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9" r:id="rId1"/>
  </p:sldMasterIdLst>
  <p:sldIdLst>
    <p:sldId id="265" r:id="rId2"/>
    <p:sldId id="258" r:id="rId3"/>
    <p:sldId id="266" r:id="rId4"/>
    <p:sldId id="264" r:id="rId5"/>
    <p:sldId id="256" r:id="rId6"/>
    <p:sldId id="259" r:id="rId7"/>
    <p:sldId id="257" r:id="rId8"/>
    <p:sldId id="260" r:id="rId9"/>
    <p:sldId id="261" r:id="rId10"/>
    <p:sldId id="262" r:id="rId11"/>
    <p:sldId id="263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20EFF83-6347-4D8C-8CB5-63C625CC529A}">
          <p14:sldIdLst>
            <p14:sldId id="265"/>
            <p14:sldId id="258"/>
            <p14:sldId id="266"/>
            <p14:sldId id="264"/>
            <p14:sldId id="256"/>
            <p14:sldId id="259"/>
            <p14:sldId id="257"/>
            <p14:sldId id="260"/>
            <p14:sldId id="261"/>
          </p14:sldIdLst>
        </p14:section>
        <p14:section name="Раздел без заголовка" id="{BB8855A5-2DE1-40C6-801D-26A1BEF53CAF}">
          <p14:sldIdLst>
            <p14:sldId id="262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0" autoAdjust="0"/>
    <p:restoredTop sz="94633" autoAdjust="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897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921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8651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259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9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157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43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50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1641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002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0451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930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5973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7983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371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905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242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88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  <p:sldLayoutId id="2147484011" r:id="rId12"/>
    <p:sldLayoutId id="2147484012" r:id="rId13"/>
    <p:sldLayoutId id="2147484013" r:id="rId14"/>
    <p:sldLayoutId id="2147484014" r:id="rId15"/>
    <p:sldLayoutId id="2147484015" r:id="rId16"/>
    <p:sldLayoutId id="214748401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7567" y="3573016"/>
            <a:ext cx="5308866" cy="151553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как цель и результат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современного образования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260648"/>
            <a:ext cx="5308866" cy="1377651"/>
          </a:xfrm>
        </p:spPr>
        <p:txBody>
          <a:bodyPr/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совет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22.03.2023г.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7790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ФГ на уроках </a:t>
            </a:r>
            <a:endParaRPr lang="ru-RU" sz="36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sz="7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уровень- </a:t>
            </a:r>
            <a:r>
              <a:rPr lang="ru-RU" sz="7600" dirty="0">
                <a:solidFill>
                  <a:srgbClr val="000000"/>
                </a:solidFill>
                <a:latin typeface="Times New Roman"/>
              </a:rPr>
              <a:t>а</a:t>
            </a:r>
            <a:r>
              <a:rPr lang="ru-RU" sz="7600" b="1" dirty="0">
                <a:solidFill>
                  <a:srgbClr val="000000"/>
                </a:solidFill>
                <a:latin typeface="Times New Roman"/>
              </a:rPr>
              <a:t>нализ</a:t>
            </a:r>
            <a:r>
              <a:rPr lang="ru-RU" sz="7600" dirty="0">
                <a:solidFill>
                  <a:srgbClr val="000000"/>
                </a:solidFill>
                <a:latin typeface="Times New Roman"/>
              </a:rPr>
              <a:t> (проанализировать, проверить, провести эксперимент, организовать, сравнить, выявить различия);</a:t>
            </a:r>
          </a:p>
          <a:p>
            <a:r>
              <a:rPr lang="ru-RU" sz="7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уровень-</a:t>
            </a:r>
            <a:r>
              <a:rPr lang="ru-RU" sz="7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600" b="1" dirty="0">
                <a:solidFill>
                  <a:srgbClr val="000000"/>
                </a:solidFill>
                <a:latin typeface="Times New Roman"/>
              </a:rPr>
              <a:t>синтез</a:t>
            </a:r>
            <a:r>
              <a:rPr lang="ru-RU" sz="7600" dirty="0">
                <a:solidFill>
                  <a:srgbClr val="000000"/>
                </a:solidFill>
                <a:latin typeface="Times New Roman"/>
              </a:rPr>
              <a:t> (создать , придумать дизайн, разработать, составить план );</a:t>
            </a:r>
            <a:endParaRPr lang="ru-RU" sz="7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уровень-</a:t>
            </a:r>
            <a:r>
              <a:rPr lang="ru-RU" sz="7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600" b="1" dirty="0">
                <a:solidFill>
                  <a:srgbClr val="000000"/>
                </a:solidFill>
                <a:latin typeface="Times New Roman"/>
              </a:rPr>
              <a:t>оценка</a:t>
            </a:r>
            <a:r>
              <a:rPr lang="ru-RU" sz="7600" dirty="0">
                <a:solidFill>
                  <a:srgbClr val="000000"/>
                </a:solidFill>
                <a:latin typeface="Times New Roman"/>
              </a:rPr>
              <a:t> (представить аргументы, защитить точку зрения, доказать, спрогнозировать). </a:t>
            </a:r>
            <a:endParaRPr lang="ru-RU" sz="7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903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Педагогические технологии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проблемно-диагностическая технология освоения новых знаний; </a:t>
            </a:r>
          </a:p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технология формирования правильной читательской деятельности ;</a:t>
            </a:r>
          </a:p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технология проектной деятельности; </a:t>
            </a:r>
          </a:p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обучение на основе « учебных ситуаций»; </a:t>
            </a:r>
          </a:p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уровневая дифференциация обучения; </a:t>
            </a:r>
          </a:p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информационные и коммуникационные технологии.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1032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rgbClr val="0072BC"/>
                </a:solidFill>
              </a:rPr>
              <a:t>Функциональная грамотность - понятие без возраста </a:t>
            </a:r>
            <a:br>
              <a:rPr lang="ru-RU" b="1" dirty="0">
                <a:solidFill>
                  <a:srgbClr val="0072BC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 defTabSz="852945">
              <a:defRPr/>
            </a:pPr>
            <a:r>
              <a:rPr lang="ru-RU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Детей надо учить тому, что пригодится им, когда они вырастут. </a:t>
            </a:r>
          </a:p>
          <a:p>
            <a:pPr marL="0" indent="0" algn="r" defTabSz="852945">
              <a:buNone/>
              <a:defRPr/>
            </a:pPr>
            <a:r>
              <a:rPr lang="ru-RU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Аристипп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ru-RU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ru-RU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ок</a:t>
            </a:r>
            <a:r>
              <a:rPr lang="ru-RU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435-355 до н.э.)</a:t>
            </a:r>
            <a:endParaRPr lang="ru-RU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r>
              <a:rPr lang="ru-RU" dirty="0"/>
              <a:t>«Функционально грамотный человек — это человек, который способен использовать все постоянно приобретаемые в течение жизни знания, умения и навыки для решения максимально широкого диапазона жизненных задач в различных сферах человеческой деятельности, общения и социальных отношений».                                                                                                           </a:t>
            </a:r>
          </a:p>
          <a:p>
            <a:pPr marL="0" indent="0" algn="r">
              <a:buNone/>
            </a:pPr>
            <a:r>
              <a:rPr lang="ru-RU" dirty="0"/>
              <a:t>А.А. Леонтьев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1384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i="1" dirty="0"/>
              <a:t>Функциональная грамотность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1. </a:t>
            </a:r>
            <a:r>
              <a:rPr lang="ru-RU" b="1" dirty="0"/>
              <a:t>общая грамотность;</a:t>
            </a:r>
          </a:p>
          <a:p>
            <a:r>
              <a:rPr lang="ru-RU" b="1" dirty="0"/>
              <a:t>2. компьютерная грамотность;</a:t>
            </a:r>
          </a:p>
          <a:p>
            <a:r>
              <a:rPr lang="ru-RU" b="1" dirty="0"/>
              <a:t>3. информационная грамотность;</a:t>
            </a:r>
          </a:p>
          <a:p>
            <a:r>
              <a:rPr lang="ru-RU" b="1" dirty="0"/>
              <a:t>4. коммуникативная грамотность;</a:t>
            </a:r>
          </a:p>
          <a:p>
            <a:r>
              <a:rPr lang="ru-RU" b="1" dirty="0"/>
              <a:t>5. грамотность при овладении иностранными языками;</a:t>
            </a:r>
          </a:p>
          <a:p>
            <a:r>
              <a:rPr lang="ru-RU" b="1" dirty="0"/>
              <a:t>6. бытовая грамотность;</a:t>
            </a:r>
          </a:p>
          <a:p>
            <a:r>
              <a:rPr lang="ru-RU" b="1" dirty="0"/>
              <a:t>7. грамотность поведения в чрезвычайных ситуациях;</a:t>
            </a:r>
          </a:p>
          <a:p>
            <a:r>
              <a:rPr lang="ru-RU" b="1" dirty="0"/>
              <a:t>8. общественно-политическая грамотность.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7701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способность человека использовать приобретаемые в течение жизни знания для решения широкого диапазона жизненных задач в различных сферах человеческой деятельности, общения и социальных отношений.</a:t>
            </a:r>
          </a:p>
        </p:txBody>
      </p:sp>
    </p:spTree>
    <p:extLst>
      <p:ext uri="{BB962C8B-B14F-4D97-AF65-F5344CB8AC3E}">
        <p14:creationId xmlns:p14="http://schemas.microsoft.com/office/powerpoint/2010/main" val="1218745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3"/>
            <a:ext cx="7992888" cy="6127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383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143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Причины введения понятия «функциональная грамотность» в общее образование</a:t>
            </a:r>
            <a:b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Изменился запрос на результаты общего образования:</a:t>
            </a:r>
          </a:p>
          <a:p>
            <a:pPr marL="0" indent="0" algn="ctr">
              <a:buNone/>
            </a:pPr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приоритетной целью становится формирование умений, связанных с жизнью в условиях динамичных изменений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3935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6798734" cy="1303867"/>
          </a:xfrm>
        </p:spPr>
        <p:txBody>
          <a:bodyPr>
            <a:normAutofit fontScale="90000"/>
          </a:bodyPr>
          <a:lstStyle/>
          <a:p>
            <a:b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государственный образовательный стандарт </a:t>
            </a:r>
            <a:b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(обновленный, 2021)</a:t>
            </a:r>
            <a:b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Текст 2"/>
          <p:cNvSpPr>
            <a:spLocks noGrp="1"/>
          </p:cNvSpPr>
          <p:nvPr>
            <p:ph idx="1"/>
          </p:nvPr>
        </p:nvSpPr>
        <p:spPr>
          <a:xfrm>
            <a:off x="755576" y="2068571"/>
            <a:ext cx="7704855" cy="3866561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обеспечения реализации программы основного общего образования … должны создаваться условия, обеспечивающие возможность…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«формирования 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(способности решать учебные задачи и жизненные проблемные ситуации на основе сформированных предметных, метапредметных и универсальных способов деятельности), включающей овладение ключевыми компетенциями, составляющими основу дальнейшего успешного образования и ориентации в мире профессий»</a:t>
            </a:r>
          </a:p>
          <a:p>
            <a:pPr marL="0" indent="0" algn="just">
              <a:buNone/>
            </a:pPr>
            <a:br>
              <a:rPr lang="ru-RU" sz="2400" dirty="0">
                <a:solidFill>
                  <a:srgbClr val="0070C0"/>
                </a:solidFill>
              </a:rPr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6033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131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ФГ на уроках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уровень- знание 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рассказать, показать. назвать, составить список, выделить);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уровень-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(определить признаки, сформулировать по другому, описать, объяснить);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уровень-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(применить , проиллюстрировать, решить); 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57200" y="126876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6777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91</TotalTime>
  <Words>398</Words>
  <Application>Microsoft Office PowerPoint</Application>
  <PresentationFormat>Экран (4:3)</PresentationFormat>
  <Paragraphs>42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Garamond</vt:lpstr>
      <vt:lpstr>Times New Roman</vt:lpstr>
      <vt:lpstr>Натуральные материалы</vt:lpstr>
      <vt:lpstr>Функциональная грамотность как цель и результат  современного образования</vt:lpstr>
      <vt:lpstr>Функциональная грамотность - понятие без возраста  </vt:lpstr>
      <vt:lpstr>Функциональная грамотность </vt:lpstr>
      <vt:lpstr>Функциональная грамотность</vt:lpstr>
      <vt:lpstr>Презентация PowerPoint</vt:lpstr>
      <vt:lpstr>Причины введения понятия «функциональная грамотность» в общее образование </vt:lpstr>
      <vt:lpstr> Федеральный государственный образовательный стандарт  (обновленный, 2021) </vt:lpstr>
      <vt:lpstr>Презентация PowerPoint</vt:lpstr>
      <vt:lpstr>Формирование ФГ на уроках </vt:lpstr>
      <vt:lpstr>Формирование ФГ на уроках </vt:lpstr>
      <vt:lpstr>Педагогические технологии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Павел Балан</dc:creator>
  <cp:lastModifiedBy>Лариса Павловна</cp:lastModifiedBy>
  <cp:revision>11</cp:revision>
  <dcterms:created xsi:type="dcterms:W3CDTF">2023-03-20T15:43:41Z</dcterms:created>
  <dcterms:modified xsi:type="dcterms:W3CDTF">2023-03-21T12:30:01Z</dcterms:modified>
</cp:coreProperties>
</file>