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86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8" r:id="rId24"/>
    <p:sldId id="258" r:id="rId25"/>
    <p:sldId id="287" r:id="rId26"/>
    <p:sldId id="263" r:id="rId27"/>
    <p:sldId id="261" r:id="rId28"/>
    <p:sldId id="259" r:id="rId29"/>
    <p:sldId id="262" r:id="rId30"/>
    <p:sldId id="260" r:id="rId31"/>
    <p:sldId id="264" r:id="rId32"/>
    <p:sldId id="265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0C8"/>
    <a:srgbClr val="5C3C7A"/>
    <a:srgbClr val="AFB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6" autoAdjust="0"/>
    <p:restoredTop sz="90929"/>
  </p:normalViewPr>
  <p:slideViewPr>
    <p:cSldViewPr>
      <p:cViewPr varScale="1">
        <p:scale>
          <a:sx n="84" d="100"/>
          <a:sy n="84" d="100"/>
        </p:scale>
        <p:origin x="10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3505200" cy="12192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414FA73-A5C4-47D5-9B80-23E56A19021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914400"/>
            <a:ext cx="4724400" cy="2057400"/>
          </a:xfrm>
        </p:spPr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059" name="Picture 11" descr="Z:\newtek\_backgrounds_1.02\Art\power_point\not done\school_blocks\block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0386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FFA45-9865-4EC1-92E0-A6775150F7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1281E-CA25-4E57-BC25-D2A776C2CE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2C3C5-1C57-4043-B696-0F90B077AF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DBD05-221D-4392-8D01-0BD5055C17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7F110-F4AB-4EEC-9769-872ED9C26C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52481-8C18-4076-8DDC-B496EC02CB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F00B1-E80F-400A-B012-FAD79280BC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95DDB-677F-4D4C-8645-8F64C98915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E9F15-6DDF-4A11-9155-4533B9ADBA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7ECAB-32AD-42D0-8821-10E03086BE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E838B9-7B7B-4847-801F-3D8D51F081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lus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50.jpeg"/><Relationship Id="rId4" Type="http://schemas.openxmlformats.org/officeDocument/2006/relationships/image" Target="../media/image31.jpeg"/><Relationship Id="rId9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1052736"/>
            <a:ext cx="6726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Визитная карточка</a:t>
            </a:r>
            <a:endParaRPr lang="ru-RU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1916832"/>
            <a:ext cx="6550496" cy="2383904"/>
          </a:xfrm>
        </p:spPr>
        <p:txBody>
          <a:bodyPr/>
          <a:lstStyle/>
          <a:p>
            <a:pPr>
              <a:buNone/>
            </a:pPr>
            <a:r>
              <a:rPr lang="ru-RU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учителя </a:t>
            </a:r>
            <a:r>
              <a:rPr lang="ru-RU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– </a:t>
            </a:r>
            <a:r>
              <a:rPr lang="ru-RU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логопеда</a:t>
            </a:r>
          </a:p>
          <a:p>
            <a:pPr algn="ctr">
              <a:buNone/>
            </a:pPr>
            <a:r>
              <a:rPr lang="ru-RU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Кутовой</a:t>
            </a:r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Екатерины Александровны</a:t>
            </a: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en-US" sz="3600" i="0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2016224"/>
          </a:xfrm>
        </p:spPr>
        <p:txBody>
          <a:bodyPr/>
          <a:lstStyle/>
          <a:p>
            <a:r>
              <a:rPr lang="ru-RU" sz="3600" b="0" i="0" dirty="0" smtClean="0">
                <a:latin typeface="Arial Black" pitchFamily="34" charset="0"/>
                <a:cs typeface="Times New Roman" pitchFamily="18" charset="0"/>
              </a:rPr>
              <a:t>А сейчас я, покажу Вам, наши трудовые будни!</a:t>
            </a:r>
            <a:r>
              <a:rPr lang="ru-RU" b="0" i="0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ru-RU" b="0" i="0" dirty="0" smtClean="0">
                <a:latin typeface="Arial Black" pitchFamily="34" charset="0"/>
                <a:cs typeface="Times New Roman" pitchFamily="18" charset="0"/>
              </a:rPr>
            </a:br>
            <a:endParaRPr lang="ru-RU" b="0" i="0" dirty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Содержимое 3" descr="6-Palchikovaya-gimnastika-polez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844824"/>
            <a:ext cx="6172200" cy="41148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0" dirty="0" smtClean="0">
                <a:latin typeface="Arial Black" pitchFamily="34" charset="0"/>
              </a:rPr>
              <a:t/>
            </a:r>
            <a:br>
              <a:rPr lang="ru-RU" i="0" dirty="0" smtClean="0">
                <a:latin typeface="Arial Black" pitchFamily="34" charset="0"/>
              </a:rPr>
            </a:br>
            <a:r>
              <a:rPr lang="ru-RU" i="0" dirty="0" smtClean="0">
                <a:latin typeface="Arial Black" pitchFamily="34" charset="0"/>
              </a:rPr>
              <a:t/>
            </a:r>
            <a:br>
              <a:rPr lang="ru-RU" i="0" dirty="0" smtClean="0">
                <a:latin typeface="Arial Black" pitchFamily="34" charset="0"/>
              </a:rPr>
            </a:br>
            <a:r>
              <a:rPr lang="ru-RU" b="0" i="0" dirty="0" smtClean="0">
                <a:latin typeface="Arial Black" pitchFamily="34" charset="0"/>
              </a:rPr>
              <a:t>Начинаем мы всегда с разминания языка!</a:t>
            </a:r>
            <a:r>
              <a:rPr lang="ru-RU" i="0" dirty="0" smtClean="0">
                <a:latin typeface="Arial Black" pitchFamily="34" charset="0"/>
              </a:rPr>
              <a:t/>
            </a:r>
            <a:br>
              <a:rPr lang="ru-RU" i="0" dirty="0" smtClean="0">
                <a:latin typeface="Arial Black" pitchFamily="34" charset="0"/>
              </a:rPr>
            </a:br>
            <a:r>
              <a:rPr lang="ru-RU" i="0" dirty="0" smtClean="0">
                <a:latin typeface="Arial Black" pitchFamily="34" charset="0"/>
              </a:rPr>
              <a:t> </a:t>
            </a:r>
            <a:br>
              <a:rPr lang="ru-RU" i="0" dirty="0" smtClean="0">
                <a:latin typeface="Arial Black" pitchFamily="34" charset="0"/>
              </a:rPr>
            </a:br>
            <a:endParaRPr lang="ru-RU" i="0" dirty="0">
              <a:latin typeface="Arial Black" pitchFamily="34" charset="0"/>
            </a:endParaRPr>
          </a:p>
        </p:txBody>
      </p:sp>
      <p:pic>
        <p:nvPicPr>
          <p:cNvPr id="6" name="Содержимое 5" descr="thumb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2835" y="1981200"/>
            <a:ext cx="6738330" cy="41148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latin typeface="Arial Black" pitchFamily="34" charset="0"/>
              </a:rPr>
              <a:t>А теперь немножко поиграем с язычком!</a:t>
            </a:r>
            <a:br>
              <a:rPr lang="ru-RU" b="0" i="0" dirty="0" smtClean="0">
                <a:latin typeface="Arial Black" pitchFamily="34" charset="0"/>
              </a:rPr>
            </a:br>
            <a:endParaRPr lang="ru-RU" b="0" i="0" dirty="0">
              <a:latin typeface="Arial Black" pitchFamily="34" charset="0"/>
            </a:endParaRPr>
          </a:p>
        </p:txBody>
      </p:sp>
      <p:pic>
        <p:nvPicPr>
          <p:cNvPr id="4" name="Содержимое 3" descr="62786454.av1rfj8rml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7372" y="1981200"/>
            <a:ext cx="5469255" cy="41148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latin typeface="Arial Black" pitchFamily="34" charset="0"/>
              </a:rPr>
              <a:t>Весело играем – пузыри  надуваем!</a:t>
            </a:r>
            <a:br>
              <a:rPr lang="ru-RU" b="0" i="0" dirty="0" smtClean="0">
                <a:latin typeface="Arial Black" pitchFamily="34" charset="0"/>
              </a:rPr>
            </a:br>
            <a:endParaRPr lang="ru-RU" b="0" i="0" dirty="0">
              <a:latin typeface="Arial Black" pitchFamily="34" charset="0"/>
            </a:endParaRPr>
          </a:p>
        </p:txBody>
      </p:sp>
      <p:pic>
        <p:nvPicPr>
          <p:cNvPr id="4" name="Содержимое 3" descr="IMG_20221027_114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9515" y="1981200"/>
            <a:ext cx="5464969" cy="41148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0" i="0" dirty="0" smtClean="0">
                <a:latin typeface="Arial Black" pitchFamily="34" charset="0"/>
              </a:rPr>
              <a:t>Языком владеем смело,</a:t>
            </a:r>
            <a:br>
              <a:rPr lang="ru-RU" sz="4000" b="0" i="0" dirty="0" smtClean="0">
                <a:latin typeface="Arial Black" pitchFamily="34" charset="0"/>
              </a:rPr>
            </a:br>
            <a:r>
              <a:rPr lang="ru-RU" sz="4000" b="0" i="0" dirty="0" smtClean="0">
                <a:latin typeface="Arial Black" pitchFamily="34" charset="0"/>
              </a:rPr>
              <a:t>Звуки внятно говорим!</a:t>
            </a:r>
            <a:r>
              <a:rPr lang="ru-RU" b="0" i="0" dirty="0" smtClean="0">
                <a:latin typeface="Arial Black" pitchFamily="34" charset="0"/>
              </a:rPr>
              <a:t>  </a:t>
            </a:r>
            <a:br>
              <a:rPr lang="ru-RU" b="0" i="0" dirty="0" smtClean="0">
                <a:latin typeface="Arial Black" pitchFamily="34" charset="0"/>
              </a:rPr>
            </a:br>
            <a:endParaRPr lang="ru-RU" b="0" i="0" dirty="0">
              <a:latin typeface="Arial Black" pitchFamily="34" charset="0"/>
            </a:endParaRPr>
          </a:p>
        </p:txBody>
      </p:sp>
      <p:pic>
        <p:nvPicPr>
          <p:cNvPr id="4" name="Содержимое 3" descr="oc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1" y="2564904"/>
            <a:ext cx="6432715" cy="3618402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i="0" dirty="0" smtClean="0">
                <a:latin typeface="Arial Black" pitchFamily="34" charset="0"/>
              </a:rPr>
              <a:t/>
            </a:r>
            <a:br>
              <a:rPr lang="ru-RU" sz="3200" b="0" i="0" dirty="0" smtClean="0">
                <a:latin typeface="Arial Black" pitchFamily="34" charset="0"/>
              </a:rPr>
            </a:br>
            <a:r>
              <a:rPr lang="ru-RU" sz="3200" b="0" i="0" dirty="0" smtClean="0">
                <a:latin typeface="Arial Black" pitchFamily="34" charset="0"/>
              </a:rPr>
              <a:t>В дидактические игры,</a:t>
            </a:r>
            <a:br>
              <a:rPr lang="ru-RU" sz="3200" b="0" i="0" dirty="0" smtClean="0">
                <a:latin typeface="Arial Black" pitchFamily="34" charset="0"/>
              </a:rPr>
            </a:br>
            <a:r>
              <a:rPr lang="ru-RU" sz="3200" b="0" i="0" dirty="0" smtClean="0">
                <a:latin typeface="Arial Black" pitchFamily="34" charset="0"/>
              </a:rPr>
              <a:t>     любим вместе мы играть.</a:t>
            </a:r>
            <a:br>
              <a:rPr lang="ru-RU" sz="3200" b="0" i="0" dirty="0" smtClean="0">
                <a:latin typeface="Arial Black" pitchFamily="34" charset="0"/>
              </a:rPr>
            </a:br>
            <a:r>
              <a:rPr lang="ru-RU" sz="3200" b="0" i="0" dirty="0" smtClean="0">
                <a:latin typeface="Arial Black" pitchFamily="34" charset="0"/>
              </a:rPr>
              <a:t>Они ребятам помогают,</a:t>
            </a:r>
            <a:br>
              <a:rPr lang="ru-RU" sz="3200" b="0" i="0" dirty="0" smtClean="0">
                <a:latin typeface="Arial Black" pitchFamily="34" charset="0"/>
              </a:rPr>
            </a:br>
            <a:r>
              <a:rPr lang="ru-RU" sz="3200" b="0" i="0" dirty="0" smtClean="0">
                <a:latin typeface="Arial Black" pitchFamily="34" charset="0"/>
              </a:rPr>
              <a:t>Звуки все запоминать!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0221028_100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276872"/>
            <a:ext cx="5464969" cy="41148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0" i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0" i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0" i="0" dirty="0" smtClean="0">
                <a:latin typeface="Arial Black" pitchFamily="34" charset="0"/>
                <a:cs typeface="Times New Roman" pitchFamily="18" charset="0"/>
              </a:rPr>
              <a:t>Звуки учим с логопедом —</a:t>
            </a:r>
            <a:br>
              <a:rPr lang="ru-RU" sz="3200" b="0" i="0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3200" b="0" i="0" dirty="0" smtClean="0">
                <a:latin typeface="Arial Black" pitchFamily="34" charset="0"/>
                <a:cs typeface="Times New Roman" pitchFamily="18" charset="0"/>
              </a:rPr>
              <a:t>И в словах их различать.</a:t>
            </a:r>
            <a:br>
              <a:rPr lang="ru-RU" sz="3200" b="0" i="0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3200" b="0" i="0" dirty="0" smtClean="0">
                <a:latin typeface="Arial Black" pitchFamily="34" charset="0"/>
                <a:cs typeface="Times New Roman" pitchFamily="18" charset="0"/>
              </a:rPr>
              <a:t>Буквы учим с логопедом —</a:t>
            </a:r>
            <a:br>
              <a:rPr lang="ru-RU" sz="3200" b="0" i="0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3200" b="0" i="0" dirty="0" smtClean="0">
                <a:latin typeface="Arial Black" pitchFamily="34" charset="0"/>
                <a:cs typeface="Times New Roman" pitchFamily="18" charset="0"/>
              </a:rPr>
              <a:t>Учимся мы их писать.</a:t>
            </a:r>
            <a:br>
              <a:rPr lang="ru-RU" sz="3200" b="0" i="0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3200" b="0" i="0" dirty="0" smtClean="0">
                <a:latin typeface="Arial Black" pitchFamily="34" charset="0"/>
                <a:cs typeface="Times New Roman" pitchFamily="18" charset="0"/>
              </a:rPr>
              <a:t>И выкладывать в слова</a:t>
            </a:r>
            <a:br>
              <a:rPr lang="ru-RU" sz="3200" b="0" i="0" dirty="0" smtClean="0">
                <a:latin typeface="Arial Black" pitchFamily="34" charset="0"/>
                <a:cs typeface="Times New Roman" pitchFamily="18" charset="0"/>
              </a:rPr>
            </a:br>
            <a:endParaRPr lang="ru-RU" sz="3200" b="0" i="0" dirty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Содержимое 3" descr="bf2b21d6ce6e9c05c2d2753d4c325cb0_bi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636912"/>
            <a:ext cx="5394734" cy="3591395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 smtClean="0">
                <a:latin typeface="Arial Black" pitchFamily="34" charset="0"/>
              </a:rPr>
              <a:t/>
            </a:r>
            <a:br>
              <a:rPr lang="ru-RU" b="0" i="0" dirty="0" smtClean="0">
                <a:latin typeface="Arial Black" pitchFamily="34" charset="0"/>
              </a:rPr>
            </a:br>
            <a:r>
              <a:rPr lang="ru-RU" b="0" i="0" dirty="0" smtClean="0">
                <a:latin typeface="Arial Black" pitchFamily="34" charset="0"/>
              </a:rPr>
              <a:t/>
            </a:r>
            <a:br>
              <a:rPr lang="ru-RU" b="0" i="0" dirty="0" smtClean="0">
                <a:latin typeface="Arial Black" pitchFamily="34" charset="0"/>
              </a:rPr>
            </a:br>
            <a:r>
              <a:rPr lang="ru-RU" b="0" i="0" dirty="0" smtClean="0">
                <a:latin typeface="Arial Black" pitchFamily="34" charset="0"/>
              </a:rPr>
              <a:t/>
            </a:r>
            <a:br>
              <a:rPr lang="ru-RU" b="0" i="0" dirty="0" smtClean="0">
                <a:latin typeface="Arial Black" pitchFamily="34" charset="0"/>
              </a:rPr>
            </a:br>
            <a:r>
              <a:rPr lang="ru-RU" b="0" i="0" dirty="0" smtClean="0">
                <a:latin typeface="Arial Black" pitchFamily="34" charset="0"/>
              </a:rPr>
              <a:t>С бусами поиграем,</a:t>
            </a:r>
            <a:br>
              <a:rPr lang="ru-RU" b="0" i="0" dirty="0" smtClean="0">
                <a:latin typeface="Arial Black" pitchFamily="34" charset="0"/>
              </a:rPr>
            </a:br>
            <a:r>
              <a:rPr lang="ru-RU" b="0" i="0" dirty="0" smtClean="0">
                <a:latin typeface="Arial Black" pitchFamily="34" charset="0"/>
              </a:rPr>
              <a:t>Про пальцы рук не забываем!</a:t>
            </a:r>
            <a:br>
              <a:rPr lang="ru-RU" b="0" i="0" dirty="0" smtClean="0">
                <a:latin typeface="Arial Black" pitchFamily="34" charset="0"/>
              </a:rPr>
            </a:br>
            <a:r>
              <a:rPr lang="ru-RU" b="0" i="0" dirty="0" smtClean="0">
                <a:latin typeface="Arial Black" pitchFamily="34" charset="0"/>
              </a:rPr>
              <a:t> </a:t>
            </a:r>
            <a:br>
              <a:rPr lang="ru-RU" b="0" i="0" dirty="0" smtClean="0">
                <a:latin typeface="Arial Black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0221027_095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2276872"/>
            <a:ext cx="5464969" cy="41148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3600" b="0" i="0" dirty="0" smtClean="0">
                <a:latin typeface="Arial Black" pitchFamily="34" charset="0"/>
              </a:rPr>
              <a:t>Не забываем никогда решать головоломки мы  всегда!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0221027_111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9515" y="1981200"/>
            <a:ext cx="5464969" cy="41148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0" i="0" dirty="0" smtClean="0">
                <a:latin typeface="Arial Black" pitchFamily="34" charset="0"/>
              </a:rPr>
              <a:t/>
            </a:r>
            <a:br>
              <a:rPr lang="ru-RU" sz="3600" b="0" i="0" dirty="0" smtClean="0">
                <a:latin typeface="Arial Black" pitchFamily="34" charset="0"/>
              </a:rPr>
            </a:br>
            <a:r>
              <a:rPr lang="ru-RU" sz="3600" b="0" i="0" dirty="0" smtClean="0">
                <a:latin typeface="Arial Black" pitchFamily="34" charset="0"/>
              </a:rPr>
              <a:t/>
            </a:r>
            <a:br>
              <a:rPr lang="ru-RU" sz="3600" b="0" i="0" dirty="0" smtClean="0">
                <a:latin typeface="Arial Black" pitchFamily="34" charset="0"/>
              </a:rPr>
            </a:br>
            <a:r>
              <a:rPr lang="ru-RU" sz="3600" b="0" i="0" dirty="0" smtClean="0">
                <a:latin typeface="Arial Black" pitchFamily="34" charset="0"/>
              </a:rPr>
              <a:t>В разные игры  играем! </a:t>
            </a:r>
            <a:br>
              <a:rPr lang="ru-RU" sz="3600" b="0" i="0" dirty="0" smtClean="0">
                <a:latin typeface="Arial Black" pitchFamily="34" charset="0"/>
              </a:rPr>
            </a:br>
            <a:r>
              <a:rPr lang="ru-RU" sz="3600" b="0" i="0" dirty="0" smtClean="0">
                <a:latin typeface="Arial Black" pitchFamily="34" charset="0"/>
              </a:rPr>
              <a:t>Внимание и память развиваем!</a:t>
            </a:r>
            <a:r>
              <a:rPr lang="ru-RU" b="0" i="0" dirty="0" smtClean="0">
                <a:latin typeface="Arial Black" pitchFamily="34" charset="0"/>
              </a:rPr>
              <a:t/>
            </a:r>
            <a:br>
              <a:rPr lang="ru-RU" b="0" i="0" dirty="0" smtClean="0">
                <a:latin typeface="Arial Black" pitchFamily="34" charset="0"/>
              </a:rPr>
            </a:br>
            <a:endParaRPr lang="ru-RU" b="0" i="0" dirty="0">
              <a:latin typeface="Arial Black" pitchFamily="34" charset="0"/>
            </a:endParaRPr>
          </a:p>
        </p:txBody>
      </p:sp>
      <p:pic>
        <p:nvPicPr>
          <p:cNvPr id="6" name="Содержимое 5" descr="IMG_20221027_1124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2492896"/>
            <a:ext cx="5464969" cy="41148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86050" y="285728"/>
            <a:ext cx="5674382" cy="1428760"/>
          </a:xfrm>
        </p:spPr>
        <p:txBody>
          <a:bodyPr/>
          <a:lstStyle/>
          <a:p>
            <a:r>
              <a:rPr lang="ru-RU" sz="2800" i="0" dirty="0" err="1" smtClean="0">
                <a:solidFill>
                  <a:schemeClr val="tx1"/>
                </a:solidFill>
                <a:latin typeface="Arial Black" pitchFamily="34" charset="0"/>
              </a:rPr>
              <a:t>Кутовая</a:t>
            </a:r>
            <a:r>
              <a:rPr lang="ru-RU" sz="2800" i="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i="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i="0" dirty="0" smtClean="0">
                <a:solidFill>
                  <a:schemeClr val="tx1"/>
                </a:solidFill>
                <a:latin typeface="Arial Black" pitchFamily="34" charset="0"/>
              </a:rPr>
              <a:t>Екатерина Александровна</a:t>
            </a:r>
            <a:endParaRPr lang="en-US" sz="2800" i="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1800" y="1556792"/>
            <a:ext cx="5929354" cy="485778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800" i="0" dirty="0" smtClean="0">
                <a:latin typeface="Arial Black" pitchFamily="34" charset="0"/>
              </a:rPr>
              <a:t>Родилась в 1987г.</a:t>
            </a:r>
          </a:p>
          <a:p>
            <a:pPr>
              <a:buFont typeface="Wingdings" pitchFamily="2" charset="2"/>
              <a:buChar char="Ø"/>
            </a:pPr>
            <a:r>
              <a:rPr lang="ru-RU" sz="1800" i="0" dirty="0" smtClean="0">
                <a:latin typeface="Arial Black" pitchFamily="34" charset="0"/>
              </a:rPr>
              <a:t>В 2009 г. Окончила Полтавский государственный педагогический университет имени В.Г. Короленко,  факультет  «Дошкольное воспитание. Логопедия. Дефектология».  Квалификация – воспитатель  дошкольного учреждения, логопед.</a:t>
            </a:r>
          </a:p>
          <a:p>
            <a:pPr>
              <a:buFont typeface="Wingdings" pitchFamily="2" charset="2"/>
              <a:buChar char="Ø"/>
            </a:pPr>
            <a:endParaRPr lang="ru-RU" sz="1800" dirty="0" smtClean="0"/>
          </a:p>
          <a:p>
            <a:pPr>
              <a:buNone/>
            </a:pPr>
            <a:endParaRPr lang="en-US" sz="1800" dirty="0"/>
          </a:p>
        </p:txBody>
      </p:sp>
      <p:pic>
        <p:nvPicPr>
          <p:cNvPr id="1026" name="Picture 2" descr="C:\Users\79782\Desktop\e3pbU1i8UoM.jpg"/>
          <p:cNvPicPr>
            <a:picLocks noChangeAspect="1" noChangeArrowheads="1"/>
          </p:cNvPicPr>
          <p:nvPr/>
        </p:nvPicPr>
        <p:blipFill>
          <a:blip r:embed="rId2" cstate="print"/>
          <a:srcRect t="4501" r="36985" b="40200"/>
          <a:stretch>
            <a:fillRect/>
          </a:stretch>
        </p:blipFill>
        <p:spPr bwMode="auto">
          <a:xfrm>
            <a:off x="251520" y="332656"/>
            <a:ext cx="248895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3600" b="0" i="0" dirty="0" smtClean="0">
                <a:latin typeface="Arial Black" pitchFamily="34" charset="0"/>
              </a:rPr>
              <a:t>Связную речь  развиваем и сказку на ходу  сочиняем!</a:t>
            </a:r>
            <a:br>
              <a:rPr lang="ru-RU" sz="3600" b="0" i="0" dirty="0" smtClean="0">
                <a:latin typeface="Arial Black" pitchFamily="34" charset="0"/>
              </a:rPr>
            </a:br>
            <a:endParaRPr lang="ru-RU" sz="3600" b="0" i="0" dirty="0">
              <a:latin typeface="Arial Black" pitchFamily="34" charset="0"/>
            </a:endParaRPr>
          </a:p>
        </p:txBody>
      </p:sp>
      <p:pic>
        <p:nvPicPr>
          <p:cNvPr id="4" name="Содержимое 3" descr="igra-inscenirovka-tri-porosen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2132856"/>
            <a:ext cx="5390147" cy="41148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0" i="0" dirty="0" smtClean="0">
                <a:latin typeface="Arial Black" pitchFamily="34" charset="0"/>
              </a:rPr>
              <a:t>На улице гуляем, и изменения в природе обсуждаем!</a:t>
            </a:r>
            <a:br>
              <a:rPr lang="ru-RU" sz="3600" b="0" i="0" dirty="0" smtClean="0">
                <a:latin typeface="Arial Black" pitchFamily="34" charset="0"/>
              </a:rPr>
            </a:br>
            <a:endParaRPr lang="ru-RU" sz="3600" b="0" i="0" dirty="0">
              <a:latin typeface="Arial Black" pitchFamily="34" charset="0"/>
            </a:endParaRPr>
          </a:p>
        </p:txBody>
      </p:sp>
      <p:pic>
        <p:nvPicPr>
          <p:cNvPr id="4" name="Содержимое 3" descr="IMG_20221028_1153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844824"/>
            <a:ext cx="3098202" cy="41148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i="0" dirty="0" smtClean="0">
                <a:latin typeface="Arial Black" pitchFamily="34" charset="0"/>
              </a:rPr>
              <a:t/>
            </a:r>
            <a:br>
              <a:rPr lang="ru-RU" sz="3200" b="0" i="0" dirty="0" smtClean="0">
                <a:latin typeface="Arial Black" pitchFamily="34" charset="0"/>
              </a:rPr>
            </a:br>
            <a:r>
              <a:rPr lang="ru-RU" sz="3200" b="0" i="0" dirty="0" smtClean="0">
                <a:latin typeface="Arial Black" pitchFamily="34" charset="0"/>
              </a:rPr>
              <a:t>Родителям, воспитателям я помогаю!</a:t>
            </a:r>
            <a:br>
              <a:rPr lang="ru-RU" sz="3200" b="0" i="0" dirty="0" smtClean="0">
                <a:latin typeface="Arial Black" pitchFamily="34" charset="0"/>
              </a:rPr>
            </a:br>
            <a:r>
              <a:rPr lang="ru-RU" sz="3200" b="0" i="0" dirty="0" smtClean="0">
                <a:latin typeface="Arial Black" pitchFamily="34" charset="0"/>
              </a:rPr>
              <a:t>Как детям  помочь определяю.</a:t>
            </a:r>
            <a:br>
              <a:rPr lang="ru-RU" sz="3200" b="0" i="0" dirty="0" smtClean="0">
                <a:latin typeface="Arial Black" pitchFamily="34" charset="0"/>
              </a:rPr>
            </a:br>
            <a:endParaRPr lang="ru-RU" sz="3200" b="0" i="0" dirty="0">
              <a:latin typeface="Arial Black" pitchFamily="34" charset="0"/>
            </a:endParaRPr>
          </a:p>
        </p:txBody>
      </p:sp>
      <p:pic>
        <p:nvPicPr>
          <p:cNvPr id="4" name="Содержимое 3" descr="detsad-189390-13953999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420888"/>
            <a:ext cx="5295900" cy="3971925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i="0" dirty="0" smtClean="0">
                <a:ln cmpd="sng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b="1" i="0" dirty="0" smtClean="0">
                <a:ln cmpd="sng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  ВНИМАНИЕ!</a:t>
            </a:r>
          </a:p>
          <a:p>
            <a:endParaRPr lang="ru-RU" i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Самообразование.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600" dirty="0" smtClean="0"/>
              <a:t>Развитие связной речи у учащихся с задержкой психического развития как основы для формирования социально-коммуникативной компетенции.</a:t>
            </a:r>
            <a:endParaRPr lang="ru-RU" sz="3600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:\newtek\_backgrounds_1.02\Art\power_point\not done\school_blocks\block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04800"/>
            <a:ext cx="2171700" cy="2171700"/>
          </a:xfrm>
          <a:prstGeom prst="rect">
            <a:avLst/>
          </a:prstGeom>
          <a:noFill/>
        </p:spPr>
      </p:pic>
      <p:pic>
        <p:nvPicPr>
          <p:cNvPr id="9219" name="Picture 3" descr="Z:\newtek\_backgrounds_1.02\Art\power_point\not done\school_blocks\teach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971800"/>
            <a:ext cx="2070100" cy="3535363"/>
          </a:xfrm>
          <a:prstGeom prst="rect">
            <a:avLst/>
          </a:prstGeom>
          <a:noFill/>
        </p:spPr>
      </p:pic>
      <p:pic>
        <p:nvPicPr>
          <p:cNvPr id="9220" name="Picture 4" descr="Z:\newtek\_backgrounds_1.02\Art\power_point\not done\school_blocks\blocks_transitio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16363"/>
            <a:ext cx="2819400" cy="2255837"/>
          </a:xfrm>
          <a:prstGeom prst="rect">
            <a:avLst/>
          </a:prstGeom>
          <a:noFill/>
        </p:spPr>
      </p:pic>
      <p:pic>
        <p:nvPicPr>
          <p:cNvPr id="9221" name="Picture 5" descr="Z:\newtek\_backgrounds_1.02\Art\power_point\not done\school_blocks\blocks_printab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500174"/>
            <a:ext cx="2819400" cy="2255838"/>
          </a:xfrm>
          <a:prstGeom prst="rect">
            <a:avLst/>
          </a:prstGeom>
          <a:noFill/>
        </p:spPr>
      </p:pic>
      <p:pic>
        <p:nvPicPr>
          <p:cNvPr id="9222" name="Picture 6" descr="Z:\newtek\_backgrounds_1.02\Art\power_point\not done\school_blocks\blocks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524000"/>
            <a:ext cx="2819400" cy="2254250"/>
          </a:xfrm>
          <a:prstGeom prst="rect">
            <a:avLst/>
          </a:prstGeom>
          <a:noFill/>
        </p:spPr>
      </p:pic>
      <p:pic>
        <p:nvPicPr>
          <p:cNvPr id="9223" name="Picture 7" descr="Z:\newtek\_backgrounds_1.02\Art\power_point\not done\school_blocks\blocks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3886200"/>
            <a:ext cx="3571892" cy="285791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0"/>
            <a:ext cx="8458200" cy="1928802"/>
          </a:xfrm>
        </p:spPr>
        <p:txBody>
          <a:bodyPr/>
          <a:lstStyle/>
          <a:p>
            <a:r>
              <a:rPr lang="ru-RU" sz="3200" dirty="0" smtClean="0"/>
              <a:t>Работает над повышением своего профессионального уровня:</a:t>
            </a:r>
            <a:endParaRPr lang="ru-RU" sz="3200" dirty="0"/>
          </a:p>
        </p:txBody>
      </p:sp>
      <p:pic>
        <p:nvPicPr>
          <p:cNvPr id="4" name="Picture 2" descr="C:\Users\лена\Pictures\img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4500572"/>
            <a:ext cx="6357982" cy="2256034"/>
          </a:xfrm>
          <a:prstGeom prst="rect">
            <a:avLst/>
          </a:prstGeom>
          <a:noFill/>
        </p:spPr>
      </p:pic>
      <p:pic>
        <p:nvPicPr>
          <p:cNvPr id="1027" name="Picture 3" descr="C:\Users\лена\Pictures\img0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500174"/>
            <a:ext cx="4000528" cy="2968328"/>
          </a:xfrm>
          <a:prstGeom prst="rect">
            <a:avLst/>
          </a:prstGeom>
          <a:noFill/>
        </p:spPr>
      </p:pic>
      <p:pic>
        <p:nvPicPr>
          <p:cNvPr id="1026" name="Picture 2" descr="C:\Users\лена\Pictures\img17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9124" y="1500174"/>
            <a:ext cx="2092063" cy="2914600"/>
          </a:xfrm>
          <a:prstGeom prst="rect">
            <a:avLst/>
          </a:prstGeom>
          <a:noFill/>
        </p:spPr>
      </p:pic>
      <p:pic>
        <p:nvPicPr>
          <p:cNvPr id="2" name="Picture 3" descr="C:\Users\лена\Pictures\img17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0826" y="1500174"/>
            <a:ext cx="2441381" cy="3500438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Выступления, доклады, сообщения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00240"/>
            <a:ext cx="7772400" cy="3643338"/>
          </a:xfrm>
        </p:spPr>
        <p:txBody>
          <a:bodyPr/>
          <a:lstStyle/>
          <a:p>
            <a:r>
              <a:rPr lang="ru-RU" sz="2000" dirty="0" smtClean="0"/>
              <a:t>Инновационные методы работы с родителями.</a:t>
            </a:r>
          </a:p>
          <a:p>
            <a:r>
              <a:rPr lang="ru-RU" sz="2000" dirty="0" err="1" smtClean="0"/>
              <a:t>Дисграфия</a:t>
            </a:r>
            <a:r>
              <a:rPr lang="ru-RU" sz="2000" dirty="0" smtClean="0"/>
              <a:t>. Причины, виды </a:t>
            </a:r>
            <a:r>
              <a:rPr lang="ru-RU" sz="2000" dirty="0" err="1" smtClean="0"/>
              <a:t>дисграфий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Функциональные блоки мозга.</a:t>
            </a:r>
          </a:p>
          <a:p>
            <a:r>
              <a:rPr lang="ru-RU" sz="2000" dirty="0" smtClean="0"/>
              <a:t>Метод проектов- как основной метод формирования </a:t>
            </a:r>
            <a:r>
              <a:rPr lang="ru-RU" sz="2000" dirty="0" err="1" smtClean="0"/>
              <a:t>жизненноважных</a:t>
            </a:r>
            <a:r>
              <a:rPr lang="ru-RU" sz="2000" dirty="0" smtClean="0"/>
              <a:t> компетенций у учащихся младшей школы.</a:t>
            </a:r>
          </a:p>
          <a:p>
            <a:r>
              <a:rPr lang="ru-RU" sz="2000" dirty="0" smtClean="0"/>
              <a:t>Реализация ФГОС средствами технологии интеллектуально-творческого развития детей дошкольного и младшего школьного возраста.</a:t>
            </a:r>
          </a:p>
          <a:p>
            <a:endParaRPr lang="ru-RU" sz="2000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472518" cy="857232"/>
          </a:xfrm>
        </p:spPr>
        <p:txBody>
          <a:bodyPr/>
          <a:lstStyle/>
          <a:p>
            <a:r>
              <a:rPr lang="ru-RU" dirty="0" smtClean="0"/>
              <a:t>ПРЕЗЕНТАЦИИ</a:t>
            </a:r>
            <a:endParaRPr lang="en-US" dirty="0"/>
          </a:p>
        </p:txBody>
      </p:sp>
      <p:pic>
        <p:nvPicPr>
          <p:cNvPr id="8197" name="Picture 5" descr="C:\Users\лена\Pictures\img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142984"/>
            <a:ext cx="3382953" cy="2766698"/>
          </a:xfrm>
          <a:prstGeom prst="rect">
            <a:avLst/>
          </a:prstGeom>
          <a:noFill/>
        </p:spPr>
      </p:pic>
      <p:pic>
        <p:nvPicPr>
          <p:cNvPr id="8198" name="Picture 6" descr="C:\Users\лена\Pictures\img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429000"/>
            <a:ext cx="4551483" cy="3132693"/>
          </a:xfrm>
          <a:prstGeom prst="rect">
            <a:avLst/>
          </a:prstGeom>
          <a:noFill/>
        </p:spPr>
      </p:pic>
      <p:pic>
        <p:nvPicPr>
          <p:cNvPr id="8199" name="Picture 7" descr="C:\Users\лена\Pictures\img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7993" y="785794"/>
            <a:ext cx="4220287" cy="2643206"/>
          </a:xfrm>
          <a:prstGeom prst="rect">
            <a:avLst/>
          </a:prstGeom>
          <a:noFill/>
        </p:spPr>
      </p:pic>
      <p:pic>
        <p:nvPicPr>
          <p:cNvPr id="8200" name="Picture 8" descr="C:\Users\лена\Pictures\img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143380"/>
            <a:ext cx="3262650" cy="2428893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472518" cy="3071810"/>
          </a:xfrm>
        </p:spPr>
        <p:txBody>
          <a:bodyPr/>
          <a:lstStyle/>
          <a:p>
            <a:r>
              <a:rPr lang="ru-RU" sz="3200" b="0" dirty="0" smtClean="0"/>
              <a:t>Результативность работы во многом зависит от грамотного применения личностно-ориентированного подхода: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pic>
        <p:nvPicPr>
          <p:cNvPr id="2050" name="Picture 2" descr="C:\Users\лена\Desktop\IMG_2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00306"/>
            <a:ext cx="2286016" cy="2513814"/>
          </a:xfrm>
          <a:prstGeom prst="rect">
            <a:avLst/>
          </a:prstGeom>
          <a:noFill/>
        </p:spPr>
      </p:pic>
      <p:pic>
        <p:nvPicPr>
          <p:cNvPr id="2051" name="Picture 3" descr="C:\Users\лена\Desktop\IMG_2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928802"/>
            <a:ext cx="3333773" cy="2500330"/>
          </a:xfrm>
          <a:prstGeom prst="rect">
            <a:avLst/>
          </a:prstGeom>
          <a:noFill/>
        </p:spPr>
      </p:pic>
      <p:pic>
        <p:nvPicPr>
          <p:cNvPr id="2052" name="Picture 4" descr="C:\Users\лена\Desktop\IMG_21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290" y="2357431"/>
            <a:ext cx="2857520" cy="2143140"/>
          </a:xfrm>
          <a:prstGeom prst="rect">
            <a:avLst/>
          </a:prstGeom>
          <a:noFill/>
        </p:spPr>
      </p:pic>
      <p:pic>
        <p:nvPicPr>
          <p:cNvPr id="2053" name="Picture 5" descr="C:\Users\лена\Desktop\IMG_21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500570"/>
            <a:ext cx="2428892" cy="182167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i="0" dirty="0" smtClean="0">
                <a:latin typeface="Arial Black" pitchFamily="34" charset="0"/>
              </a:rPr>
              <a:t>С 2007-2018 года работала в Доме ребенка «Елочка» в  должности логопеда с детьми с органическим поражением ЦНС и нарушением психики с рождения до 7 лет .</a:t>
            </a:r>
            <a:r>
              <a:rPr lang="ru-RU" sz="1800" i="0" dirty="0" smtClean="0">
                <a:latin typeface="Arial Black" pitchFamily="34" charset="0"/>
              </a:rPr>
              <a:t>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050" name="Picture 2" descr="https://sun9-50.userapi.com/impf/c837731/v837731202/38a7/mFfdgO-xnk0.jpg?size=674x505&amp;quality=96&amp;sign=7a4d85edfec231a1db2d160642de41c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276872"/>
            <a:ext cx="4324757" cy="324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s://sun9-22.userapi.com/impf/c837731/v837731202/3887/twIZpiWpbNk.jpg?size=300x267&amp;quality=96&amp;sign=9003eb1f8e4d8301eb341620e814f36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348880"/>
            <a:ext cx="3505736" cy="31201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0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:\newtek\_backgrounds_1.02\Art\power_point\not done\school_blocks\block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04800"/>
            <a:ext cx="2171700" cy="2171700"/>
          </a:xfrm>
          <a:prstGeom prst="rect">
            <a:avLst/>
          </a:prstGeom>
          <a:noFill/>
        </p:spPr>
      </p:pic>
      <p:pic>
        <p:nvPicPr>
          <p:cNvPr id="9219" name="Picture 3" descr="Z:\newtek\_backgrounds_1.02\Art\power_point\not done\school_blocks\teach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971800"/>
            <a:ext cx="2070100" cy="3535363"/>
          </a:xfrm>
          <a:prstGeom prst="rect">
            <a:avLst/>
          </a:prstGeom>
          <a:noFill/>
        </p:spPr>
      </p:pic>
      <p:pic>
        <p:nvPicPr>
          <p:cNvPr id="9220" name="Picture 4" descr="Z:\newtek\_backgrounds_1.02\Art\power_point\not done\school_blocks\blocks_transitio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16363"/>
            <a:ext cx="2819400" cy="2255837"/>
          </a:xfrm>
          <a:prstGeom prst="rect">
            <a:avLst/>
          </a:prstGeom>
          <a:noFill/>
        </p:spPr>
      </p:pic>
      <p:pic>
        <p:nvPicPr>
          <p:cNvPr id="9221" name="Picture 5" descr="Z:\newtek\_backgrounds_1.02\Art\power_point\not done\school_blocks\blocks_printab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500174"/>
            <a:ext cx="2819400" cy="2255838"/>
          </a:xfrm>
          <a:prstGeom prst="rect">
            <a:avLst/>
          </a:prstGeom>
          <a:noFill/>
        </p:spPr>
      </p:pic>
      <p:pic>
        <p:nvPicPr>
          <p:cNvPr id="9222" name="Picture 6" descr="Z:\newtek\_backgrounds_1.02\Art\power_point\not done\school_blocks\blocks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524000"/>
            <a:ext cx="2819400" cy="2254250"/>
          </a:xfrm>
          <a:prstGeom prst="rect">
            <a:avLst/>
          </a:prstGeom>
          <a:noFill/>
        </p:spPr>
      </p:pic>
      <p:pic>
        <p:nvPicPr>
          <p:cNvPr id="9223" name="Picture 7" descr="Z:\newtek\_backgrounds_1.02\Art\power_point\not done\school_blocks\blocks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3886200"/>
            <a:ext cx="3571892" cy="285791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0"/>
            <a:ext cx="8458200" cy="1928802"/>
          </a:xfrm>
        </p:spPr>
        <p:txBody>
          <a:bodyPr/>
          <a:lstStyle/>
          <a:p>
            <a:r>
              <a:rPr lang="ru-RU" sz="2800" dirty="0" smtClean="0"/>
              <a:t>Сказка- </a:t>
            </a:r>
            <a:r>
              <a:rPr lang="ru-RU" sz="2800" dirty="0" err="1" smtClean="0"/>
              <a:t>неотъемлимая</a:t>
            </a:r>
            <a:r>
              <a:rPr lang="ru-RU" sz="2800" dirty="0" smtClean="0"/>
              <a:t> часть логопедической внеклассной работы.</a:t>
            </a:r>
            <a:endParaRPr lang="ru-RU" sz="2800" dirty="0"/>
          </a:p>
        </p:txBody>
      </p:sp>
      <p:pic>
        <p:nvPicPr>
          <p:cNvPr id="1026" name="Picture 2" descr="D:\мульты\photofile_1385023705_1721268620_b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876" y="1571612"/>
            <a:ext cx="3250429" cy="2166953"/>
          </a:xfrm>
          <a:prstGeom prst="rect">
            <a:avLst/>
          </a:prstGeom>
          <a:noFill/>
        </p:spPr>
      </p:pic>
      <p:pic>
        <p:nvPicPr>
          <p:cNvPr id="2" name="Picture 2" descr="C:\Users\лена\Desktop\IMG_26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3429000"/>
            <a:ext cx="2714644" cy="3053999"/>
          </a:xfrm>
          <a:prstGeom prst="rect">
            <a:avLst/>
          </a:prstGeom>
          <a:noFill/>
        </p:spPr>
      </p:pic>
      <p:pic>
        <p:nvPicPr>
          <p:cNvPr id="3" name="Picture 3" descr="C:\Users\лена\Desktop\IMG_115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3504" y="1357298"/>
            <a:ext cx="1857388" cy="2712866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72518" cy="1714488"/>
          </a:xfrm>
        </p:spPr>
        <p:txBody>
          <a:bodyPr/>
          <a:lstStyle/>
          <a:p>
            <a:r>
              <a:rPr lang="ru-RU" sz="2400" dirty="0" smtClean="0"/>
              <a:t>Для достижения результата необходима устойчивая мотивация в преодоления речевого нарушения. В этом логопеду помогут сказочные герои</a:t>
            </a:r>
            <a:endParaRPr lang="en-US" sz="2400" dirty="0"/>
          </a:p>
        </p:txBody>
      </p:sp>
      <p:pic>
        <p:nvPicPr>
          <p:cNvPr id="2" name="Picture 2" descr="D:\Дьячек\od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857364"/>
            <a:ext cx="3500462" cy="2545791"/>
          </a:xfrm>
          <a:prstGeom prst="rect">
            <a:avLst/>
          </a:prstGeom>
          <a:noFill/>
        </p:spPr>
      </p:pic>
      <p:pic>
        <p:nvPicPr>
          <p:cNvPr id="3" name="Picture 3" descr="D:\ЗЛАГОДА\материалы - текущие\семья\герои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14488"/>
            <a:ext cx="1673424" cy="2500330"/>
          </a:xfrm>
          <a:prstGeom prst="rect">
            <a:avLst/>
          </a:prstGeom>
          <a:noFill/>
        </p:spPr>
      </p:pic>
      <p:pic>
        <p:nvPicPr>
          <p:cNvPr id="4" name="Picture 4" descr="D:\ЗЛАГОДА\материалы - текущие\семья\герои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017192"/>
            <a:ext cx="1857388" cy="2512191"/>
          </a:xfrm>
          <a:prstGeom prst="rect">
            <a:avLst/>
          </a:prstGeom>
          <a:noFill/>
        </p:spPr>
      </p:pic>
      <p:pic>
        <p:nvPicPr>
          <p:cNvPr id="5" name="Picture 5" descr="D:\ЗЛАГОДА\картинки\chetyre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286256"/>
            <a:ext cx="1468438" cy="2233433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72518" cy="1714488"/>
          </a:xfrm>
        </p:spPr>
        <p:txBody>
          <a:bodyPr/>
          <a:lstStyle/>
          <a:p>
            <a:r>
              <a:rPr lang="ru-RU" sz="2400" dirty="0" smtClean="0"/>
              <a:t>Использование игровых технологий В.В. </a:t>
            </a:r>
            <a:r>
              <a:rPr lang="ru-RU" sz="2400" dirty="0" err="1" smtClean="0"/>
              <a:t>Воскобовича</a:t>
            </a:r>
            <a:r>
              <a:rPr lang="ru-RU" sz="2400" dirty="0" smtClean="0"/>
              <a:t> позволяет значительно разнообразить логопедическое занятие :</a:t>
            </a:r>
            <a:endParaRPr lang="en-US" sz="2400" dirty="0"/>
          </a:p>
        </p:txBody>
      </p:sp>
      <p:pic>
        <p:nvPicPr>
          <p:cNvPr id="3074" name="Picture 2" descr="D:\курсы 2015 логопед\721_im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857364"/>
            <a:ext cx="2286016" cy="2286016"/>
          </a:xfrm>
          <a:prstGeom prst="rect">
            <a:avLst/>
          </a:prstGeom>
          <a:noFill/>
        </p:spPr>
      </p:pic>
      <p:pic>
        <p:nvPicPr>
          <p:cNvPr id="3075" name="Picture 3" descr="D:\курсы 2015 логопед\5377_img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643050"/>
            <a:ext cx="2357454" cy="2357454"/>
          </a:xfrm>
          <a:prstGeom prst="rect">
            <a:avLst/>
          </a:prstGeom>
          <a:noFill/>
        </p:spPr>
      </p:pic>
      <p:pic>
        <p:nvPicPr>
          <p:cNvPr id="3076" name="Picture 4" descr="D:\курсы 2015 логопед\IMG_4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500174"/>
            <a:ext cx="2476486" cy="1857364"/>
          </a:xfrm>
          <a:prstGeom prst="rect">
            <a:avLst/>
          </a:prstGeom>
          <a:noFill/>
        </p:spPr>
      </p:pic>
      <p:pic>
        <p:nvPicPr>
          <p:cNvPr id="3077" name="Picture 5" descr="D:\курсы 2015 логопед\IMG_43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4143380"/>
            <a:ext cx="2714644" cy="2035983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0" i="0" dirty="0" smtClean="0">
                <a:latin typeface="Arial Black" pitchFamily="34" charset="0"/>
              </a:rPr>
              <a:t>С 2018 года и на сегодняшний </a:t>
            </a:r>
            <a:r>
              <a:rPr lang="ru-RU" sz="1800" b="0" i="0" dirty="0" err="1" smtClean="0">
                <a:latin typeface="Arial Black" pitchFamily="34" charset="0"/>
              </a:rPr>
              <a:t>деньработаю</a:t>
            </a:r>
            <a:r>
              <a:rPr lang="ru-RU" sz="1800" b="0" i="0" dirty="0" smtClean="0">
                <a:latin typeface="Arial Black" pitchFamily="34" charset="0"/>
              </a:rPr>
              <a:t> в МБОУ СОШ, Детский сад комбинированного вида № 6.</a:t>
            </a:r>
            <a:endParaRPr lang="ru-RU" sz="1800" dirty="0">
              <a:latin typeface="Arial Black" pitchFamily="34" charset="0"/>
            </a:endParaRPr>
          </a:p>
        </p:txBody>
      </p:sp>
      <p:pic>
        <p:nvPicPr>
          <p:cNvPr id="24578" name="Picture 2" descr="C:\Users\79782\Desktop\фото конкурс\IMG_20221026_11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2716642" cy="3608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1" name="Picture 5" descr="C:\Users\79782\Desktop\фото конкурс\IMG_20221028_105426.jpg"/>
          <p:cNvPicPr>
            <a:picLocks noChangeAspect="1" noChangeArrowheads="1"/>
          </p:cNvPicPr>
          <p:nvPr/>
        </p:nvPicPr>
        <p:blipFill>
          <a:blip r:embed="rId3" cstate="print"/>
          <a:srcRect l="44309" t="37475" r="117"/>
          <a:stretch>
            <a:fillRect/>
          </a:stretch>
        </p:blipFill>
        <p:spPr bwMode="auto">
          <a:xfrm>
            <a:off x="5220072" y="1844824"/>
            <a:ext cx="2448272" cy="365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17024" cy="1143000"/>
          </a:xfrm>
        </p:spPr>
        <p:txBody>
          <a:bodyPr/>
          <a:lstStyle/>
          <a:p>
            <a: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2800" u="sng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2800" i="0" dirty="0" smtClean="0">
                <a:solidFill>
                  <a:schemeClr val="tx1"/>
                </a:solidFill>
                <a:latin typeface="Arial Black" pitchFamily="34" charset="0"/>
              </a:rPr>
              <a:t>В 2018 году получила 1 квалификационную категорию</a:t>
            </a:r>
            <a:br>
              <a:rPr lang="ru-RU" sz="2800" i="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i="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i="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i="0" dirty="0" smtClean="0">
                <a:solidFill>
                  <a:schemeClr val="tx1"/>
                </a:solidFill>
                <a:latin typeface="Arial Black" pitchFamily="34" charset="0"/>
              </a:rPr>
              <a:t>Имею педагогический стаж –12 лет</a:t>
            </a:r>
            <a:br>
              <a:rPr lang="ru-RU" sz="2800" i="0" dirty="0" smtClean="0">
                <a:solidFill>
                  <a:schemeClr val="tx1"/>
                </a:solidFill>
                <a:latin typeface="Arial Black" pitchFamily="34" charset="0"/>
              </a:rPr>
            </a:br>
            <a:endParaRPr lang="ru-RU" sz="2800" i="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5602" name="Picture 2" descr="C:\Users\79782\Desktop\фото конкурс\IMG_20221029_153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924944"/>
            <a:ext cx="2731382" cy="3641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0" dirty="0" smtClean="0">
                <a:latin typeface="Arial Black" pitchFamily="34" charset="0"/>
              </a:rPr>
              <a:t>Мой рабочий уголок</a:t>
            </a:r>
            <a:br>
              <a:rPr lang="ru-RU" i="0" dirty="0" smtClean="0">
                <a:latin typeface="Arial Black" pitchFamily="34" charset="0"/>
              </a:rPr>
            </a:br>
            <a:endParaRPr lang="ru-RU" i="0" dirty="0">
              <a:latin typeface="Arial Black" pitchFamily="34" charset="0"/>
            </a:endParaRPr>
          </a:p>
        </p:txBody>
      </p:sp>
      <p:pic>
        <p:nvPicPr>
          <p:cNvPr id="26626" name="Picture 2" descr="C:\Users\79782\Desktop\фото конкурс\IMG_20221028_1028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0571"/>
            <a:ext cx="3744416" cy="2819325"/>
          </a:xfrm>
          <a:prstGeom prst="rect">
            <a:avLst/>
          </a:prstGeom>
          <a:noFill/>
        </p:spPr>
      </p:pic>
      <p:pic>
        <p:nvPicPr>
          <p:cNvPr id="26627" name="Picture 3" descr="C:\Users\79782\Desktop\фото конкурс\IMG_20221028_095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2348880"/>
            <a:ext cx="3895731" cy="2933256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0" dirty="0" smtClean="0">
                <a:solidFill>
                  <a:schemeClr val="tx1"/>
                </a:solidFill>
                <a:latin typeface="Arial Black" pitchFamily="34" charset="0"/>
              </a:rPr>
              <a:t>Индивидуальные</a:t>
            </a:r>
            <a:r>
              <a:rPr lang="ru-RU" i="0" dirty="0" smtClean="0">
                <a:latin typeface="Arial Black" pitchFamily="34" charset="0"/>
              </a:rPr>
              <a:t> занятия.</a:t>
            </a:r>
            <a:endParaRPr lang="ru-RU" i="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208912" cy="1008112"/>
          </a:xfrm>
        </p:spPr>
        <p:txBody>
          <a:bodyPr/>
          <a:lstStyle/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4752528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79782\Desktop\фото конкурс\IMG_20221029_153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204863"/>
            <a:ext cx="2736304" cy="36484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0" dirty="0" smtClean="0">
                <a:solidFill>
                  <a:schemeClr val="tx1"/>
                </a:solidFill>
                <a:latin typeface="Arial Black" pitchFamily="34" charset="0"/>
              </a:rPr>
              <a:t>Фронтальные и подгрупповые занятия.</a:t>
            </a:r>
            <a:r>
              <a:rPr lang="ru-RU" i="0" dirty="0" smtClean="0">
                <a:latin typeface="Arial Black" pitchFamily="34" charset="0"/>
              </a:rPr>
              <a:t/>
            </a:r>
            <a:br>
              <a:rPr lang="ru-RU" i="0" dirty="0" smtClean="0">
                <a:latin typeface="Arial Black" pitchFamily="34" charset="0"/>
              </a:rPr>
            </a:br>
            <a:endParaRPr lang="ru-RU" i="0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12776"/>
            <a:ext cx="7846640" cy="4464496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1026" name="Picture 2" descr="C:\Users\79782\Desktop\фото конкурс\IMG_20221028_104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3825424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79782\Desktop\Новая папка\IMG_20221028_100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132856"/>
            <a:ext cx="3513188" cy="2645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i="0" dirty="0" smtClean="0">
                <a:ln cmpd="sng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b="1" i="0" dirty="0" smtClean="0">
                <a:ln cmpd="sng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  ВНИМАНИЕ!</a:t>
            </a:r>
          </a:p>
          <a:p>
            <a:endParaRPr lang="ru-RU" i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theme/theme1.xml><?xml version="1.0" encoding="utf-8"?>
<a:theme xmlns:a="http://schemas.openxmlformats.org/drawingml/2006/main" name="school_blocks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school_blocks</Template>
  <TotalTime>1140</TotalTime>
  <Words>253</Words>
  <Application>Microsoft Office PowerPoint</Application>
  <PresentationFormat>Экран (4:3)</PresentationFormat>
  <Paragraphs>45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 Black</vt:lpstr>
      <vt:lpstr>Book Antiqua</vt:lpstr>
      <vt:lpstr>Comic Sans MS</vt:lpstr>
      <vt:lpstr>Times New Roman</vt:lpstr>
      <vt:lpstr>Wingdings</vt:lpstr>
      <vt:lpstr>school_blocks</vt:lpstr>
      <vt:lpstr>Презентация PowerPoint</vt:lpstr>
      <vt:lpstr>Кутовая Екатерина Александровна</vt:lpstr>
      <vt:lpstr>С 2007-2018 года работала в Доме ребенка «Елочка» в  должности логопеда с детьми с органическим поражением ЦНС и нарушением психики с рождения до 7 лет . </vt:lpstr>
      <vt:lpstr>С 2018 года и на сегодняшний деньработаю в МБОУ СОШ, Детский сад комбинированного вида № 6.</vt:lpstr>
      <vt:lpstr>       В 2018 году получила 1 квалификационную категорию  Имею педагогический стаж –12 лет </vt:lpstr>
      <vt:lpstr>Мой рабочий уголок </vt:lpstr>
      <vt:lpstr>Индивидуальные занятия.</vt:lpstr>
      <vt:lpstr>Фронтальные и подгрупповые занятия. </vt:lpstr>
      <vt:lpstr>Презентация PowerPoint</vt:lpstr>
      <vt:lpstr>А сейчас я, покажу Вам, наши трудовые будни! </vt:lpstr>
      <vt:lpstr>  Начинаем мы всегда с разминания языка!   </vt:lpstr>
      <vt:lpstr> А теперь немножко поиграем с язычком! </vt:lpstr>
      <vt:lpstr> Весело играем – пузыри  надуваем! </vt:lpstr>
      <vt:lpstr>  Языком владеем смело, Звуки внятно говорим!   </vt:lpstr>
      <vt:lpstr> В дидактические игры,      любим вместе мы играть. Они ребятам помогают, Звуки все запоминать! </vt:lpstr>
      <vt:lpstr> Звуки учим с логопедом — И в словах их различать. Буквы учим с логопедом — Учимся мы их писать. И выкладывать в слова </vt:lpstr>
      <vt:lpstr>   С бусами поиграем, Про пальцы рук не забываем!    </vt:lpstr>
      <vt:lpstr>   Не забываем никогда решать головоломки мы  всегда!   </vt:lpstr>
      <vt:lpstr>  В разные игры  играем!  Внимание и память развиваем! </vt:lpstr>
      <vt:lpstr>   Связную речь  развиваем и сказку на ходу  сочиняем! </vt:lpstr>
      <vt:lpstr>На улице гуляем, и изменения в природе обсуждаем! </vt:lpstr>
      <vt:lpstr> Родителям, воспитателям я помогаю! Как детям  помочь определяю. </vt:lpstr>
      <vt:lpstr>Презентация PowerPoint</vt:lpstr>
      <vt:lpstr>Самообразование.</vt:lpstr>
      <vt:lpstr>Презентация PowerPoint</vt:lpstr>
      <vt:lpstr>Работает над повышением своего профессионального уровня:</vt:lpstr>
      <vt:lpstr>Выступления, доклады, сообщения</vt:lpstr>
      <vt:lpstr>ПРЕЗЕНТАЦИИ</vt:lpstr>
      <vt:lpstr>Результативность работы во многом зависит от грамотного применения личностно-ориентированного подхода: </vt:lpstr>
      <vt:lpstr>Сказка- неотъемлимая часть логопедической внеклассной работы.</vt:lpstr>
      <vt:lpstr>Для достижения результата необходима устойчивая мотивация в преодоления речевого нарушения. В этом логопеду помогут сказочные герои</vt:lpstr>
      <vt:lpstr>Использование игровых технологий В.В. Воскобовича позволяет значительно разнообразить логопедическое занятие :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</dc:title>
  <dc:creator>лена</dc:creator>
  <cp:lastModifiedBy>Катя Кутовая</cp:lastModifiedBy>
  <cp:revision>68</cp:revision>
  <dcterms:created xsi:type="dcterms:W3CDTF">2014-01-12T15:41:58Z</dcterms:created>
  <dcterms:modified xsi:type="dcterms:W3CDTF">2023-10-07T14:11:52Z</dcterms:modified>
</cp:coreProperties>
</file>