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80" r:id="rId10"/>
    <p:sldId id="260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81" r:id="rId21"/>
    <p:sldId id="282" r:id="rId22"/>
    <p:sldId id="283" r:id="rId23"/>
    <p:sldId id="279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872E-8282-414D-A8D2-44EBD3E0E0E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B73C-104F-447F-AC14-E7344652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4895FE-FB95-41F7-A4E2-4FBB05522440}" type="slidenum">
              <a:rPr lang="ru-RU"/>
              <a:pPr/>
              <a:t>21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0278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3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8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5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2717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2292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693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28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547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57262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63890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4300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E0BDDE-7908-4A4A-B858-291A5136939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prosv.ru/umk/ork/info.aspx?ob_no=20321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9C6EDEF-A3BB-407B-9CDF-A7E5E5AE6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11AE95B9-B8B1-4D2E-827E-AE702FB67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B96C491-9D12-4A1F-87C1-4087035C5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FFE5C4A-1546-4452-A19D-2A989D4BC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148CBA6-F6FA-4167-BD0D-40D35561B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DAD1F9B5-2C3A-4B3F-996B-5E8672EA8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608" y="5118825"/>
            <a:ext cx="7164419" cy="1233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МБОУ 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«Ботаническая школа» Раздольненского района республики </a:t>
            </a:r>
            <a:r>
              <a:rPr lang="ru-RU" sz="3200" cap="all" dirty="0" err="1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крым</a:t>
            </a:r>
            <a:endParaRPr lang="ru-RU" sz="3200" cap="all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all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A3EF1FB0-A56A-492B-8B00-FBD6CEF71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7C1D3C56-C680-40DF-AA50-9318CED10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9C186C2-9053-4124-B9AD-F5B39DE17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A62ED880-4157-4664-9A16-DC156CA80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F46C5A3-E8F8-45B1-8F40-79B39FA38E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0F0D05C-F8E6-462B-BA0C-5A029FC9C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Snip Diagonal Corner Rectangle 12">
            <a:extLst>
              <a:ext uri="{FF2B5EF4-FFF2-40B4-BE49-F238E27FC236}">
                <a16:creationId xmlns:a16="http://schemas.microsoft.com/office/drawing/2014/main" xmlns="" id="{C5FC5FC8-167E-430A-B40D-F023A01C2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enovo\Desktop\orkseh.png"/>
          <p:cNvPicPr>
            <a:picLocks noChangeAspect="1" noChangeArrowheads="1"/>
          </p:cNvPicPr>
          <p:nvPr/>
        </p:nvPicPr>
        <p:blipFill rotWithShape="1">
          <a:blip r:embed="rId2" cstate="print"/>
          <a:srcRect t="23647" r="-2" b="25585"/>
          <a:stretch/>
        </p:blipFill>
        <p:spPr bwMode="auto">
          <a:xfrm>
            <a:off x="626200" y="854087"/>
            <a:ext cx="6967728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8519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Курс ОРКСЭ - </a:t>
            </a:r>
            <a:r>
              <a:rPr lang="ru-RU" sz="2800" b="1" dirty="0">
                <a:solidFill>
                  <a:srgbClr val="002060"/>
                </a:solidFill>
              </a:rPr>
              <a:t>начало  новой  предметной области </a:t>
            </a:r>
            <a:r>
              <a:rPr lang="ru-RU" sz="2800" dirty="0">
                <a:solidFill>
                  <a:srgbClr val="002060"/>
                </a:solidFill>
              </a:rPr>
              <a:t>начальной и основной ступеней образования в российской школе «Основы духовно-нравственной культуры народов России»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95306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2597607" cy="338365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9" y="0"/>
            <a:ext cx="9073008" cy="1119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Принципы </a:t>
            </a:r>
            <a:r>
              <a:rPr lang="ru-RU" sz="3200" b="1" dirty="0">
                <a:solidFill>
                  <a:srgbClr val="002060"/>
                </a:solidFill>
              </a:rPr>
              <a:t>введения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 курса ОРКСЭ: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5054"/>
            <a:ext cx="9144000" cy="5184576"/>
          </a:xfrm>
        </p:spPr>
        <p:txBody>
          <a:bodyPr>
            <a:noAutofit/>
          </a:bodyPr>
          <a:lstStyle/>
          <a:p>
            <a:pPr indent="12700">
              <a:buAutoNum type="arabicPeriod"/>
            </a:pPr>
            <a:r>
              <a:rPr lang="ru-RU" sz="2400" b="1" u="sng" dirty="0">
                <a:solidFill>
                  <a:srgbClr val="002060"/>
                </a:solidFill>
              </a:rPr>
              <a:t>Соблюдение</a:t>
            </a:r>
            <a:r>
              <a:rPr lang="ru-RU" sz="2400" b="1" dirty="0">
                <a:solidFill>
                  <a:srgbClr val="002060"/>
                </a:solidFill>
              </a:rPr>
              <a:t> конституционных принципов светского характера Российского государства.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u="sng" dirty="0">
                <a:solidFill>
                  <a:srgbClr val="002060"/>
                </a:solidFill>
              </a:rPr>
              <a:t>Взаимодействие</a:t>
            </a:r>
            <a:r>
              <a:rPr lang="ru-RU" sz="2400" b="1" dirty="0">
                <a:solidFill>
                  <a:srgbClr val="002060"/>
                </a:solidFill>
              </a:rPr>
              <a:t> органов исполнительной власти субъектов Российской Федерации, осуществляющие управление в сфере образования, с религиозными организациями.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u="sng" dirty="0">
                <a:solidFill>
                  <a:srgbClr val="002060"/>
                </a:solidFill>
              </a:rPr>
              <a:t>Содействие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межконфессиональному сотрудничеству и взаимному уважению на местах.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u="sng" dirty="0">
                <a:solidFill>
                  <a:srgbClr val="002060"/>
                </a:solidFill>
              </a:rPr>
              <a:t>Институты учета</a:t>
            </a:r>
            <a:r>
              <a:rPr lang="ru-RU" sz="2400" b="1" dirty="0">
                <a:solidFill>
                  <a:srgbClr val="002060"/>
                </a:solidFill>
              </a:rPr>
              <a:t> запросов граждан на изучение их детьми </a:t>
            </a:r>
            <a:r>
              <a:rPr lang="ru-RU" sz="2800" b="1" dirty="0">
                <a:solidFill>
                  <a:srgbClr val="002060"/>
                </a:solidFill>
              </a:rPr>
              <a:t>основ </a:t>
            </a:r>
            <a:r>
              <a:rPr lang="ru-RU" sz="2400" b="1" dirty="0">
                <a:solidFill>
                  <a:srgbClr val="002060"/>
                </a:solidFill>
              </a:rPr>
              <a:t>культуры религий и светской этики.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Условия организации изучения курса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Право выбора того или иного модуля за родителями ( письменное заявление родителей).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Решение о возможном количестве учебных групп и организация изучения курса в рамках образовательной программы принимает школьный совет с учётом имеющихся условий и ресурсов в каждой конкретной школе.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Ведут курс исключительно педагоги с необходимой квалификацией, прошедшие специальную подготовку.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Курс ОРКСЭ включает в себя 6 модулей: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962120" y="3789040"/>
            <a:ext cx="20875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544" y="3789040"/>
            <a:ext cx="1899251" cy="28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876256" y="1052736"/>
            <a:ext cx="1872208" cy="25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rosv.ru/Attachment.aspx?Id=9181">
            <a:hlinkClick r:id="rId5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4811340" y="3789334"/>
            <a:ext cx="1965867" cy="27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2530466" y="3789040"/>
            <a:ext cx="1969526" cy="28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7544" y="1196752"/>
            <a:ext cx="71287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Основы светской этики.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Основы мировых религиозных культур.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Основы православной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Основы исламской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Основы буддийской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6. Основы иудейской культуры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Модуль «Основы светской этики»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Реализует задачу нравственного развития младших школьников, воспитания культуры поведения.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 понятия:  добро и зло, дружба и порядочность, честность и искренность, гордость и гордыня, честь и достоинство, терпение, сострадание и милосердие.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этикета.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Модуль</a:t>
            </a:r>
            <a:r>
              <a:rPr lang="ru-RU" sz="4000" b="1" dirty="0">
                <a:solidFill>
                  <a:srgbClr val="002060"/>
                </a:solidFill>
              </a:rPr>
              <a:t> «</a:t>
            </a:r>
            <a:r>
              <a:rPr lang="ru-RU" sz="3600" b="1" dirty="0">
                <a:solidFill>
                  <a:srgbClr val="002060"/>
                </a:solidFill>
              </a:rPr>
              <a:t>Основы мировых религиозных культур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Даёт представление о возникновении, истории и особенностях религий мира, их влиянии на жизнь людей.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со священными книгами религий мира: Веды, Авеста, </a:t>
            </a:r>
            <a:r>
              <a:rPr lang="ru-RU" sz="2800" b="1" dirty="0" err="1">
                <a:solidFill>
                  <a:srgbClr val="002060"/>
                </a:solidFill>
              </a:rPr>
              <a:t>Трипитака</a:t>
            </a:r>
            <a:r>
              <a:rPr lang="ru-RU" sz="2800" b="1" dirty="0">
                <a:solidFill>
                  <a:srgbClr val="002060"/>
                </a:solidFill>
              </a:rPr>
              <a:t>, Тора, Библия, Коран.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об искусстве в религиозной культуре.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понятия: грех, раскаяние и воздаяние, рай и ад.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 праздниках в религиях ми</a:t>
            </a:r>
            <a:r>
              <a:rPr lang="ru-RU" sz="3000" b="1" dirty="0">
                <a:solidFill>
                  <a:srgbClr val="002060"/>
                </a:solidFill>
              </a:rPr>
              <a:t>ра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«Основы православной культуры»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Раскрывает особенности ведущей традиционной религии России и ее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Соединяет культурологический и конфессиональный принципы.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Объясняет главные понятия православия, православной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православной культуры, раскрывает её значение и роль в жизни людей. 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</a:t>
            </a:r>
            <a:r>
              <a:rPr lang="ru-RU" sz="2800" b="1" dirty="0">
                <a:solidFill>
                  <a:srgbClr val="002060"/>
                </a:solidFill>
              </a:rPr>
              <a:t>Основы исламской культуры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Знакомит школьников с основами духовно-нравственной культуры мусульманства или ислама.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Рассказывает о жизни пророка Мухаммеда, об истории появления, основах ислама и исламской этики, об обязанностях мусульман, жизни мусульман в современной России. 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313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Модуль «Основы  </a:t>
            </a:r>
            <a:r>
              <a:rPr lang="ru-RU" sz="2800" b="1" dirty="0">
                <a:solidFill>
                  <a:srgbClr val="002060"/>
                </a:solidFill>
              </a:rPr>
              <a:t>буддийской культуры»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Знакомит  с основами буддийской культуры: ее основателем, буддийским учением, нравственными ценностями, священными книгами, ритуалами</a:t>
            </a:r>
            <a:r>
              <a:rPr lang="ru-RU" sz="8600" dirty="0">
                <a:solidFill>
                  <a:srgbClr val="002060"/>
                </a:solidFill>
              </a:rPr>
              <a:t>, </a:t>
            </a:r>
            <a:r>
              <a:rPr lang="ru-RU" sz="8600" b="1" dirty="0">
                <a:solidFill>
                  <a:srgbClr val="002060"/>
                </a:solidFill>
              </a:rPr>
              <a:t>святынями, праздниками, искусством.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Раскрывает понятия: добро и зло, ненасилие, любовь к человеку и ценность жизни, сострадание ко всем живым существам, милосердие, отношение к природе и ко всему живому.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Рассказывает о праздниках, обычаях, обрядах, символах, ритуалах, искусстве российских буддистов. </a:t>
            </a:r>
            <a:r>
              <a:rPr lang="ru-RU" sz="8600" dirty="0">
                <a:solidFill>
                  <a:srgbClr val="002060"/>
                </a:solidFill>
              </a:rPr>
              <a:t/>
            </a:r>
            <a:br>
              <a:rPr lang="ru-RU" sz="8600" dirty="0">
                <a:solidFill>
                  <a:srgbClr val="002060"/>
                </a:solidFill>
              </a:rPr>
            </a:br>
            <a:endParaRPr lang="ru-RU" sz="8600" dirty="0"/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Модуль «Основы иудейской 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6554867" cy="3767670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Представляет основы знаний об иудейской религиозной традиции в историческом, мировоззренческом, культурном аспектах.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Раскрывает понятия:  «монотеизм», «религия», «культура», «иудаизм», «священный текст», «Пятикнижие».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Знакомит с  обычаями, праздниками, памятными историческими датами, традициями повседневного соблюдения норм и заповедей.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Нормативно-правовая основа курса: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Закон «Об образовании в Российской Федерации» от 29.12.2012 года N 273-ФЗ 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    (с изменениями и дополнениями).</a:t>
            </a:r>
          </a:p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lvl="0"/>
            <a:r>
              <a:rPr lang="ru-RU" sz="3000" b="1" dirty="0">
                <a:solidFill>
                  <a:srgbClr val="002060"/>
                </a:solidFill>
              </a:rPr>
              <a:t>Приказ Министерства образования РФ от 05.03.2004 г. N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образования», с изменениями и дополнениями.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12812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4424" cy="6165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1522413"/>
            <a:ext cx="83820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09857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148782" cy="5887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357188"/>
            <a:ext cx="8208912" cy="6096148"/>
            <a:chOff x="2520" y="225"/>
            <a:chExt cx="2215" cy="167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Вопросы и ответы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оценивать предмет ОРКСЭ?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Оценка усвоения  комплексного   учебного  курса ОРКСЭ 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включает предметные, </a:t>
            </a:r>
            <a:r>
              <a:rPr lang="ru-RU" sz="2400" i="1" dirty="0" err="1">
                <a:solidFill>
                  <a:srgbClr val="002060"/>
                </a:solidFill>
              </a:rPr>
              <a:t>метапредметные</a:t>
            </a:r>
            <a:r>
              <a:rPr lang="ru-RU" sz="2400" i="1" dirty="0">
                <a:solidFill>
                  <a:srgbClr val="002060"/>
                </a:solidFill>
              </a:rPr>
              <a:t> результаты 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 и  результаты развития личностных  качеств.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 Содержательный  контроль   и  оценка знаний четвероклассников предусматривает выявление </a:t>
            </a:r>
            <a:r>
              <a:rPr lang="ru-RU" sz="2400" i="1" dirty="0" err="1">
                <a:solidFill>
                  <a:srgbClr val="002060"/>
                </a:solidFill>
              </a:rPr>
              <a:t>индивидуальнойд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инамики</a:t>
            </a:r>
            <a:r>
              <a:rPr lang="ru-RU" sz="2400" i="1" dirty="0">
                <a:solidFill>
                  <a:srgbClr val="002060"/>
                </a:solidFill>
              </a:rPr>
              <a:t>  качества усвоения  курса 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 ОРКСЭ  учеником  и  не допускает сравнения его с другими детьми.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      Результаты обучения фиксируются в специально разработанных технологических картах (Лист достижений ученика / Карта успешности / Оценочный лист)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3"/>
          <a:ext cx="8568951" cy="637554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6766">
                <a:tc>
                  <a:txBody>
                    <a:bodyPr/>
                    <a:lstStyle/>
                    <a:p>
                      <a:pPr marL="0" indent="355600"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Критерии результатов усвоения курса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Инструментарий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553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Предметные результаты: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знание и принятие ценностей;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понимание светской и религиозной морали для выстраивания конструктивных отношений;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осознание и принятие нравственной нравственности и духовности в жизни.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составление словарей терминов и понятий,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контрольно - измерительные материалы,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защита проектов.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595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 результаты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творческие работы,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участие в конференциях,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диспуты,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ролевые игры,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тренинги.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3318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Личностные  качества 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карта наблюдений,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диагностика  качеств  личности,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портфолио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 Качество  усвоения знаний  и  умений оценивается следующими видами </a:t>
            </a:r>
            <a:r>
              <a:rPr lang="ru-RU" sz="2800" b="1" dirty="0">
                <a:solidFill>
                  <a:srgbClr val="002060"/>
                </a:solidFill>
              </a:rPr>
              <a:t>оценочных сужд</a:t>
            </a:r>
            <a:r>
              <a:rPr lang="ru-RU" sz="2800" dirty="0">
                <a:solidFill>
                  <a:srgbClr val="002060"/>
                </a:solidFill>
              </a:rPr>
              <a:t>ений: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«+» - понимает, применяет (сформированы умения  и  навыки);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«/» - различает, запоминает, не всегда воспроизводит;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«-» - не различает, не запоминает, не воспроизводит.</a:t>
            </a:r>
          </a:p>
        </p:txBody>
      </p:sp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Значимость </a:t>
            </a:r>
            <a:r>
              <a:rPr lang="ru-RU" sz="2800" b="1" dirty="0" err="1">
                <a:solidFill>
                  <a:srgbClr val="002060"/>
                </a:solidFill>
              </a:rPr>
              <a:t>безотметочного</a:t>
            </a:r>
            <a:r>
              <a:rPr lang="ru-RU" sz="2800" b="1" dirty="0">
                <a:solidFill>
                  <a:srgbClr val="002060"/>
                </a:solidFill>
              </a:rPr>
              <a:t> оценивания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159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уровень сознательности, самостоятельности младших школьников в учебной деятельности.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качество уровня </a:t>
            </a:r>
            <a:r>
              <a:rPr lang="ru-RU" sz="2400" dirty="0" err="1">
                <a:solidFill>
                  <a:srgbClr val="002060"/>
                </a:solidFill>
              </a:rPr>
              <a:t>обученности</a:t>
            </a:r>
            <a:r>
              <a:rPr lang="ru-RU" sz="2400" dirty="0">
                <a:solidFill>
                  <a:srgbClr val="002060"/>
                </a:solidFill>
              </a:rPr>
              <a:t> младших школьников, уровень воспитанности.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Формируется контрольно-оценочная деятельность младших школьников.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Сохраняется и укрепляется их физическое и социально-психологическое здоровье.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06.10.2009 г. N 373 «Об утверждении и введении в действие федерального государственного образовательного стандарта начального общего образования», с изменениями и дополнениями.</a:t>
            </a:r>
          </a:p>
          <a:p>
            <a:pPr lvl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17.12.2010 г. N 1897 «Об утверждении федерального государственного образовательного стандарта основного общего образования».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507288" cy="345638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Письмо Департамента государственной политики в образовании Министерства образования и науки РФ от 07.07.2005 г. N 03-1263 «О примерных программах по учебным предметам федерального базисного учебного плана».</a:t>
            </a:r>
          </a:p>
        </p:txBody>
      </p:sp>
      <p:pic>
        <p:nvPicPr>
          <p:cNvPr id="4" name="Рисунок 3" descr="reli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977" y="3717032"/>
            <a:ext cx="7378045" cy="25922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5050904" cy="3489251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Формирование мотиваций к осознанному нравственному поведению, основанному на знании и уважении культурных и религиозных традиций народов России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94921386_stran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348880"/>
            <a:ext cx="2808312" cy="27265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859312509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DFCC"/>
              </a:clrFrom>
              <a:clrTo>
                <a:srgbClr val="ECDFCC">
                  <a:alpha val="0"/>
                </a:srgbClr>
              </a:clrTo>
            </a:clrChange>
          </a:blip>
          <a:srcRect b="3078"/>
          <a:stretch>
            <a:fillRect/>
          </a:stretch>
        </p:blipFill>
        <p:spPr>
          <a:xfrm>
            <a:off x="409116" y="2924944"/>
            <a:ext cx="2614712" cy="3122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16" y="0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05216"/>
            <a:ext cx="8280920" cy="2031504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Готовность к диалогу с представителями других культур и мировоззрений. 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62673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904368"/>
            <a:ext cx="3168352" cy="31049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848872" cy="118373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Основные ценности курса: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Отечество, семья и основы религиозных культур и светской этики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591" y="3938498"/>
            <a:ext cx="2265852" cy="2072425"/>
          </a:xfrm>
          <a:prstGeom prst="rect">
            <a:avLst/>
          </a:prstGeom>
        </p:spPr>
      </p:pic>
      <p:pic>
        <p:nvPicPr>
          <p:cNvPr id="8" name="Рисунок 7" descr="592_1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798" y="2845803"/>
            <a:ext cx="2158938" cy="2075334"/>
          </a:xfrm>
          <a:prstGeom prst="rect">
            <a:avLst/>
          </a:prstGeom>
        </p:spPr>
      </p:pic>
      <p:pic>
        <p:nvPicPr>
          <p:cNvPr id="9" name="Рисунок 8" descr="CH0iVkKcXJ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9" y="2146230"/>
            <a:ext cx="2520280" cy="430967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Уникальность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Что такое человек?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В чем смысл жизни?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надо следовать добру и избегать зла?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Как правильно строить отношения с другими людьми?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нравственная личность созидает и живет, а безнравственная разрушает и умирает?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0"/>
            <a:ext cx="6554867" cy="1524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charset="0"/>
              </a:rPr>
              <a:t>Структура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128" y="980728"/>
            <a:ext cx="7848872" cy="3767670"/>
          </a:xfrm>
        </p:spPr>
        <p:txBody>
          <a:bodyPr>
            <a:noAutofit/>
          </a:bodyPr>
          <a:lstStyle/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ru-RU" sz="2800" b="1" dirty="0">
                <a:solidFill>
                  <a:srgbClr val="002060"/>
                </a:solidFill>
              </a:rPr>
              <a:t>Все модули нового предмета соединяются общими тематическими блоками: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1. Духовные ценности и нравственные идеалы в жизни человека и общества.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2.Основы традиционных религий и светской этики.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3.Традиционные религии и этика в России.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4.Духовные традиции многонационального народа России .</a:t>
            </a: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774</Words>
  <Application>Microsoft Office PowerPoint</Application>
  <PresentationFormat>Экран (4:3)</PresentationFormat>
  <Paragraphs>122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Сектор</vt:lpstr>
      <vt:lpstr>Презентация PowerPoint</vt:lpstr>
      <vt:lpstr>Нормативно-правовая основа курса:</vt:lpstr>
      <vt:lpstr>Презентация PowerPoint</vt:lpstr>
      <vt:lpstr>Презентация PowerPoint</vt:lpstr>
      <vt:lpstr>Цели курса ОРКСЭ:</vt:lpstr>
      <vt:lpstr>Цели курса ОРКСЭ:</vt:lpstr>
      <vt:lpstr>Основные ценности курса:</vt:lpstr>
      <vt:lpstr>Уникальность курса</vt:lpstr>
      <vt:lpstr>Структура предмета</vt:lpstr>
      <vt:lpstr>Презентация PowerPoint</vt:lpstr>
      <vt:lpstr>Принципы введения курса ОРКСЭ:</vt:lpstr>
      <vt:lpstr>Условия организации изучения курса</vt:lpstr>
      <vt:lpstr>Курс ОРКСЭ включает в себя 6 модулей: </vt:lpstr>
      <vt:lpstr>Модуль «Основы светской этики»</vt:lpstr>
      <vt:lpstr>Модуль «Основы мировых религиозных культур»</vt:lpstr>
      <vt:lpstr>Модуль «Основы православной культуры»</vt:lpstr>
      <vt:lpstr> Модуль «Основы исламской культуры» </vt:lpstr>
      <vt:lpstr> Модуль «Основы  буддийской культуры»  </vt:lpstr>
      <vt:lpstr>Модуль «Основы иудейской  культуры» </vt:lpstr>
      <vt:lpstr>Презентация PowerPoint</vt:lpstr>
      <vt:lpstr>Презентация PowerPoint</vt:lpstr>
      <vt:lpstr>Презентация PowerPoint</vt:lpstr>
      <vt:lpstr>Вопросы и ответы</vt:lpstr>
      <vt:lpstr>Презентация PowerPoint</vt:lpstr>
      <vt:lpstr>Презентация PowerPoint</vt:lpstr>
      <vt:lpstr>Значимость безотметочного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Guzel Gatina</dc:creator>
  <cp:lastModifiedBy>Admin</cp:lastModifiedBy>
  <cp:revision>3</cp:revision>
  <dcterms:created xsi:type="dcterms:W3CDTF">2021-01-20T09:08:39Z</dcterms:created>
  <dcterms:modified xsi:type="dcterms:W3CDTF">2021-03-29T12:43:40Z</dcterms:modified>
</cp:coreProperties>
</file>