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6" r:id="rId10"/>
    <p:sldId id="264" r:id="rId11"/>
    <p:sldId id="265" r:id="rId12"/>
    <p:sldId id="267" r:id="rId13"/>
    <p:sldId id="270" r:id="rId14"/>
    <p:sldId id="268" r:id="rId15"/>
    <p:sldId id="269" r:id="rId16"/>
    <p:sldId id="271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630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8/8/2023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8/8/2023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8/8/2023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8/8/2023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8/8/2023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8/8/2023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8/8/2023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8/8/2023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8/8/2023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8/8/2023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8/8/2023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8/8/2023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8/8/2023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jp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jpg"/><Relationship Id="rId4" Type="http://schemas.openxmlformats.org/officeDocument/2006/relationships/image" Target="../media/image24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50F82F6-CEAA-4A97-B6CC-40EE5382E71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4064" y="2425339"/>
            <a:ext cx="7419114" cy="2721426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ru-RU" sz="2800" dirty="0">
                <a:solidFill>
                  <a:srgbClr val="C00000"/>
                </a:solidFill>
              </a:rPr>
              <a:t>ВСЕРОССИЙСКИЙ УРОК «ЭКОЛЯТА – МОЛОДЫЕ ЗАЩИТНИКИ ПРИРОДЫ» на тему:</a:t>
            </a:r>
            <a:br>
              <a:rPr lang="ru-RU" sz="2800" dirty="0">
                <a:solidFill>
                  <a:srgbClr val="C00000"/>
                </a:solidFill>
              </a:rPr>
            </a:br>
            <a:r>
              <a:rPr lang="ru-RU" sz="3200" b="1" dirty="0">
                <a:solidFill>
                  <a:srgbClr val="00B050"/>
                </a:solidFill>
              </a:rPr>
              <a:t>ПРОЕКТ «ЧУДО – ОГОРОД НА ОКОШКЕ РАСТЁТ»</a:t>
            </a:r>
            <a:br>
              <a:rPr lang="ru-RU" sz="3200" b="1" dirty="0">
                <a:solidFill>
                  <a:srgbClr val="00B050"/>
                </a:solidFill>
              </a:rPr>
            </a:br>
            <a:r>
              <a:rPr lang="ru-RU" sz="2000" i="1" dirty="0"/>
              <a:t>в старшей группе «Игрушки»</a:t>
            </a:r>
            <a:br>
              <a:rPr lang="ru-RU" sz="2000" i="1" dirty="0"/>
            </a:br>
            <a:endParaRPr lang="ru-RU" sz="2800" i="1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A80F9236-3E12-40A0-9C15-5134DE5A595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31514" y="5016138"/>
            <a:ext cx="8689976" cy="1051559"/>
          </a:xfrm>
        </p:spPr>
        <p:txBody>
          <a:bodyPr>
            <a:normAutofit/>
          </a:bodyPr>
          <a:lstStyle/>
          <a:p>
            <a:r>
              <a:rPr lang="ru-RU" sz="1800" dirty="0">
                <a:solidFill>
                  <a:schemeClr val="tx1"/>
                </a:solidFill>
              </a:rPr>
              <a:t>Воспитатель: </a:t>
            </a:r>
            <a:r>
              <a:rPr lang="ru-RU" sz="1800" b="1" dirty="0" err="1">
                <a:solidFill>
                  <a:schemeClr val="tx1"/>
                </a:solidFill>
              </a:rPr>
              <a:t>Вартанова</a:t>
            </a:r>
            <a:r>
              <a:rPr lang="ru-RU" sz="1800" b="1" dirty="0">
                <a:solidFill>
                  <a:schemeClr val="tx1"/>
                </a:solidFill>
              </a:rPr>
              <a:t> И.Н. </a:t>
            </a:r>
          </a:p>
          <a:p>
            <a:r>
              <a:rPr lang="ru-RU" sz="1400" dirty="0">
                <a:solidFill>
                  <a:schemeClr val="tx1"/>
                </a:solidFill>
              </a:rPr>
              <a:t>МБДОУ детский сад комбинированного вида №5 «Берёзка» г. Белогорска Республики Крым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8AABD2C-DAFA-4C15-9EFB-41C44A32AF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55728" y="1750422"/>
            <a:ext cx="3135087" cy="2830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482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0AE7D8B-8618-4ABE-9CEE-FABBB416BD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5695" y="0"/>
            <a:ext cx="10364451" cy="1596177"/>
          </a:xfrm>
        </p:spPr>
        <p:txBody>
          <a:bodyPr/>
          <a:lstStyle/>
          <a:p>
            <a:r>
              <a:rPr lang="ru-RU" b="1" dirty="0">
                <a:solidFill>
                  <a:srgbClr val="C00000"/>
                </a:solidFill>
              </a:rPr>
              <a:t>Пророщенная фасоль:</a:t>
            </a: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D8E9F915-BC68-4C36-97D3-DBDCA5A1B288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241664" y="1272709"/>
            <a:ext cx="4504507" cy="2418465"/>
          </a:xfrm>
          <a:prstGeom prst="rect">
            <a:avLst/>
          </a:prstGeom>
        </p:spPr>
      </p:pic>
      <p:pic>
        <p:nvPicPr>
          <p:cNvPr id="4098" name="Picture 2" descr="Проращивание фасоли для чего это нужно? , Суперфуд , Здоровый образ жизни ,  Мама Чита - городской портал родителей">
            <a:extLst>
              <a:ext uri="{FF2B5EF4-FFF2-40B4-BE49-F238E27FC236}">
                <a16:creationId xmlns:a16="http://schemas.microsoft.com/office/drawing/2014/main" id="{1D6C786F-71E7-4811-B6D5-0A09E8FBB2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663" y="3880620"/>
            <a:ext cx="4504507" cy="28414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20DFA8F-D571-4D4A-A35E-48D1FD3488E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71287" y="1365296"/>
            <a:ext cx="3347579" cy="223172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D1E227D0-B5BF-4982-A6E3-8F34668446F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H="1">
            <a:off x="4971286" y="3880620"/>
            <a:ext cx="3347580" cy="2695303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A4C79FF7-0D21-49E2-8E7F-AEDF6610961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60384" y="1648899"/>
            <a:ext cx="3282043" cy="4376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67080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CBB966D-56C0-414F-8697-618F4807BB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40494" y="136829"/>
            <a:ext cx="10364451" cy="1108497"/>
          </a:xfrm>
        </p:spPr>
        <p:txBody>
          <a:bodyPr/>
          <a:lstStyle/>
          <a:p>
            <a:r>
              <a:rPr lang="ru-RU" b="1" dirty="0">
                <a:solidFill>
                  <a:srgbClr val="C00000"/>
                </a:solidFill>
              </a:rPr>
              <a:t>Физминутка «Комнатные растения»: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9789DBB-C475-40F5-864F-2DB0859DBA3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773" y="1149531"/>
            <a:ext cx="6505929" cy="5556069"/>
          </a:xfrm>
        </p:spPr>
        <p:txBody>
          <a:bodyPr>
            <a:normAutofit fontScale="92500" lnSpcReduction="20000"/>
          </a:bodyPr>
          <a:lstStyle/>
          <a:p>
            <a:r>
              <a:rPr lang="ru-RU" dirty="0"/>
              <a:t>Говорит цветку цветок: «Подними-ка свой листок». </a:t>
            </a:r>
          </a:p>
          <a:p>
            <a:pPr marL="0" indent="0">
              <a:buNone/>
            </a:pPr>
            <a:r>
              <a:rPr lang="ru-RU" b="1" i="1" dirty="0"/>
              <a:t>(дети поднимают и опускают руки)</a:t>
            </a:r>
          </a:p>
          <a:p>
            <a:r>
              <a:rPr lang="ru-RU" dirty="0"/>
              <a:t>Выйди на дорожку Да притопни ножкой </a:t>
            </a:r>
          </a:p>
          <a:p>
            <a:pPr marL="0" indent="0">
              <a:buNone/>
            </a:pPr>
            <a:r>
              <a:rPr lang="ru-RU" b="1" i="1" dirty="0"/>
              <a:t>(дети шагают на месте, высоко поднимая колени)</a:t>
            </a:r>
          </a:p>
          <a:p>
            <a:r>
              <a:rPr lang="ru-RU" dirty="0"/>
              <a:t>Да головкой покачай, Утром солнышко встречай</a:t>
            </a:r>
          </a:p>
          <a:p>
            <a:pPr marL="0" indent="0">
              <a:buNone/>
            </a:pPr>
            <a:r>
              <a:rPr lang="ru-RU" b="1" i="1" dirty="0"/>
              <a:t>(вращение головой)</a:t>
            </a:r>
          </a:p>
          <a:p>
            <a:r>
              <a:rPr lang="ru-RU" dirty="0"/>
              <a:t>Стебель наклони слегка -Вот зарядка для цветка.</a:t>
            </a:r>
          </a:p>
          <a:p>
            <a:pPr marL="0" indent="0">
              <a:buNone/>
            </a:pPr>
            <a:r>
              <a:rPr lang="ru-RU" b="1" i="1" dirty="0"/>
              <a:t>(наклоны)</a:t>
            </a:r>
          </a:p>
          <a:p>
            <a:r>
              <a:rPr lang="ru-RU" dirty="0"/>
              <a:t>А теперь росой умойся, Отряхнись и успокойся.</a:t>
            </a:r>
          </a:p>
          <a:p>
            <a:pPr marL="0" indent="0">
              <a:buNone/>
            </a:pPr>
            <a:r>
              <a:rPr lang="ru-RU" b="1" i="1" dirty="0"/>
              <a:t>(встряхивание кистями рук)</a:t>
            </a:r>
          </a:p>
          <a:p>
            <a:r>
              <a:rPr lang="ru-RU" dirty="0"/>
              <a:t>Наконец готовы все День встречать во всей красе.</a:t>
            </a:r>
          </a:p>
          <a:p>
            <a:pPr marL="0" indent="0">
              <a:buNone/>
            </a:pPr>
            <a:r>
              <a:rPr lang="ru-RU" b="1" i="1" dirty="0"/>
              <a:t>(потягиваются)</a:t>
            </a:r>
          </a:p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81C3E70-2501-4193-8AB4-E241365B6F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00554" y="1402080"/>
            <a:ext cx="3897086" cy="3897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57063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2BCA9A3-45AB-40C5-AF05-76DEE30555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rgbClr val="C00000"/>
                </a:solidFill>
              </a:rPr>
              <a:t>Посадка семян: «Юные садоводы»</a:t>
            </a:r>
            <a:br>
              <a:rPr lang="ru-RU" b="1" dirty="0">
                <a:solidFill>
                  <a:srgbClr val="C00000"/>
                </a:solidFill>
              </a:rPr>
            </a:b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771AD6A-2C50-48A5-83DB-20106C01EE1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774" y="1715590"/>
            <a:ext cx="10363826" cy="407561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b="1" i="1" dirty="0"/>
              <a:t>дети выполняют посадку семени фасоли поэтапно</a:t>
            </a:r>
          </a:p>
          <a:p>
            <a:r>
              <a:rPr lang="ru-RU" dirty="0"/>
              <a:t>Давайте посадим с вами наше растение:</a:t>
            </a:r>
          </a:p>
          <a:p>
            <a:r>
              <a:rPr lang="ru-RU" dirty="0"/>
              <a:t>Возьмите стаканчик для посадки, и насыпьте на дно керамзит.</a:t>
            </a:r>
          </a:p>
          <a:p>
            <a:r>
              <a:rPr lang="ru-RU" dirty="0"/>
              <a:t>С помощью совочка наполните стаканчик землёй так, чтобы она не доставала до края стаканчика.</a:t>
            </a:r>
          </a:p>
          <a:p>
            <a:r>
              <a:rPr lang="ru-RU" dirty="0"/>
              <a:t>Положите семечко в середину стаканчика и слегка присыпьте землёй.</a:t>
            </a:r>
          </a:p>
          <a:p>
            <a:r>
              <a:rPr lang="ru-RU" dirty="0"/>
              <a:t>Аккуратно теперь полейте наше будущее растение.</a:t>
            </a:r>
          </a:p>
          <a:p>
            <a:r>
              <a:rPr lang="ru-RU" dirty="0"/>
              <a:t>Осторожно разрыхлите землю грабельками.</a:t>
            </a:r>
          </a:p>
          <a:p>
            <a:r>
              <a:rPr lang="ru-RU" dirty="0"/>
              <a:t>А теперь давайте поставим стаканчики на подоконник.</a:t>
            </a:r>
          </a:p>
          <a:p>
            <a:r>
              <a:rPr lang="ru-RU" dirty="0"/>
              <a:t>И, конечно, надо вымыть руки и убрать за собой рабочее место. </a:t>
            </a:r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1294475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A8551AA-6F08-41EA-9741-861C34FB69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rgbClr val="C00000"/>
                </a:solidFill>
              </a:rPr>
              <a:t>Наблюдение за растущей фасолью:</a:t>
            </a:r>
          </a:p>
        </p:txBody>
      </p:sp>
      <p:pic>
        <p:nvPicPr>
          <p:cNvPr id="14" name="Объект 13">
            <a:extLst>
              <a:ext uri="{FF2B5EF4-FFF2-40B4-BE49-F238E27FC236}">
                <a16:creationId xmlns:a16="http://schemas.microsoft.com/office/drawing/2014/main" id="{B6BF3DF5-D78D-4710-ADEA-43B88D9C1CEA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1492272" y="2214694"/>
            <a:ext cx="2922936" cy="3897249"/>
          </a:xfr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2C06CB4B-1969-4466-A146-82EE5390E1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37621" y="2020753"/>
            <a:ext cx="4679158" cy="3509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709036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A8551AA-6F08-41EA-9741-861C34FB69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rgbClr val="C00000"/>
                </a:solidFill>
              </a:rPr>
              <a:t>Наблюдение за растущей фасолью: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F01DEC7-5348-4D6F-859B-CCCD5C54E3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43152" y="1887606"/>
            <a:ext cx="3105695" cy="4140926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8DA495D1-B092-4E67-8F4D-B02D9452B1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06141" y="2069553"/>
            <a:ext cx="4285859" cy="3212870"/>
          </a:xfrm>
          <a:prstGeom prst="rect">
            <a:avLst/>
          </a:prstGeom>
        </p:spPr>
      </p:pic>
      <p:pic>
        <p:nvPicPr>
          <p:cNvPr id="14" name="Объект 13">
            <a:extLst>
              <a:ext uri="{FF2B5EF4-FFF2-40B4-BE49-F238E27FC236}">
                <a16:creationId xmlns:a16="http://schemas.microsoft.com/office/drawing/2014/main" id="{B6BF3DF5-D78D-4710-ADEA-43B88D9C1CEA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4"/>
          <a:stretch>
            <a:fillRect/>
          </a:stretch>
        </p:blipFill>
        <p:spPr>
          <a:xfrm>
            <a:off x="314556" y="1826813"/>
            <a:ext cx="2922936" cy="3897249"/>
          </a:xfr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2C06CB4B-1969-4466-A146-82EE5390E10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14530" y="2214694"/>
            <a:ext cx="4679158" cy="3509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718656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A8551AA-6F08-41EA-9741-861C34FB69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rgbClr val="C00000"/>
                </a:solidFill>
              </a:rPr>
              <a:t>Наблюдение за растущей фасолью:</a:t>
            </a:r>
          </a:p>
        </p:txBody>
      </p:sp>
      <p:pic>
        <p:nvPicPr>
          <p:cNvPr id="8" name="Объект 7">
            <a:extLst>
              <a:ext uri="{FF2B5EF4-FFF2-40B4-BE49-F238E27FC236}">
                <a16:creationId xmlns:a16="http://schemas.microsoft.com/office/drawing/2014/main" id="{2CE689B4-DECB-47E6-B941-79B69CDDCDF4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4777275" y="2330982"/>
            <a:ext cx="3143990" cy="4191988"/>
          </a:xfr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F2E8949E-6ADB-4849-8361-A9C038FB67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04934" y="1835598"/>
            <a:ext cx="3887066" cy="5182755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853CBA54-BA1D-4015-9DF0-28C92FC863C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3775" y="2501807"/>
            <a:ext cx="3054361" cy="4072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809914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Спасибо за внимание зеленое - фото и картинки abrakadabra.fun">
            <a:extLst>
              <a:ext uri="{FF2B5EF4-FFF2-40B4-BE49-F238E27FC236}">
                <a16:creationId xmlns:a16="http://schemas.microsoft.com/office/drawing/2014/main" id="{547A305C-EA5E-409B-8718-DA15B836B39D}"/>
              </a:ext>
            </a:extLst>
          </p:cNvPr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8414" y="0"/>
            <a:ext cx="8931872" cy="67105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232869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DCF7717-D465-4712-8FF8-74E8359234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rgbClr val="C00000"/>
                </a:solidFill>
              </a:rPr>
              <a:t>О проекте: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0A97D7D-D574-4150-BD47-0CA74223B67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774" y="2011680"/>
            <a:ext cx="10363826" cy="3779519"/>
          </a:xfrm>
        </p:spPr>
        <p:txBody>
          <a:bodyPr/>
          <a:lstStyle/>
          <a:p>
            <a:r>
              <a:rPr lang="ru-RU" b="1" dirty="0"/>
              <a:t>Участники проекта</a:t>
            </a:r>
            <a:r>
              <a:rPr lang="ru-RU" dirty="0"/>
              <a:t>: дети старшего возраста группы «Игрушки», родители воспитанников группы, воспитатель </a:t>
            </a:r>
            <a:r>
              <a:rPr lang="ru-RU" dirty="0" err="1"/>
              <a:t>Вартанова</a:t>
            </a:r>
            <a:r>
              <a:rPr lang="ru-RU" dirty="0"/>
              <a:t> Ирина Николаевна.</a:t>
            </a:r>
          </a:p>
          <a:p>
            <a:r>
              <a:rPr lang="ru-RU" b="1" dirty="0"/>
              <a:t>Продолжительность проекта</a:t>
            </a:r>
            <a:r>
              <a:rPr lang="ru-RU" dirty="0"/>
              <a:t>: краткосрочный</a:t>
            </a:r>
          </a:p>
          <a:p>
            <a:r>
              <a:rPr lang="ru-RU" b="1" dirty="0"/>
              <a:t>Сроки реализации</a:t>
            </a:r>
            <a:r>
              <a:rPr lang="ru-RU" dirty="0"/>
              <a:t>: с 5 сентября по 15 сентября 2022 г.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743055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6B4B24C-2381-4EC6-9242-424C672237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rgbClr val="C00000"/>
                </a:solidFill>
              </a:rPr>
              <a:t>Цель и задачи проекта: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3D1C802-3355-45CC-8BF9-F5988DCF86C4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ru-RU" b="1" dirty="0"/>
              <a:t>Цель: </a:t>
            </a:r>
            <a:r>
              <a:rPr lang="ru-RU" dirty="0"/>
              <a:t>познакомить дошкольников с законами природы на примере произрастания растения из семени и правилами самостоятельного выращивания растения и ухода за ним.</a:t>
            </a:r>
          </a:p>
          <a:p>
            <a:pPr marL="0" indent="0">
              <a:buNone/>
            </a:pPr>
            <a:r>
              <a:rPr lang="ru-RU" b="1" dirty="0"/>
              <a:t>Задачи:</a:t>
            </a:r>
          </a:p>
          <a:p>
            <a:r>
              <a:rPr lang="ru-RU" dirty="0"/>
              <a:t>познакомить с технологией выращивания растений из семян в комнатных условиях;</a:t>
            </a:r>
          </a:p>
          <a:p>
            <a:r>
              <a:rPr lang="ru-RU" dirty="0"/>
              <a:t>расширить знания детей о культурных растениях;</a:t>
            </a:r>
          </a:p>
          <a:p>
            <a:r>
              <a:rPr lang="ru-RU" dirty="0"/>
              <a:t>расширить представлений о растениях, которые можно вырастить в комнатных условиях;</a:t>
            </a:r>
          </a:p>
          <a:p>
            <a:r>
              <a:rPr lang="ru-RU" dirty="0"/>
              <a:t>закрепить навыки ухода за растениями; формировать познавательный интерес к изучению окружающего мира.</a:t>
            </a:r>
          </a:p>
          <a:p>
            <a:r>
              <a:rPr lang="ru-RU" dirty="0"/>
              <a:t>воспитывать уважение к труду, бережное отношение к его результатам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933674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BC9FFE8-2C42-45AE-A50B-FF59035E3D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rgbClr val="C00000"/>
                </a:solidFill>
              </a:rPr>
              <a:t>Оборудование и материалы: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FCEFBAB-175C-4FD2-BF2E-6CA41DD57A4B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ru-RU" dirty="0"/>
              <a:t>Проектор и экран, ноутбук.</a:t>
            </a:r>
          </a:p>
          <a:p>
            <a:r>
              <a:rPr lang="ru-RU" dirty="0"/>
              <a:t>Презентация по теме урока.</a:t>
            </a:r>
          </a:p>
          <a:p>
            <a:r>
              <a:rPr lang="ru-RU" dirty="0"/>
              <a:t>Горшочки, совочки, лейки.</a:t>
            </a:r>
          </a:p>
          <a:p>
            <a:r>
              <a:rPr lang="ru-RU" dirty="0" err="1"/>
              <a:t>Почвогрунт</a:t>
            </a:r>
            <a:r>
              <a:rPr lang="ru-RU" dirty="0"/>
              <a:t>, дренаж, набор семян.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476694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B62C930-467F-4CED-B080-9CB49E8766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4" y="244049"/>
            <a:ext cx="10364451" cy="1144969"/>
          </a:xfrm>
        </p:spPr>
        <p:txBody>
          <a:bodyPr/>
          <a:lstStyle/>
          <a:p>
            <a:r>
              <a:rPr lang="ru-RU" dirty="0">
                <a:solidFill>
                  <a:srgbClr val="C00000"/>
                </a:solidFill>
              </a:rPr>
              <a:t>Игры и задания: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698ED60-E576-490B-A235-472926724DA2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774" y="1477790"/>
            <a:ext cx="10363826" cy="4783673"/>
          </a:xfrm>
        </p:spPr>
        <p:txBody>
          <a:bodyPr>
            <a:normAutofit fontScale="77500" lnSpcReduction="20000"/>
          </a:bodyPr>
          <a:lstStyle/>
          <a:p>
            <a:r>
              <a:rPr lang="ru-RU" dirty="0">
                <a:highlight>
                  <a:srgbClr val="FFFF00"/>
                </a:highlight>
              </a:rPr>
              <a:t>Игра « Найди растение»</a:t>
            </a:r>
          </a:p>
          <a:p>
            <a:pPr marL="0" indent="0">
              <a:buNone/>
            </a:pPr>
            <a:r>
              <a:rPr lang="ru-RU" i="1" dirty="0"/>
              <a:t>Педагог предлагает посмотреть на экран, на котором  изображены фотографии комнатных растений ( кактус, герань, фиалка, фикус, орхидея), назвать их и показать каждое из растений на экране.</a:t>
            </a:r>
          </a:p>
          <a:p>
            <a:r>
              <a:rPr lang="ru-RU" dirty="0">
                <a:highlight>
                  <a:srgbClr val="FFFF00"/>
                </a:highlight>
              </a:rPr>
              <a:t>Игра: «Что для чего?»</a:t>
            </a:r>
          </a:p>
          <a:p>
            <a:pPr marL="0" indent="0">
              <a:buNone/>
            </a:pPr>
            <a:r>
              <a:rPr lang="ru-RU" i="1" dirty="0"/>
              <a:t>Педагог задаёт вопрос, дети называют подходящий садовый инвентарь и находят картинку на экране.</a:t>
            </a:r>
          </a:p>
          <a:p>
            <a:r>
              <a:rPr lang="ru-RU" dirty="0">
                <a:highlight>
                  <a:srgbClr val="FFFF00"/>
                </a:highlight>
              </a:rPr>
              <a:t>Видеоролик « Чудесное превращение: от семечка до плода»</a:t>
            </a:r>
          </a:p>
          <a:p>
            <a:r>
              <a:rPr lang="ru-RU" dirty="0">
                <a:highlight>
                  <a:srgbClr val="FFFF00"/>
                </a:highlight>
              </a:rPr>
              <a:t>Игра «Разные семена»</a:t>
            </a:r>
          </a:p>
          <a:p>
            <a:pPr marL="0" indent="0">
              <a:buNone/>
            </a:pPr>
            <a:r>
              <a:rPr lang="ru-RU" i="1" dirty="0"/>
              <a:t>Золушка хотела посадить в саду фасоль и горох. Но прибежала мышка и опрокинула стаканчики, и семена смешались. Давайте поможем Золушке разобрать семена по стаканчикам. Обратите внимание, как отличаются друг от друга семена гороха  и фасоли, какая у них форма, какой цвет, какие они на ощупь.</a:t>
            </a:r>
          </a:p>
          <a:p>
            <a:pPr marL="0" indent="0">
              <a:buNone/>
            </a:pPr>
            <a:r>
              <a:rPr lang="ru-RU" i="1" dirty="0"/>
              <a:t> Дети делятся на две группы и разбирают семена гороха и фасоли по стаканчикам, кто  быстрее и правильнее разложит семена.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009792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C762050-8B0B-4AA4-88A3-DE2DEF2C34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4" y="183089"/>
            <a:ext cx="10364451" cy="1596177"/>
          </a:xfrm>
        </p:spPr>
        <p:txBody>
          <a:bodyPr/>
          <a:lstStyle/>
          <a:p>
            <a:r>
              <a:rPr lang="ru-RU" b="1" dirty="0">
                <a:solidFill>
                  <a:srgbClr val="C00000"/>
                </a:solidFill>
              </a:rPr>
              <a:t>Игра «Найди растение»:</a:t>
            </a:r>
            <a:br>
              <a:rPr lang="ru-RU" dirty="0">
                <a:solidFill>
                  <a:srgbClr val="C00000"/>
                </a:solidFill>
              </a:rPr>
            </a:b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8ACCECA-B7AE-409F-BFDA-6C98D501BBE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774" y="1121874"/>
            <a:ext cx="10363826" cy="4669325"/>
          </a:xfrm>
        </p:spPr>
        <p:txBody>
          <a:bodyPr/>
          <a:lstStyle/>
          <a:p>
            <a:r>
              <a:rPr lang="ru-RU" sz="1800" i="1" dirty="0"/>
              <a:t>Педагог предлагает посмотреть на экран, на котором  изображены фотографии комнатных растений ( кактус, герань, фиалка, фикус, орхидея), назвать их и показать каждое из растений на экране.</a:t>
            </a:r>
          </a:p>
          <a:p>
            <a:endParaRPr lang="ru-RU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E72EFD3E-E28E-4A6A-98AD-075323FA76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688" y="3429000"/>
            <a:ext cx="2217148" cy="2923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Цветок герань, или пеларгония. Советы по уходу для начинающих">
            <a:extLst>
              <a:ext uri="{FF2B5EF4-FFF2-40B4-BE49-F238E27FC236}">
                <a16:creationId xmlns:a16="http://schemas.microsoft.com/office/drawing/2014/main" id="{D962D8FE-8C7D-4C0D-9417-32409F0329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0677" y="2265169"/>
            <a:ext cx="2714276" cy="2376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Более 3 000 работ на тему «фикус каучуконосный»: стоковые ...">
            <a:extLst>
              <a:ext uri="{FF2B5EF4-FFF2-40B4-BE49-F238E27FC236}">
                <a16:creationId xmlns:a16="http://schemas.microsoft.com/office/drawing/2014/main" id="{8DE0B6EF-D24F-4C66-9924-913FCB1797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8329" y="1936222"/>
            <a:ext cx="2445680" cy="30343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Фиалки: уход и размножение в домашних условиях, пересадка и размножение">
            <a:extLst>
              <a:ext uri="{FF2B5EF4-FFF2-40B4-BE49-F238E27FC236}">
                <a16:creationId xmlns:a16="http://schemas.microsoft.com/office/drawing/2014/main" id="{34303675-BCA3-4477-ACAF-FED8C2F757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5507" y="4032400"/>
            <a:ext cx="2528192" cy="26425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Полезное о цветах » Орхидея- выбор, уход - FloraHimki.ru">
            <a:extLst>
              <a:ext uri="{FF2B5EF4-FFF2-40B4-BE49-F238E27FC236}">
                <a16:creationId xmlns:a16="http://schemas.microsoft.com/office/drawing/2014/main" id="{5632D5D3-54E9-408E-BA08-D523292638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24634" y="3604809"/>
            <a:ext cx="2361692" cy="2947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913454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674E12A-1AF4-451C-8742-458C7006E8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rgbClr val="C00000"/>
                </a:solidFill>
              </a:rPr>
              <a:t>Игра: «Что для чего?»</a:t>
            </a:r>
            <a:br>
              <a:rPr lang="ru-RU" b="1" dirty="0"/>
            </a:br>
            <a:endParaRPr lang="ru-RU" b="1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83ED36A-A8A2-445D-88C2-20B9BDC6889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57019" y="1716946"/>
            <a:ext cx="6645266" cy="4126505"/>
          </a:xfrm>
        </p:spPr>
        <p:txBody>
          <a:bodyPr>
            <a:normAutofit fontScale="92500"/>
          </a:bodyPr>
          <a:lstStyle/>
          <a:p>
            <a:r>
              <a:rPr lang="ru-RU" dirty="0"/>
              <a:t>Педагог задаёт вопрос, дети называют подходящий садовый инвентарь и находят картинку на экране.</a:t>
            </a:r>
          </a:p>
          <a:p>
            <a:r>
              <a:rPr lang="ru-RU" dirty="0"/>
              <a:t>Если нам нужно пересыпать землю в горшочек, что мы возьмём? (совок)</a:t>
            </a:r>
          </a:p>
          <a:p>
            <a:r>
              <a:rPr lang="ru-RU" dirty="0"/>
              <a:t>Если нам нужно полить растение, что мы возьмём? (лейку)</a:t>
            </a:r>
          </a:p>
          <a:p>
            <a:r>
              <a:rPr lang="ru-RU" dirty="0"/>
              <a:t>Если нужно сделать в земле ямку, что мы возьмём? (совок)</a:t>
            </a:r>
          </a:p>
          <a:p>
            <a:r>
              <a:rPr lang="ru-RU" dirty="0"/>
              <a:t>Если нам нужно прорыхлить землю в горшочке, что мы возьмём? (грабельки)</a:t>
            </a:r>
          </a:p>
          <a:p>
            <a:endParaRPr lang="ru-RU" dirty="0"/>
          </a:p>
        </p:txBody>
      </p:sp>
      <p:pic>
        <p:nvPicPr>
          <p:cNvPr id="2052" name="Picture 4" descr="горшок для цветов tarragon d250, 7л со вставкой (серый) купить недорого в  интернет-магазине">
            <a:extLst>
              <a:ext uri="{FF2B5EF4-FFF2-40B4-BE49-F238E27FC236}">
                <a16:creationId xmlns:a16="http://schemas.microsoft.com/office/drawing/2014/main" id="{5876E6FA-7597-43E8-A3D6-78955C633A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6101" y="4963009"/>
            <a:ext cx="1596178" cy="15961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▷ Совок для цветов ручной Gardena Classic Ergo, 8 см (08950-20.000.00)  купить в Харькове, Киеве по цене 265 ₴ грн - Click.ua">
            <a:extLst>
              <a:ext uri="{FF2B5EF4-FFF2-40B4-BE49-F238E27FC236}">
                <a16:creationId xmlns:a16="http://schemas.microsoft.com/office/drawing/2014/main" id="{E5341C78-FF00-4BC9-BCE5-79AA0CA3DF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42220" y="3534518"/>
            <a:ext cx="2175765" cy="17188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Грабельки 270мм, покрытие - эпоксидная смола, купить по низкой цене в Vist  market |71-866|">
            <a:extLst>
              <a:ext uri="{FF2B5EF4-FFF2-40B4-BE49-F238E27FC236}">
                <a16:creationId xmlns:a16="http://schemas.microsoft.com/office/drawing/2014/main" id="{9F69FE01-E179-4862-9612-811EAA0D8F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2931" y="517513"/>
            <a:ext cx="1798184" cy="1798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Правильная лейка для полива домашних цветов советы и рекомендации по уходу  для садоводов">
            <a:extLst>
              <a:ext uri="{FF2B5EF4-FFF2-40B4-BE49-F238E27FC236}">
                <a16:creationId xmlns:a16="http://schemas.microsoft.com/office/drawing/2014/main" id="{6D460970-AE6C-49BD-B1DB-F6E300AD53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2256" y="1719274"/>
            <a:ext cx="2205460" cy="15961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981471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539EC9F-465F-4945-BA17-224F639924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4" y="244048"/>
            <a:ext cx="10364451" cy="1596177"/>
          </a:xfrm>
        </p:spPr>
        <p:txBody>
          <a:bodyPr/>
          <a:lstStyle/>
          <a:p>
            <a:r>
              <a:rPr lang="ru-RU" b="1" dirty="0">
                <a:solidFill>
                  <a:srgbClr val="C00000"/>
                </a:solidFill>
              </a:rPr>
              <a:t>Игра «Разные семена»:</a:t>
            </a:r>
            <a:br>
              <a:rPr lang="ru-RU" b="1" dirty="0">
                <a:solidFill>
                  <a:srgbClr val="C00000"/>
                </a:solidFill>
              </a:rPr>
            </a:b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1E75FF0-F769-425A-9213-65076AC557B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773" y="1042136"/>
            <a:ext cx="7350661" cy="2928973"/>
          </a:xfrm>
        </p:spPr>
        <p:txBody>
          <a:bodyPr>
            <a:normAutofit fontScale="92500" lnSpcReduction="20000"/>
          </a:bodyPr>
          <a:lstStyle/>
          <a:p>
            <a:r>
              <a:rPr lang="ru-RU" i="1" dirty="0"/>
              <a:t>Золушка хотела посадить в саду фасоль и горох. Но прибежала мышка и опрокинула стаканчики, и семена смешались. Давайте поможем Золушке разобрать семена по стаканчикам. Обратите внимание, как отличаются друг от друга семена гороха  и фасоли, какая у них форма, какой цвет, какие они на ощупь.</a:t>
            </a:r>
          </a:p>
          <a:p>
            <a:r>
              <a:rPr lang="ru-RU" i="1" dirty="0"/>
              <a:t> Дети делятся на две группы и разбирают семена гороха и фасоли по стаканчикам, кто  быстрее и правильнее разложит семена.</a:t>
            </a:r>
          </a:p>
          <a:p>
            <a:endParaRPr lang="ru-RU" dirty="0"/>
          </a:p>
        </p:txBody>
      </p:sp>
      <p:pic>
        <p:nvPicPr>
          <p:cNvPr id="3074" name="Picture 2" descr="Горох Сами с усами, 25 г, безлисточковый Аэлита 50345353 купить за 116 ₽ в  интернет-магазине Wildberries">
            <a:extLst>
              <a:ext uri="{FF2B5EF4-FFF2-40B4-BE49-F238E27FC236}">
                <a16:creationId xmlns:a16="http://schemas.microsoft.com/office/drawing/2014/main" id="{DEE4E74D-08F3-4AEB-817F-4A07ACF4CF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08869" y="777790"/>
            <a:ext cx="2856411" cy="38290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851CD35-9DFE-4956-A33D-A28AEDDC2C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87488" y="3837006"/>
            <a:ext cx="2776946" cy="2776946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F7FFBAF-1CD3-4D42-B23E-42507007386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6248" y="4446125"/>
            <a:ext cx="3792855" cy="1692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31126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9DFB084-E009-4CA2-9284-1CAC9D6F49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C00000"/>
                </a:solidFill>
              </a:rPr>
              <a:t>Видеоролик </a:t>
            </a:r>
            <a:br>
              <a:rPr lang="ru-RU" b="1" dirty="0">
                <a:solidFill>
                  <a:srgbClr val="C00000"/>
                </a:solidFill>
              </a:rPr>
            </a:br>
            <a:r>
              <a:rPr lang="ru-RU" b="1" dirty="0">
                <a:solidFill>
                  <a:srgbClr val="C00000"/>
                </a:solidFill>
              </a:rPr>
              <a:t>«Чудесное превращение: от семечка до плода»</a:t>
            </a:r>
            <a:br>
              <a:rPr lang="ru-RU" b="1" dirty="0">
                <a:solidFill>
                  <a:srgbClr val="C00000"/>
                </a:solidFill>
              </a:rPr>
            </a:b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C88E7D2-CDAE-4579-8797-E67636419F11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74140" y="2036166"/>
            <a:ext cx="7054569" cy="379857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/>
              <a:t>Беседа по содержанию видеоролика</a:t>
            </a:r>
            <a:r>
              <a:rPr lang="ru-RU" dirty="0"/>
              <a:t>:</a:t>
            </a:r>
          </a:p>
          <a:p>
            <a:r>
              <a:rPr lang="ru-RU" dirty="0"/>
              <a:t>Что помогло семени проснуться? (вода, тепло, воздух)</a:t>
            </a:r>
          </a:p>
          <a:p>
            <a:r>
              <a:rPr lang="ru-RU" dirty="0"/>
              <a:t>Что произошло с семечком дальше?</a:t>
            </a:r>
          </a:p>
          <a:p>
            <a:r>
              <a:rPr lang="ru-RU" dirty="0"/>
              <a:t>Почему корни всех растений растут вниз, а ростки тянуться вверх?</a:t>
            </a:r>
          </a:p>
          <a:p>
            <a:r>
              <a:rPr lang="ru-RU" dirty="0"/>
              <a:t>Какое чудесное превращение произошло с семечком?</a:t>
            </a:r>
          </a:p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3E676AC-EC78-41E8-9B8C-756B08F17B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46835" y="2036166"/>
            <a:ext cx="4163038" cy="3676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0999580"/>
      </p:ext>
    </p:extLst>
  </p:cSld>
  <p:clrMapOvr>
    <a:masterClrMapping/>
  </p:clrMapOvr>
</p:sld>
</file>

<file path=ppt/theme/theme1.xml><?xml version="1.0" encoding="utf-8"?>
<a:theme xmlns:a="http://schemas.openxmlformats.org/drawingml/2006/main" name="Капля">
  <a:themeElements>
    <a:clrScheme name="Droplet">
      <a:dk1>
        <a:sysClr val="windowText" lastClr="000000"/>
      </a:dk1>
      <a:lt1>
        <a:sysClr val="window" lastClr="FFFFFF"/>
      </a:lt1>
      <a:dk2>
        <a:srgbClr val="1C647B"/>
      </a:dk2>
      <a:lt2>
        <a:srgbClr val="98B7D3"/>
      </a:lt2>
      <a:accent1>
        <a:srgbClr val="274FA4"/>
      </a:accent1>
      <a:accent2>
        <a:srgbClr val="48A8D0"/>
      </a:accent2>
      <a:accent3>
        <a:srgbClr val="53B18F"/>
      </a:accent3>
      <a:accent4>
        <a:srgbClr val="D78D38"/>
      </a:accent4>
      <a:accent5>
        <a:srgbClr val="BA3F51"/>
      </a:accent5>
      <a:accent6>
        <a:srgbClr val="AE52D9"/>
      </a:accent6>
      <a:hlink>
        <a:srgbClr val="2AA2DA"/>
      </a:hlink>
      <a:folHlink>
        <a:srgbClr val="76A3B8"/>
      </a:folHlink>
    </a:clrScheme>
    <a:fontScheme name="Drople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rople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92000"/>
                <a:satMod val="180000"/>
                <a:lumMod val="114000"/>
              </a:schemeClr>
            </a:gs>
            <a:gs pos="100000">
              <a:schemeClr val="phClr">
                <a:shade val="92000"/>
                <a:satMod val="170000"/>
                <a:lumMod val="96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DEB094D4-7FD8-4F86-93D5-B0F1341EF58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TM04033925[[fn=Капля]]</Template>
  <TotalTime>79</TotalTime>
  <Words>808</Words>
  <Application>Microsoft Office PowerPoint</Application>
  <PresentationFormat>Широкоэкранный</PresentationFormat>
  <Paragraphs>73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9" baseType="lpstr">
      <vt:lpstr>Arial</vt:lpstr>
      <vt:lpstr>Tw Cen MT</vt:lpstr>
      <vt:lpstr>Капля</vt:lpstr>
      <vt:lpstr>ВСЕРОССИЙСКИЙ УРОК «ЭКОЛЯТА – МОЛОДЫЕ ЗАЩИТНИКИ ПРИРОДЫ» на тему: ПРОЕКТ «ЧУДО – ОГОРОД НА ОКОШКЕ РАСТЁТ» в старшей группе «Игрушки» </vt:lpstr>
      <vt:lpstr>О проекте:</vt:lpstr>
      <vt:lpstr>Цель и задачи проекта:</vt:lpstr>
      <vt:lpstr>Оборудование и материалы: </vt:lpstr>
      <vt:lpstr>Игры и задания:</vt:lpstr>
      <vt:lpstr>Игра «Найди растение»: </vt:lpstr>
      <vt:lpstr>Игра: «Что для чего?» </vt:lpstr>
      <vt:lpstr>Игра «Разные семена»: </vt:lpstr>
      <vt:lpstr>Видеоролик  «Чудесное превращение: от семечка до плода» </vt:lpstr>
      <vt:lpstr>Пророщенная фасоль:</vt:lpstr>
      <vt:lpstr>Физминутка «Комнатные растения»:</vt:lpstr>
      <vt:lpstr>Посадка семян: «Юные садоводы» </vt:lpstr>
      <vt:lpstr>Наблюдение за растущей фасолью:</vt:lpstr>
      <vt:lpstr>Наблюдение за растущей фасолью:</vt:lpstr>
      <vt:lpstr>Наблюдение за растущей фасолью: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ВСЕРОССИЙСКИЙ УРОК «ЭКОЛЯТА – МОЛОДЫЕ ЗАЩИТНИКИ ПРИРОДЫ» на тему: ПРОЕКТ «ЧУДО – ОГОРОД НА ОКОШКЕ РАСТЁТ» в старшей группе «Игрушки» </dc:title>
  <dc:creator>SEMYA</dc:creator>
  <cp:lastModifiedBy>SEMYA</cp:lastModifiedBy>
  <cp:revision>30</cp:revision>
  <dcterms:created xsi:type="dcterms:W3CDTF">2023-08-08T15:42:35Z</dcterms:created>
  <dcterms:modified xsi:type="dcterms:W3CDTF">2023-08-08T17:01:39Z</dcterms:modified>
</cp:coreProperties>
</file>