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embeddedFontLst>
    <p:embeddedFont>
      <p:font typeface="SB Sans Text"/>
      <p:regular r:id="rId201314"/>
    </p:embeddedFont>
    <p:embeddedFont>
      <p:font typeface="SB Sans Display Bold"/>
      <p:regular r:id="rId201315"/>
    </p:embeddedFont>
    <p:embeddedFont>
      <p:font typeface="SB Sans Text Italic"/>
      <p:regular r:id="rId201316"/>
    </p:embeddedFont>
    <p:embeddedFont>
      <p:font typeface="SB Sans Text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prod-gc-2.cdn.giga.chat/019eca18-a76c-7d01-a1e1-f9d07baa558d/019ed02b-e640-7b22-9ded-7d7f24d0b43c.jpg">    </p:cNvPr>
          <p:cNvPicPr>
            <a:picLocks noChangeAspect="1"/>
          </p:cNvPicPr>
          <p:nvPr/>
        </p:nvPicPr>
        <p:blipFill>
          <a:blip r:embed="rId1"/>
          <a:srcRect l="0" r="0" t="19513" b="19513"/>
          <a:stretch/>
        </p:blipFill>
        <p:spPr>
          <a:xfrm>
            <a:off x="6766560" y="2571750"/>
            <a:ext cx="2139043" cy="23186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12858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3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3100" b="1" spc="120" kern="0" dirty="0">
                <a:solidFill>
                  <a:srgbClr val="000000"/>
                </a:solidFill>
                <a:latin typeface="SB Sans Display Bold" pitchFamily="34" charset="0"/>
                <a:ea typeface="SB Sans Display Bold" pitchFamily="34" charset="-122"/>
                <a:cs typeface="SB Sans Display Bold" pitchFamily="34" charset="-120"/>
              </a:rPr>
              <a:t>Секреты сказок: зачем они нам нужны?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365760" y="2623185"/>
            <a:ext cx="3931920" cy="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prod-gc-2.cdn.giga.chat/019eca18-a76c-7d01-a1e1-f9d07baa558d/019ed02b-aac4-73e4-be95-6309706ee014.jpg">    </p:cNvPr>
          <p:cNvPicPr>
            <a:picLocks noChangeAspect="1"/>
          </p:cNvPicPr>
          <p:nvPr/>
        </p:nvPicPr>
        <p:blipFill>
          <a:blip r:embed="rId1"/>
          <a:srcRect l="0" r="0" t="19851" b="19851"/>
          <a:stretch/>
        </p:blipFill>
        <p:spPr>
          <a:xfrm>
            <a:off x="4572000" y="257175"/>
            <a:ext cx="4310743" cy="4620986"/>
          </a:xfrm>
          <a:prstGeom prst="rect">
            <a:avLst/>
          </a:prstGeom>
        </p:spPr>
      </p:pic>
      <p:pic>
        <p:nvPicPr>
          <p:cNvPr id="3" name="Image 1" descr="https://cdn-app.sberdevices.ru/misc/0.0.0/assets/gigachat-web/f279b7d8_Image-Shape.png">    </p:cNvPr>
          <p:cNvPicPr>
            <a:picLocks noChangeAspect="1"/>
          </p:cNvPicPr>
          <p:nvPr/>
        </p:nvPicPr>
        <p:blipFill>
          <a:blip r:embed="rId2"/>
          <a:srcRect l="3357" r="3357" t="0" b="0"/>
          <a:stretch/>
        </p:blipFill>
        <p:spPr>
          <a:xfrm>
            <a:off x="274320" y="257175"/>
            <a:ext cx="4310743" cy="46209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514350"/>
            <a:ext cx="2743200" cy="11830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b="1" spc="-40" kern="0" dirty="0">
                <a:solidFill>
                  <a:srgbClr val="000000"/>
                </a:solidFill>
                <a:latin typeface="SB Sans Display Bold" pitchFamily="34" charset="0"/>
                <a:ea typeface="SB Sans Display Bold" pitchFamily="34" charset="-122"/>
                <a:cs typeface="SB Sans Display Bold" pitchFamily="34" charset="-120"/>
              </a:rPr>
              <a:t>Почему сказочный герой страдал, прежде чем стать счастливым?</a:t>
            </a:r>
            <a:endParaRPr lang="en-US" sz="2100" dirty="0"/>
          </a:p>
        </p:txBody>
      </p:sp>
      <p:sp>
        <p:nvSpPr>
          <p:cNvPr id="5" name="Text 1"/>
          <p:cNvSpPr/>
          <p:nvPr/>
        </p:nvSpPr>
        <p:spPr>
          <a:xfrm>
            <a:off x="548640" y="1697355"/>
            <a:ext cx="2743200" cy="2366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Вспомните 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i="1" spc="-30" kern="0" dirty="0">
                <a:solidFill>
                  <a:srgbClr val="000000"/>
                </a:solidFill>
                <a:latin typeface="SB Sans Text Italic" pitchFamily="34" charset="0"/>
                <a:ea typeface="SB Sans Text Italic" pitchFamily="34" charset="-122"/>
                <a:cs typeface="SB Sans Text Italic" pitchFamily="34" charset="-120"/>
              </a:rPr>
              <a:t>Гадкого утёнка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: его путь был полон одиночества и непонимания. Зачем нужны эти испытания? Сказки, как мудрые учителя, готовят нас к тому, что для встречи со счастьем часто нужно пройти через трудности, закалив свой дух.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prod-gc-2.cdn.giga.chat/019eca18-a76c-7d01-a1e1-f9d07baa558d/019ed02b-aa8a-72e9-8066-da942ae76d13.jpg">    </p:cNvPr>
          <p:cNvPicPr>
            <a:picLocks noChangeAspect="1"/>
          </p:cNvPicPr>
          <p:nvPr/>
        </p:nvPicPr>
        <p:blipFill>
          <a:blip r:embed="rId1"/>
          <a:srcRect l="0" r="0" t="19851" b="19851"/>
          <a:stretch/>
        </p:blipFill>
        <p:spPr>
          <a:xfrm>
            <a:off x="4572000" y="257175"/>
            <a:ext cx="4310743" cy="4620986"/>
          </a:xfrm>
          <a:prstGeom prst="rect">
            <a:avLst/>
          </a:prstGeom>
        </p:spPr>
      </p:pic>
      <p:pic>
        <p:nvPicPr>
          <p:cNvPr id="3" name="Image 1" descr="https://cdn-app.sberdevices.ru/misc/0.0.0/assets/gigachat-web/f279b7d8_Image-Shape.png">    </p:cNvPr>
          <p:cNvPicPr>
            <a:picLocks noChangeAspect="1"/>
          </p:cNvPicPr>
          <p:nvPr/>
        </p:nvPicPr>
        <p:blipFill>
          <a:blip r:embed="rId2"/>
          <a:srcRect l="3357" r="3357" t="0" b="0"/>
          <a:stretch/>
        </p:blipFill>
        <p:spPr>
          <a:xfrm>
            <a:off x="274320" y="257175"/>
            <a:ext cx="4310743" cy="46209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514350"/>
            <a:ext cx="2743200" cy="8743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b="1" spc="-40" kern="0" dirty="0">
                <a:solidFill>
                  <a:srgbClr val="000000"/>
                </a:solidFill>
                <a:latin typeface="SB Sans Display Bold" pitchFamily="34" charset="0"/>
                <a:ea typeface="SB Sans Display Bold" pitchFamily="34" charset="-122"/>
                <a:cs typeface="SB Sans Display Bold" pitchFamily="34" charset="-120"/>
              </a:rPr>
              <a:t>Секрет 1: Сказки учат нас отличать добро от зла</a:t>
            </a:r>
            <a:endParaRPr lang="en-US" sz="2100" dirty="0"/>
          </a:p>
        </p:txBody>
      </p:sp>
      <p:sp>
        <p:nvSpPr>
          <p:cNvPr id="5" name="Text 1"/>
          <p:cNvSpPr/>
          <p:nvPr/>
        </p:nvSpPr>
        <p:spPr>
          <a:xfrm>
            <a:off x="548640" y="1388745"/>
            <a:ext cx="2743200" cy="26231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В каждой сказке разворачивается извечная битва, где 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b="1" spc="-30" kern="0" dirty="0">
                <a:solidFill>
                  <a:srgbClr val="000000"/>
                </a:solidFill>
                <a:latin typeface="SB Sans Text Bold" pitchFamily="34" charset="0"/>
                <a:ea typeface="SB Sans Text Bold" pitchFamily="34" charset="-122"/>
                <a:cs typeface="SB Sans Text Bold" pitchFamily="34" charset="-120"/>
              </a:rPr>
              <a:t>добро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 всегда побеждает 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b="1" spc="-30" kern="0" dirty="0">
                <a:solidFill>
                  <a:srgbClr val="000000"/>
                </a:solidFill>
                <a:latin typeface="SB Sans Text Bold" pitchFamily="34" charset="0"/>
                <a:ea typeface="SB Sans Text Bold" pitchFamily="34" charset="-122"/>
                <a:cs typeface="SB Sans Text Bold" pitchFamily="34" charset="-120"/>
              </a:rPr>
              <a:t>зло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. Этот урок учит нас, что 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b="1" spc="-30" kern="0" dirty="0">
                <a:solidFill>
                  <a:srgbClr val="000000"/>
                </a:solidFill>
                <a:latin typeface="SB Sans Text Bold" pitchFamily="34" charset="0"/>
                <a:ea typeface="SB Sans Text Bold" pitchFamily="34" charset="-122"/>
                <a:cs typeface="SB Sans Text Bold" pitchFamily="34" charset="-120"/>
              </a:rPr>
              <a:t>смелость и доброта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 гораздо важнее хитрости и жадности. Так, с самого детства, формируются наши нравственные представления о мире.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prod-gc-2.cdn.giga.chat/019eca18-a76c-7d01-a1e1-f9d07baa558d/019ed02b-a78d-7a7a-a8a0-9745e44c8a08.jpg">    </p:cNvPr>
          <p:cNvPicPr>
            <a:picLocks noChangeAspect="1"/>
          </p:cNvPicPr>
          <p:nvPr/>
        </p:nvPicPr>
        <p:blipFill>
          <a:blip r:embed="rId1"/>
          <a:srcRect l="6027" r="6027" t="0" b="0"/>
          <a:stretch/>
        </p:blipFill>
        <p:spPr>
          <a:xfrm>
            <a:off x="274320" y="257175"/>
            <a:ext cx="2286000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34640" y="308610"/>
            <a:ext cx="39319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b="1" spc="-40" kern="0" dirty="0">
                <a:solidFill>
                  <a:srgbClr val="000000"/>
                </a:solidFill>
                <a:latin typeface="SB Sans Display Bold" pitchFamily="34" charset="0"/>
                <a:ea typeface="SB Sans Display Bold" pitchFamily="34" charset="-122"/>
                <a:cs typeface="SB Sans Display Bold" pitchFamily="34" charset="-120"/>
              </a:rPr>
              <a:t>Секрет 2: Сказки развивают наше воображение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2834640" y="1028700"/>
            <a:ext cx="3931920" cy="26231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Сказки — это тренажёр для нашего воображения. Они знакомят нас с невероятными предметами, такими как 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b="1" spc="-30" kern="0" dirty="0">
                <a:solidFill>
                  <a:srgbClr val="000000"/>
                </a:solidFill>
                <a:latin typeface="SB Sans Text Bold" pitchFamily="34" charset="0"/>
                <a:ea typeface="SB Sans Text Bold" pitchFamily="34" charset="-122"/>
                <a:cs typeface="SB Sans Text Bold" pitchFamily="34" charset="-120"/>
              </a:rPr>
              <a:t>скатерть-самобранка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 или 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b="1" spc="-30" kern="0" dirty="0">
                <a:solidFill>
                  <a:srgbClr val="000000"/>
                </a:solidFill>
                <a:latin typeface="SB Sans Text Bold" pitchFamily="34" charset="0"/>
                <a:ea typeface="SB Sans Text Bold" pitchFamily="34" charset="-122"/>
                <a:cs typeface="SB Sans Text Bold" pitchFamily="34" charset="-120"/>
              </a:rPr>
              <a:t>сапоги-скороходы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, и помещают героев в нестандартные ситуации. 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b="1" spc="-30" kern="0" dirty="0">
                <a:solidFill>
                  <a:srgbClr val="000000"/>
                </a:solidFill>
                <a:latin typeface="SB Sans Text Bold" pitchFamily="34" charset="0"/>
                <a:ea typeface="SB Sans Text Bold" pitchFamily="34" charset="-122"/>
                <a:cs typeface="SB Sans Text Bold" pitchFamily="34" charset="-120"/>
              </a:rPr>
              <a:t>Волшебные превращения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 и фантастические миры заставляют нас мыслить за рамками обыденности, активно 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b="1" spc="-30" kern="0" dirty="0">
                <a:solidFill>
                  <a:srgbClr val="000000"/>
                </a:solidFill>
                <a:latin typeface="SB Sans Text Bold" pitchFamily="34" charset="0"/>
                <a:ea typeface="SB Sans Text Bold" pitchFamily="34" charset="-122"/>
                <a:cs typeface="SB Sans Text Bold" pitchFamily="34" charset="-120"/>
              </a:rPr>
              <a:t>включая фантазию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 и 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b="1" spc="-30" kern="0" dirty="0">
                <a:solidFill>
                  <a:srgbClr val="000000"/>
                </a:solidFill>
                <a:latin typeface="SB Sans Text Bold" pitchFamily="34" charset="0"/>
                <a:ea typeface="SB Sans Text Bold" pitchFamily="34" charset="-122"/>
                <a:cs typeface="SB Sans Text Bold" pitchFamily="34" charset="-120"/>
              </a:rPr>
              <a:t>творческое мышление</a:t>
            </a:r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prod-gc-2.cdn.giga.chat/019eca18-a76c-7d01-a1e1-f9d07baa558d/019ed02b-ab0d-748f-9e2a-29117ab2622c.jpg">    </p:cNvPr>
          <p:cNvPicPr>
            <a:picLocks noChangeAspect="1"/>
          </p:cNvPicPr>
          <p:nvPr/>
        </p:nvPicPr>
        <p:blipFill>
          <a:blip r:embed="rId1"/>
          <a:srcRect l="0" r="0" t="1053" b="1053"/>
          <a:stretch/>
        </p:blipFill>
        <p:spPr>
          <a:xfrm>
            <a:off x="6217920" y="0"/>
            <a:ext cx="2955471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b="1" spc="-40" kern="0" dirty="0">
                <a:solidFill>
                  <a:srgbClr val="000000"/>
                </a:solidFill>
                <a:latin typeface="SB Sans Display Bold" pitchFamily="34" charset="0"/>
                <a:ea typeface="SB Sans Display Bold" pitchFamily="34" charset="-122"/>
                <a:cs typeface="SB Sans Display Bold" pitchFamily="34" charset="-120"/>
              </a:rPr>
              <a:t>Секрет 3: Сказки помогают понять мир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91440" y="1028700"/>
            <a:ext cx="5943600" cy="56578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В каждой сказке, как в зеркале, отражается реальный мир. Наблюдая за героями, мы учимся главному — понимать, как устроена жизнь. Это происходит через:</a:t>
            </a:r>
            <a:pPr indent="0" marL="0">
              <a:lnSpc>
                <a:spcPts val="2080"/>
              </a:lnSpc>
              <a:buNone/>
            </a:pPr>
            <a:endParaRPr lang="en-US" sz="1300" dirty="0"/>
          </a:p>
          <a:p>
            <a:pPr marL="177800" indent="-17780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**Анализ поступков: ** мы видим, что жадность и лень ведут к беде, а смелость и смекалка — к успеху. Каждое действие имеет свой результат.</a:t>
            </a:r>
            <a:endParaRPr lang="en-US" sz="1300" dirty="0"/>
          </a:p>
          <a:p>
            <a:pPr marL="177800" indent="-17780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**Причинно-следственные связи: ** сказки наглядно показывают, что у каждого следствия есть своя причина. Не просто так герой отправляется в путь или встречает волшебного помощника.</a:t>
            </a:r>
            <a:endParaRPr lang="en-US" sz="1300" dirty="0"/>
          </a:p>
          <a:p>
            <a:pPr marL="177800" indent="-17780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**Понимание мира: ** через метафоры и образы мы усваиваем сложные жизненные уроки о справедливости, дружбе и последствиях выбора, готовясь к реальным испытаниям.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prod-gc-2.cdn.giga.chat/019eca18-a76c-7d01-a1e1-f9d07baa558d/019ed02b-78dc-74a9-a895-642a133cd5ba.jpg">    </p:cNvPr>
          <p:cNvPicPr>
            <a:picLocks noChangeAspect="1"/>
          </p:cNvPicPr>
          <p:nvPr/>
        </p:nvPicPr>
        <p:blipFill>
          <a:blip r:embed="rId1"/>
          <a:srcRect l="0" r="0" t="18359" b="18359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37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b="1" spc="-40" kern="0" dirty="0">
                <a:solidFill>
                  <a:srgbClr val="000000"/>
                </a:solidFill>
                <a:latin typeface="SB Sans Display Bold" pitchFamily="34" charset="0"/>
                <a:ea typeface="SB Sans Display Bold" pitchFamily="34" charset="-122"/>
                <a:cs typeface="SB Sans Display Bold" pitchFamily="34" charset="-120"/>
              </a:rPr>
              <a:t>Итоги нашего путешествия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4937760" y="771525"/>
            <a:ext cx="3931920" cy="12858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Наше путешествие в мир сказок подошло к концу. Мы разгадали главный секрет: сказки учат нас добру и справедливости. Мы научились находить в них урок жизни и поняли, что они нужны, чтобы стать лучше.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prod-gc-2.cdn.giga.chat/019eca18-a76c-7d01-a1e1-f9d07baa558d/019ed02b-a64e-7a47-bedd-e16b070ee76d.jpg">    </p:cNvPr>
          <p:cNvPicPr>
            <a:picLocks noChangeAspect="1"/>
          </p:cNvPicPr>
          <p:nvPr/>
        </p:nvPicPr>
        <p:blipFill>
          <a:blip r:embed="rId1"/>
          <a:srcRect l="0" r="0" t="19563" b="19563"/>
          <a:stretch/>
        </p:blipFill>
        <p:spPr>
          <a:xfrm>
            <a:off x="4572000" y="257175"/>
            <a:ext cx="4269921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4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100" b="1" spc="-40" kern="0" dirty="0">
                <a:solidFill>
                  <a:srgbClr val="000000"/>
                </a:solidFill>
                <a:latin typeface="SB Sans Display Bold" pitchFamily="34" charset="0"/>
                <a:ea typeface="SB Sans Display Bold" pitchFamily="34" charset="-122"/>
                <a:cs typeface="SB Sans Display Bold" pitchFamily="34" charset="-120"/>
              </a:rPr>
              <a:t>Вопросы для закрепления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91440" y="771525"/>
            <a:ext cx="4389120" cy="46291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Проверьте свои знания, ответив на вопросы:</a:t>
            </a:r>
            <a:pPr indent="0" marL="0">
              <a:lnSpc>
                <a:spcPts val="2080"/>
              </a:lnSpc>
              <a:buNone/>
            </a:pPr>
            <a:endParaRPr lang="en-US" sz="1300" dirty="0"/>
          </a:p>
          <a:p>
            <a:pPr marL="177800" indent="-17780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**Верно ли, что в сказках добро всегда побеждает? ** Обсудите, всегда ли финал можно считать счастливым.</a:t>
            </a:r>
            <a:endParaRPr lang="en-US" sz="1300" dirty="0"/>
          </a:p>
          <a:p>
            <a:pPr marL="177800" indent="-17780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**Кому принадлежит этот предмет? ** (игра с картинками) Угадайте сказочного героя по его волшебному атрибуту.</a:t>
            </a:r>
            <a:endParaRPr lang="en-US" sz="1300" dirty="0"/>
          </a:p>
          <a:p>
            <a:pPr marL="177800" indent="-177800">
              <a:lnSpc>
                <a:spcPts val="208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300" spc="-30" kern="0" dirty="0">
                <a:solidFill>
                  <a:srgbClr val="000000"/>
                </a:solidFill>
                <a:latin typeface="SB Sans Text" pitchFamily="34" charset="0"/>
                <a:ea typeface="SB Sans Text" pitchFamily="34" charset="-122"/>
                <a:cs typeface="SB Sans Text" pitchFamily="34" charset="-120"/>
              </a:rPr>
              <a:t>**Помоги герою: как нужно было поступить козлятам? ** Проанализируйте ошибки персонажей и предложите свой, безопасный план действий.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1247d427_Image-Element_(2).png">    </p:cNvPr>
          <p:cNvPicPr>
            <a:picLocks noChangeAspect="1"/>
          </p:cNvPicPr>
          <p:nvPr/>
        </p:nvPicPr>
        <p:blipFill>
          <a:blip r:embed="rId1"/>
          <a:srcRect l="164" r="164" t="0" b="0"/>
          <a:stretch/>
        </p:blipFill>
        <p:spPr>
          <a:xfrm>
            <a:off x="0" y="2674620"/>
            <a:ext cx="9144000" cy="24819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08960" y="236601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3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3100" b="1" spc="120" kern="0" dirty="0">
                <a:solidFill>
                  <a:srgbClr val="000000"/>
                </a:solidFill>
                <a:latin typeface="SB Sans Display Bold" pitchFamily="34" charset="0"/>
                <a:ea typeface="SB Sans Display Bold" pitchFamily="34" charset="-122"/>
                <a:cs typeface="SB Sans Display Bold" pitchFamily="34" charset="-120"/>
              </a:rPr>
              <a:t>Ваши вопросы?</a:t>
            </a:r>
            <a:endParaRPr lang="en-US" sz="3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2026-06-16T12:17:20Z</dcterms:created>
  <dcterms:modified xsi:type="dcterms:W3CDTF">2026-06-16T12:17:20Z</dcterms:modified>
</cp:coreProperties>
</file>