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80" r:id="rId3"/>
    <p:sldId id="257" r:id="rId4"/>
    <p:sldId id="278" r:id="rId5"/>
    <p:sldId id="279" r:id="rId6"/>
    <p:sldId id="282" r:id="rId7"/>
    <p:sldId id="274" r:id="rId8"/>
    <p:sldId id="275" r:id="rId9"/>
    <p:sldId id="284" r:id="rId10"/>
    <p:sldId id="283" r:id="rId11"/>
    <p:sldId id="265" r:id="rId12"/>
    <p:sldId id="286" r:id="rId13"/>
    <p:sldId id="287" r:id="rId14"/>
    <p:sldId id="288" r:id="rId15"/>
    <p:sldId id="26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99"/>
    <a:srgbClr val="81370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110" d="100"/>
          <a:sy n="110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F944B236-23C8-450B-8627-12F7E790ED1B}" type="datetimeFigureOut">
              <a:rPr lang="ru-RU"/>
              <a:pPr/>
              <a:t>11.01.2024</a:t>
            </a:fld>
            <a:endParaRPr lang="ru-RU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B822E3-742D-4582-961D-43E0331E52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D1D97A-BFA7-4044-A78F-8E9D9F712019}" type="datetimeFigureOut">
              <a:rPr lang="ru-RU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AD9A8-1C95-47EB-8EAB-0C2E665DA4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89D94-F5D6-44C2-A541-1740A15A4ADA}" type="datetimeFigureOut">
              <a:rPr lang="ru-RU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E6BE5-354F-4019-B0AF-1ED61BB4AC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C526AA-B743-41A6-B579-D10C6FF10359}" type="datetimeFigureOut">
              <a:rPr lang="ru-RU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49064-F444-4467-8046-4D4CCFC066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84FF75-ABD5-4B60-899A-0F9C2A1AC4D7}" type="datetimeFigureOut">
              <a:rPr lang="ru-RU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9F6D2-4475-4F20-89DD-99C09DC05E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B040C2-A1F2-4B9F-A23F-46444B168E92}" type="datetimeFigureOut">
              <a:rPr lang="ru-RU"/>
              <a:pPr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429D0-01AD-4871-855B-47E0A97754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36C028-DAE0-4F86-8A40-35547FE01038}" type="datetimeFigureOut">
              <a:rPr lang="ru-RU"/>
              <a:pPr/>
              <a:t>11.01.2024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9B5A7-6DD3-4A71-88B8-91B469FBC4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06309C-DFA9-4820-BD96-D079DDBF6756}" type="datetimeFigureOut">
              <a:rPr lang="ru-RU"/>
              <a:pPr/>
              <a:t>11.01.2024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C27C9-CC27-40A6-96A3-E1AEF4078B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2BA66F-3812-4FED-8986-C33014A0015E}" type="datetimeFigureOut">
              <a:rPr lang="ru-RU"/>
              <a:pPr/>
              <a:t>11.01.2024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81B04-8417-448E-88A0-B45BC9994E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5C9E4-F852-4884-830F-BFFEB8D2FD77}" type="datetimeFigureOut">
              <a:rPr lang="ru-RU"/>
              <a:pPr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75BD0-9ABB-447F-B705-B208F0CB0E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3DEDA8-CBC7-4906-A900-2378AB63F845}" type="datetimeFigureOut">
              <a:rPr lang="ru-RU"/>
              <a:pPr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3BB50-150D-4F32-A1EE-BE7D085776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498A3F5-2F3B-4701-A217-14B71F0ACDF7}" type="datetimeFigureOut">
              <a:rPr lang="ru-RU"/>
              <a:pPr/>
              <a:t>11.01.2024</a:t>
            </a:fld>
            <a:endParaRPr lang="ru-RU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4692885-6471-4E34-BAD2-EB77F54B166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2016125" y="1700808"/>
            <a:ext cx="504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539750" y="2205038"/>
            <a:ext cx="799306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/>
              <a:t>Профессиональная компетентность педагогов в условиях </a:t>
            </a:r>
            <a:r>
              <a:rPr lang="ru-RU" sz="3600" b="1" dirty="0" smtClean="0"/>
              <a:t>введения и реализации ФГОС ДО и ФОП ДО</a:t>
            </a:r>
          </a:p>
          <a:p>
            <a:pPr algn="ctr">
              <a:spcBef>
                <a:spcPct val="50000"/>
              </a:spcBef>
            </a:pPr>
            <a:r>
              <a:rPr lang="ru-RU" sz="2800" b="1" dirty="0" smtClean="0"/>
              <a:t>Подготовила: воспитатель </a:t>
            </a:r>
            <a:r>
              <a:rPr lang="ru-RU" sz="2800" b="1" dirty="0" err="1" smtClean="0"/>
              <a:t>Чубатенко</a:t>
            </a:r>
            <a:r>
              <a:rPr lang="ru-RU" sz="2800" b="1" dirty="0" smtClean="0"/>
              <a:t> М.Н. </a:t>
            </a:r>
            <a:endParaRPr lang="ru-RU" sz="2800" b="1" dirty="0"/>
          </a:p>
          <a:p>
            <a:pPr algn="ctr">
              <a:spcBef>
                <a:spcPct val="50000"/>
              </a:spcBef>
            </a:pPr>
            <a:r>
              <a:rPr lang="ru-RU" sz="2800" b="1" dirty="0" smtClean="0"/>
              <a:t>2024 г.</a:t>
            </a:r>
            <a:endParaRPr lang="ru-RU" sz="2800" b="1" dirty="0"/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79388" y="549275"/>
            <a:ext cx="8785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Муниципальное бюджетное дошкольное образовательное учреждение д</a:t>
            </a:r>
            <a:r>
              <a:rPr lang="ru-RU" sz="2400" dirty="0" smtClean="0"/>
              <a:t>етский </a:t>
            </a:r>
            <a:r>
              <a:rPr lang="ru-RU" sz="2400" dirty="0"/>
              <a:t>сад </a:t>
            </a:r>
            <a:r>
              <a:rPr lang="ru-RU" sz="2400" dirty="0" smtClean="0"/>
              <a:t>комбинированного вида №5 «Березка» г. Белогорска Республики Крым</a:t>
            </a:r>
            <a:endParaRPr lang="ru-RU" sz="2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052513"/>
            <a:ext cx="8540750" cy="4422775"/>
          </a:xfrm>
        </p:spPr>
        <p:txBody>
          <a:bodyPr/>
          <a:lstStyle/>
          <a:p>
            <a:r>
              <a:rPr lang="ru-RU"/>
              <a:t>Воспитать творчески  самостоятельную, развивающуюся личность ребенка может только тот педагог, который стремится к самосовершенствованию, обладает высоким уровнем знаний и умений,  способен  к проектно-исследовательской деятельности, то есть профессионально – компетентный педагог.  </a:t>
            </a:r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6"/>
          <p:cNvSpPr>
            <a:spLocks noChangeArrowheads="1"/>
          </p:cNvSpPr>
          <p:nvPr/>
        </p:nvSpPr>
        <p:spPr bwMode="auto">
          <a:xfrm flipV="1">
            <a:off x="571500" y="6429375"/>
            <a:ext cx="8064500" cy="71438"/>
          </a:xfrm>
          <a:prstGeom prst="flowChartAlternateProcess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539750" y="641350"/>
            <a:ext cx="8281988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 b="1"/>
          </a:p>
          <a:p>
            <a:pPr algn="ctr"/>
            <a:r>
              <a:rPr lang="ru-RU" sz="3600" b="1"/>
              <a:t>Именно </a:t>
            </a:r>
            <a:r>
              <a:rPr lang="ru-RU" sz="3600" b="1" u="sng"/>
              <a:t>повышение компетентности и профессионализма</a:t>
            </a:r>
            <a:r>
              <a:rPr lang="ru-RU" sz="3600" b="1"/>
              <a:t> педагога есть необходимое условие повышения качества  как педагогического процесса, так и </a:t>
            </a:r>
            <a:r>
              <a:rPr lang="ru-RU" sz="3600" b="1" u="sng"/>
              <a:t>качества дошкольного образования в целом.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В.А.Сухомлинский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>
                <a:solidFill>
                  <a:srgbClr val="B7E7FF"/>
                </a:solidFill>
                <a:ea typeface="+mj-ea"/>
                <a:cs typeface="+mj-cs"/>
              </a:rPr>
              <a:t>В душе каждого ребёнка есть невидимые струны. Если тронуть их умелой рукой</a:t>
            </a:r>
            <a:r>
              <a:rPr lang="ru-RU" sz="4400" dirty="0" smtClean="0">
                <a:solidFill>
                  <a:srgbClr val="B7E7FF"/>
                </a:solidFill>
                <a:ea typeface="+mj-ea"/>
                <a:cs typeface="+mj-cs"/>
              </a:rPr>
              <a:t>, они </a:t>
            </a:r>
            <a:r>
              <a:rPr lang="ru-RU" sz="4400" dirty="0">
                <a:solidFill>
                  <a:srgbClr val="B7E7FF"/>
                </a:solidFill>
                <a:ea typeface="+mj-ea"/>
                <a:cs typeface="+mj-cs"/>
              </a:rPr>
              <a:t>красиво зазвучат.</a:t>
            </a:r>
            <a:endParaRPr lang="ru-RU" dirty="0"/>
          </a:p>
        </p:txBody>
      </p:sp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2664296" cy="460851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620688"/>
            <a:ext cx="2592288" cy="4608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4" y="620688"/>
            <a:ext cx="2520278" cy="460851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3312367" cy="475252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95968"/>
            <a:ext cx="2374703" cy="4737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0640" y="980728"/>
            <a:ext cx="2593847" cy="4752527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6"/>
          <p:cNvSpPr>
            <a:spLocks noChangeArrowheads="1"/>
          </p:cNvSpPr>
          <p:nvPr/>
        </p:nvSpPr>
        <p:spPr bwMode="auto">
          <a:xfrm>
            <a:off x="468313" y="1844675"/>
            <a:ext cx="8064500" cy="2520950"/>
          </a:xfrm>
          <a:prstGeom prst="flowChartAlternateProcess">
            <a:avLst/>
          </a:prstGeom>
          <a:solidFill>
            <a:srgbClr val="813709">
              <a:alpha val="69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476375" y="692150"/>
            <a:ext cx="5934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428625" y="2357438"/>
            <a:ext cx="8072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chemeClr val="tx2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Нормативно-правовые документы</a:t>
            </a:r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u="sng" dirty="0"/>
              <a:t>Федеральный закон «Об образовании в РФ</a:t>
            </a:r>
            <a:r>
              <a:rPr lang="ru-RU" sz="2000" u="sng" dirty="0"/>
              <a:t>»</a:t>
            </a:r>
            <a:r>
              <a:rPr lang="ru-RU" sz="2000" b="1" u="sng" dirty="0"/>
              <a:t> (</a:t>
            </a:r>
            <a:r>
              <a:rPr lang="ru-RU" sz="2000" dirty="0"/>
              <a:t>от 29 декабря 2012 г. № 273-ФЗ);</a:t>
            </a:r>
            <a:endParaRPr lang="ru-RU" sz="2000" b="1" u="sng" dirty="0"/>
          </a:p>
          <a:p>
            <a:pPr>
              <a:lnSpc>
                <a:spcPct val="90000"/>
              </a:lnSpc>
            </a:pPr>
            <a:endParaRPr lang="ru-RU" sz="2000" dirty="0"/>
          </a:p>
          <a:p>
            <a:pPr>
              <a:lnSpc>
                <a:spcPct val="90000"/>
              </a:lnSpc>
            </a:pPr>
            <a:r>
              <a:rPr lang="ru-RU" sz="2000" b="1" u="sng" dirty="0"/>
              <a:t>Федеральный государственный образовательный стандарт дошкольного образования</a:t>
            </a:r>
            <a:r>
              <a:rPr lang="ru-RU" sz="2000" dirty="0"/>
              <a:t> (</a:t>
            </a:r>
            <a:r>
              <a:rPr lang="ru-RU" sz="2000" dirty="0" err="1"/>
              <a:t>Пр.Мин.Обр.РФ</a:t>
            </a:r>
            <a:r>
              <a:rPr lang="ru-RU" sz="2000" dirty="0"/>
              <a:t> от 17 октября 2013 г. № 1155);</a:t>
            </a:r>
          </a:p>
          <a:p>
            <a:pPr>
              <a:lnSpc>
                <a:spcPct val="90000"/>
              </a:lnSpc>
            </a:pPr>
            <a:endParaRPr lang="ru-RU" sz="2000" dirty="0"/>
          </a:p>
          <a:p>
            <a:pPr>
              <a:lnSpc>
                <a:spcPct val="90000"/>
              </a:lnSpc>
            </a:pPr>
            <a:r>
              <a:rPr lang="ru-RU" sz="2000" b="1" u="sng" dirty="0"/>
              <a:t>Профессиональный стандарт педагога</a:t>
            </a:r>
            <a:r>
              <a:rPr lang="ru-RU" sz="2000" dirty="0"/>
              <a:t> (воспитатель, учитель) (</a:t>
            </a:r>
            <a:r>
              <a:rPr lang="ru-RU" sz="2000" dirty="0" err="1"/>
              <a:t>Пр.Мин.труда</a:t>
            </a:r>
            <a:r>
              <a:rPr lang="ru-RU" sz="2000" dirty="0"/>
              <a:t> и </a:t>
            </a:r>
            <a:r>
              <a:rPr lang="ru-RU" sz="2000" dirty="0" err="1"/>
              <a:t>соц.защиты</a:t>
            </a:r>
            <a:r>
              <a:rPr lang="ru-RU" sz="2000" dirty="0"/>
              <a:t> РФ от «18» октября 2013 г. № 544-н</a:t>
            </a:r>
            <a:r>
              <a:rPr lang="ru-RU" sz="2000" dirty="0" smtClean="0"/>
              <a:t>)</a:t>
            </a:r>
          </a:p>
          <a:p>
            <a:pPr indent="270510">
              <a:spcAft>
                <a:spcPts val="0"/>
              </a:spcAft>
            </a:pPr>
            <a:r>
              <a:rPr lang="ru-RU" sz="2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Федеральная  образовательная программа  </a:t>
            </a:r>
            <a:r>
              <a:rPr lang="ru-RU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дошкольного образования ( приказ Министерства просвещения Российской Федерации от 25 ноября </a:t>
            </a:r>
            <a:endParaRPr lang="ru-RU" sz="2400" b="1" u="sng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2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2022 </a:t>
            </a:r>
            <a:r>
              <a:rPr lang="ru-RU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sz="2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b="1" u="sng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,№1028)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39750" y="620713"/>
            <a:ext cx="8424863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3600" b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32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Компетентный</a:t>
            </a:r>
            <a:r>
              <a:rPr lang="ru-RU" sz="3200" b="1"/>
              <a:t> – знающий, осведомленный,     авторитетный в какой-нибудь области.</a:t>
            </a:r>
          </a:p>
          <a:p>
            <a:r>
              <a:rPr lang="ru-RU" sz="3200" b="1"/>
              <a:t>              С.И.Ожегов  «Толковый словарь</a:t>
            </a:r>
          </a:p>
          <a:p>
            <a:r>
              <a:rPr lang="ru-RU" sz="3200" b="1"/>
              <a:t>               русского языка»</a:t>
            </a:r>
          </a:p>
          <a:p>
            <a:endParaRPr lang="ru-RU" sz="3200" b="1"/>
          </a:p>
          <a:p>
            <a:endParaRPr lang="ru-RU" sz="3200" b="1"/>
          </a:p>
          <a:p>
            <a:pPr>
              <a:buFont typeface="Arial" charset="0"/>
              <a:buNone/>
            </a:pPr>
            <a:r>
              <a:rPr lang="ru-RU" sz="3600" b="1" u="sng">
                <a:latin typeface="Arial Unicode MS" pitchFamily="34" charset="-128"/>
                <a:cs typeface="Times New Roman" pitchFamily="18" charset="0"/>
              </a:rPr>
              <a:t>Компетенция</a:t>
            </a:r>
            <a:r>
              <a:rPr lang="ru-RU" sz="3600">
                <a:latin typeface="Arial Unicode MS" pitchFamily="34" charset="-128"/>
                <a:cs typeface="Times New Roman" pitchFamily="18" charset="0"/>
              </a:rPr>
              <a:t> -</a:t>
            </a:r>
            <a:r>
              <a:rPr lang="ru-RU" sz="3200">
                <a:latin typeface="Arial Unicode MS" pitchFamily="34" charset="-128"/>
                <a:cs typeface="Times New Roman" pitchFamily="18" charset="0"/>
              </a:rPr>
              <a:t>   </a:t>
            </a:r>
            <a:r>
              <a:rPr lang="ru-RU" sz="3200" b="1">
                <a:latin typeface="Arial Unicode MS" pitchFamily="34" charset="-128"/>
                <a:cs typeface="Times New Roman" pitchFamily="18" charset="0"/>
              </a:rPr>
              <a:t>способность применять знания, умения и практический опыт для успешной трудовой деятельности</a:t>
            </a:r>
            <a:r>
              <a:rPr lang="ru-RU" sz="3200">
                <a:latin typeface="Arial Unicode MS" pitchFamily="34" charset="-128"/>
                <a:cs typeface="Times New Roman" pitchFamily="18" charset="0"/>
              </a:rPr>
              <a:t>     </a:t>
            </a:r>
          </a:p>
          <a:p>
            <a:pPr>
              <a:buFont typeface="Arial" charset="0"/>
              <a:buNone/>
            </a:pPr>
            <a:r>
              <a:rPr lang="ru-RU" sz="3200">
                <a:latin typeface="Arial Unicode MS" pitchFamily="34" charset="-128"/>
                <a:cs typeface="Times New Roman" pitchFamily="18" charset="0"/>
              </a:rPr>
              <a:t> </a:t>
            </a:r>
          </a:p>
          <a:p>
            <a:endParaRPr lang="ru-RU" sz="3200" b="1">
              <a:latin typeface="Arial Unicode MS" pitchFamily="34" charset="-128"/>
            </a:endParaRPr>
          </a:p>
          <a:p>
            <a:endParaRPr lang="ru-RU" sz="3200" b="1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125538"/>
            <a:ext cx="8540750" cy="4422775"/>
          </a:xfrm>
        </p:spPr>
        <p:txBody>
          <a:bodyPr/>
          <a:lstStyle/>
          <a:p>
            <a:r>
              <a:rPr lang="ru-RU" sz="4000" u="sng"/>
              <a:t>Профессионализм</a:t>
            </a:r>
            <a:r>
              <a:rPr lang="ru-RU" sz="4000"/>
              <a:t> – это особое свойство людей систематически, эффективно и надежно выполнять сложную деятельность в самых разнообразных условиях.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196975"/>
            <a:ext cx="8540750" cy="4422775"/>
          </a:xfrm>
        </p:spPr>
        <p:txBody>
          <a:bodyPr/>
          <a:lstStyle/>
          <a:p>
            <a:r>
              <a:rPr lang="ru-RU" b="1"/>
              <a:t>Профессиональная компетентность</a:t>
            </a:r>
            <a:r>
              <a:rPr lang="ru-RU"/>
              <a:t> педагога – это многофакторное явление, включающее в себя систему теоретических знаний педагога и способов их применения в конкретных педагогических ситуациях, ценностные ориентации педагога, а также интегративные показатели его культуры.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Критерии оценки уровня профессиональной компетентности педагогов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1. Владение современными педагогическими технологиями и их применение в профессиональной деятельности.</a:t>
            </a:r>
          </a:p>
          <a:p>
            <a:pPr>
              <a:lnSpc>
                <a:spcPct val="90000"/>
              </a:lnSpc>
            </a:pPr>
            <a:r>
              <a:rPr lang="ru-RU"/>
              <a:t>2. Готовность решать профессиональные предметные задачи.</a:t>
            </a:r>
          </a:p>
          <a:p>
            <a:pPr>
              <a:lnSpc>
                <a:spcPct val="90000"/>
              </a:lnSpc>
            </a:pPr>
            <a:r>
              <a:rPr lang="ru-RU"/>
              <a:t>3. Способность контролировать свою деятельность в соответствии с принятыми нормами и правилами.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196975"/>
            <a:ext cx="8229600" cy="42243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ДОУ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должен быть компетентным в вопросах организации  и  содержания различных видов деятельности: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образовательной;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методической;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социально - педагогической.</a:t>
            </a:r>
          </a:p>
          <a:p>
            <a:pPr>
              <a:buFont typeface="Wingdings" pitchFamily="2" charset="2"/>
              <a:buNone/>
            </a:pPr>
            <a:endParaRPr lang="ru-RU" sz="36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357188" y="500063"/>
            <a:ext cx="8429625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Профессиональное развитие педагогов в условиях введения и реализации ФГОС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ДО и ФОП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 ориентировано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развитие следующих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педагогических умений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 typeface="Arial" charset="0"/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исследовательских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проектировочных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организаторских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коммуникативных 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конструктивных</a:t>
            </a:r>
          </a:p>
        </p:txBody>
      </p:sp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/>
              <a:t>Основные пути развития профессиональной компетентности педагога:</a:t>
            </a:r>
            <a:br>
              <a:rPr lang="ru-RU" sz="2400" b="1"/>
            </a:br>
            <a:endParaRPr lang="ru-RU" sz="2400" b="1"/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341438"/>
            <a:ext cx="8229600" cy="5327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работа в методических объединениях, творческих группах;</a:t>
            </a:r>
          </a:p>
          <a:p>
            <a:pPr>
              <a:lnSpc>
                <a:spcPct val="90000"/>
              </a:lnSpc>
            </a:pPr>
            <a:r>
              <a:rPr lang="ru-RU" sz="2400"/>
              <a:t>исследовательская, экспериментальная деятельность;</a:t>
            </a:r>
          </a:p>
          <a:p>
            <a:pPr>
              <a:lnSpc>
                <a:spcPct val="90000"/>
              </a:lnSpc>
            </a:pPr>
            <a:r>
              <a:rPr lang="ru-RU" sz="2400"/>
              <a:t>инновационная деятельность, освоение новых педагогических технологий;</a:t>
            </a:r>
          </a:p>
          <a:p>
            <a:pPr>
              <a:lnSpc>
                <a:spcPct val="90000"/>
              </a:lnSpc>
            </a:pPr>
            <a:r>
              <a:rPr lang="ru-RU" sz="2400"/>
              <a:t>Изучение информационно-компьютерных технологий;</a:t>
            </a:r>
          </a:p>
          <a:p>
            <a:pPr>
              <a:lnSpc>
                <a:spcPct val="90000"/>
              </a:lnSpc>
            </a:pPr>
            <a:r>
              <a:rPr lang="ru-RU" sz="2400"/>
              <a:t>активное участие в педагогических  конкурсах, мастер-классах,   интернет-конкурсах, вебинарах, семинарах, конференциях и т.д.;</a:t>
            </a:r>
          </a:p>
          <a:p>
            <a:pPr>
              <a:lnSpc>
                <a:spcPct val="90000"/>
              </a:lnSpc>
            </a:pPr>
            <a:r>
              <a:rPr lang="ru-RU" sz="2400"/>
              <a:t>обобщение педагогического опыта;</a:t>
            </a:r>
          </a:p>
          <a:p>
            <a:pPr>
              <a:lnSpc>
                <a:spcPct val="90000"/>
              </a:lnSpc>
            </a:pPr>
            <a:r>
              <a:rPr lang="ru-RU" sz="2400"/>
              <a:t>систематическое прохождение курсов повышения квалификации.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922</TotalTime>
  <Words>452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 Unicode MS</vt:lpstr>
      <vt:lpstr>Arial</vt:lpstr>
      <vt:lpstr>Calibri</vt:lpstr>
      <vt:lpstr>Times New Roman</vt:lpstr>
      <vt:lpstr>Wingdings</vt:lpstr>
      <vt:lpstr>Облака</vt:lpstr>
      <vt:lpstr>Презентация PowerPoint</vt:lpstr>
      <vt:lpstr>Нормативно-правовые документы</vt:lpstr>
      <vt:lpstr>Презентация PowerPoint</vt:lpstr>
      <vt:lpstr>Презентация PowerPoint</vt:lpstr>
      <vt:lpstr>Презентация PowerPoint</vt:lpstr>
      <vt:lpstr>Критерии оценки уровня профессиональной компетентности педагогов</vt:lpstr>
      <vt:lpstr>Презентация PowerPoint</vt:lpstr>
      <vt:lpstr>Презентация PowerPoint</vt:lpstr>
      <vt:lpstr>Основные пути развития профессиональной компетентности педагога: </vt:lpstr>
      <vt:lpstr>Презентация PowerPoint</vt:lpstr>
      <vt:lpstr>Презентация PowerPoint</vt:lpstr>
      <vt:lpstr>В.А.Сухомлинский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Куделина</dc:creator>
  <cp:lastModifiedBy>RePack by Diakov</cp:lastModifiedBy>
  <cp:revision>50</cp:revision>
  <dcterms:created xsi:type="dcterms:W3CDTF">2015-02-18T15:44:47Z</dcterms:created>
  <dcterms:modified xsi:type="dcterms:W3CDTF">2024-01-11T06:30:32Z</dcterms:modified>
</cp:coreProperties>
</file>