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1" r:id="rId13"/>
    <p:sldId id="267" r:id="rId14"/>
    <p:sldId id="268" r:id="rId15"/>
    <p:sldId id="269" r:id="rId16"/>
    <p:sldId id="270" r:id="rId17"/>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0" d="100"/>
          <a:sy n="100" d="100"/>
        </p:scale>
        <p:origin x="-29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59DF296-A955-4122-9469-EBEF7FF5965E}" type="datetimeFigureOut">
              <a:rPr lang="ru-RU"/>
              <a:pPr>
                <a:defRPr/>
              </a:pPr>
              <a:t>22.04.2022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6133E616-EFD0-456E-AE48-7D1FEFE9E3AB}"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1C02E61-670B-4B3D-8474-ADD8029DCA88}" type="datetimeFigureOut">
              <a:rPr lang="ru-RU"/>
              <a:pPr>
                <a:defRPr/>
              </a:pPr>
              <a:t>22.04.2022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820B1011-B912-4F5D-9880-8B122D8685BA}"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7F6EEB7-8B75-489B-9EC9-8F02565459E9}" type="datetimeFigureOut">
              <a:rPr lang="ru-RU"/>
              <a:pPr>
                <a:defRPr/>
              </a:pPr>
              <a:t>22.04.2022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7351B0C2-F468-4CAA-AEE0-136B830BDF20}"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7DA997B-13D8-4256-AED1-0405812A7EDD}" type="datetimeFigureOut">
              <a:rPr lang="ru-RU"/>
              <a:pPr>
                <a:defRPr/>
              </a:pPr>
              <a:t>22.04.2022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9B9D1C24-7827-4E79-8075-6F8951D3857D}"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A0456A8-A054-4AA0-9C87-30C17107E340}" type="datetimeFigureOut">
              <a:rPr lang="ru-RU"/>
              <a:pPr>
                <a:defRPr/>
              </a:pPr>
              <a:t>22.04.2022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EEA85D5D-5784-4336-AF59-9BD931C2C405}"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8D335D9-9246-4AD5-9D30-8A113E2A1E9E}" type="datetimeFigureOut">
              <a:rPr lang="ru-RU"/>
              <a:pPr>
                <a:defRPr/>
              </a:pPr>
              <a:t>22.04.2022</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6AE3D9EF-DF8D-4388-9A06-58B51A86E283}"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6ACD11F3-003E-4938-9F34-9C9AE2BD5BA9}" type="datetimeFigureOut">
              <a:rPr lang="ru-RU"/>
              <a:pPr>
                <a:defRPr/>
              </a:pPr>
              <a:t>22.04.2022</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5B0635DE-905A-4ECD-AF14-729755A5C9F4}"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10C64A0-4312-4EFC-A99D-0B8CD172FA9E}" type="datetimeFigureOut">
              <a:rPr lang="ru-RU"/>
              <a:pPr>
                <a:defRPr/>
              </a:pPr>
              <a:t>22.04.2022</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104B0BDD-4435-4E41-AC58-A017D65ABAAA}"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9D13D17-ADF7-4DC7-A4F9-C99A690C531E}" type="datetimeFigureOut">
              <a:rPr lang="ru-RU"/>
              <a:pPr>
                <a:defRPr/>
              </a:pPr>
              <a:t>22.04.2022</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6CD37238-25F4-4627-905F-2DCAEA94EDA5}"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5E6DE11-BDBB-4AB0-92A8-25CE66979C5E}" type="datetimeFigureOut">
              <a:rPr lang="ru-RU"/>
              <a:pPr>
                <a:defRPr/>
              </a:pPr>
              <a:t>22.04.2022</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6CE3DA85-8BDB-459E-ABD6-1950035E3B02}"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32E85AA-CD76-489C-AF6D-4A91C79487E4}" type="datetimeFigureOut">
              <a:rPr lang="ru-RU"/>
              <a:pPr>
                <a:defRPr/>
              </a:pPr>
              <a:t>22.04.2022</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48E18B8F-235E-40D3-8B7D-8BD72A89F8C0}"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6D6E8F7-C26E-4E4A-A2B2-098E6A6B51DB}" type="datetimeFigureOut">
              <a:rPr lang="ru-RU"/>
              <a:pPr>
                <a:defRPr/>
              </a:pPr>
              <a:t>22.04.2022</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74205CFC-7014-4635-A36A-09751705A895}"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rtlCol="0">
            <a:normAutofit fontScale="90000"/>
          </a:bodyPr>
          <a:lstStyle/>
          <a:p>
            <a:pPr eaLnBrk="1" fontAlgn="auto" hangingPunct="1">
              <a:spcAft>
                <a:spcPts val="0"/>
              </a:spcAft>
              <a:defRPr/>
            </a:pPr>
            <a:r>
              <a:rPr lang="ru-RU" dirty="0" smtClean="0"/>
              <a:t>Профилактика детского травматизма на железной дороге</a:t>
            </a:r>
          </a:p>
        </p:txBody>
      </p:sp>
      <p:sp>
        <p:nvSpPr>
          <p:cNvPr id="2051" name="Подзаголовок 2"/>
          <p:cNvSpPr>
            <a:spLocks noGrp="1"/>
          </p:cNvSpPr>
          <p:nvPr>
            <p:ph type="subTitle" idx="1"/>
          </p:nvPr>
        </p:nvSpPr>
        <p:spPr>
          <a:xfrm>
            <a:off x="2484438" y="5661025"/>
            <a:ext cx="6400800" cy="960438"/>
          </a:xfrm>
        </p:spPr>
        <p:txBody>
          <a:bodyPr/>
          <a:lstStyle/>
          <a:p>
            <a:pPr eaLnBrk="1" hangingPunct="1"/>
            <a:r>
              <a:rPr lang="ru-RU" sz="2000" smtClean="0">
                <a:solidFill>
                  <a:schemeClr val="tx1"/>
                </a:solidFill>
              </a:rPr>
              <a:t>Составитель – учитель ОБЖ МБОУ сош №30                            им. А.И. Колдунова г. Электроугли МО Сичевая В.А.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Содержимое 2"/>
          <p:cNvSpPr>
            <a:spLocks noGrp="1"/>
          </p:cNvSpPr>
          <p:nvPr>
            <p:ph sz="half" idx="1"/>
          </p:nvPr>
        </p:nvSpPr>
        <p:spPr>
          <a:xfrm>
            <a:off x="395288" y="476250"/>
            <a:ext cx="3106737" cy="3240088"/>
          </a:xfrm>
        </p:spPr>
        <p:txBody>
          <a:bodyPr/>
          <a:lstStyle/>
          <a:p>
            <a:pPr eaLnBrk="1" hangingPunct="1">
              <a:buFont typeface="Arial" charset="0"/>
              <a:buNone/>
            </a:pPr>
            <a:r>
              <a:rPr lang="ru-RU" sz="2400" smtClean="0"/>
              <a:t>     Участие в такой сомнительной «забаве», как зацепинг, говорит  о недостаточной зрелости его участников. </a:t>
            </a:r>
          </a:p>
        </p:txBody>
      </p:sp>
      <p:pic>
        <p:nvPicPr>
          <p:cNvPr id="15363" name="Picture 3" descr="C:\Users\Admin1\Desktop\0U8_k045ql0.jpg"/>
          <p:cNvPicPr>
            <a:picLocks noGrp="1" noChangeAspect="1" noChangeArrowheads="1"/>
          </p:cNvPicPr>
          <p:nvPr>
            <p:ph sz="half" idx="2"/>
          </p:nvPr>
        </p:nvPicPr>
        <p:blipFill>
          <a:blip r:embed="rId2" cstate="email"/>
          <a:srcRect/>
          <a:stretch>
            <a:fillRect/>
          </a:stretch>
        </p:blipFill>
        <p:spPr>
          <a:xfrm>
            <a:off x="3574329" y="332656"/>
            <a:ext cx="5180287" cy="3456384"/>
          </a:xfrm>
          <a:effectLst>
            <a:softEdge rad="112500"/>
          </a:effectLst>
        </p:spPr>
      </p:pic>
      <p:sp>
        <p:nvSpPr>
          <p:cNvPr id="11268" name="Прямоугольник 6"/>
          <p:cNvSpPr>
            <a:spLocks noChangeArrowheads="1"/>
          </p:cNvSpPr>
          <p:nvPr/>
        </p:nvSpPr>
        <p:spPr bwMode="auto">
          <a:xfrm>
            <a:off x="684213" y="4292600"/>
            <a:ext cx="7991475" cy="1570038"/>
          </a:xfrm>
          <a:prstGeom prst="rect">
            <a:avLst/>
          </a:prstGeom>
          <a:noFill/>
          <a:ln w="9525">
            <a:noFill/>
            <a:miter lim="800000"/>
            <a:headEnd/>
            <a:tailEnd/>
          </a:ln>
        </p:spPr>
        <p:txBody>
          <a:bodyPr>
            <a:spAutoFit/>
          </a:bodyPr>
          <a:lstStyle/>
          <a:p>
            <a:pPr eaLnBrk="1" hangingPunct="1"/>
            <a:r>
              <a:rPr lang="ru-RU" sz="2400">
                <a:latin typeface="Calibri" pitchFamily="34" charset="0"/>
              </a:rPr>
              <a:t>Если возникает тяга к этому смертельному развлечению, нужно прежде всего ответить себе на вопрос «Стоит ли рисковать своей жизнью, чтобы получить на одно мгновение иллюзию свободы?»</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620713"/>
            <a:ext cx="3754438" cy="5832475"/>
          </a:xfrm>
        </p:spPr>
        <p:txBody>
          <a:bodyPr rtlCol="0">
            <a:normAutofit lnSpcReduction="10000"/>
          </a:bodyPr>
          <a:lstStyle/>
          <a:p>
            <a:pPr eaLnBrk="1" fontAlgn="auto" hangingPunct="1">
              <a:spcAft>
                <a:spcPts val="0"/>
              </a:spcAft>
              <a:buFont typeface="Arial" panose="020B0604020202020204" pitchFamily="34" charset="0"/>
              <a:buNone/>
              <a:defRPr/>
            </a:pPr>
            <a:r>
              <a:rPr lang="ru-RU" sz="2400" dirty="0" smtClean="0"/>
              <a:t>     А также ответить себе на следующие вопросы: «Нужен ли мне зацепинг? </a:t>
            </a:r>
          </a:p>
          <a:p>
            <a:pPr eaLnBrk="1" fontAlgn="auto" hangingPunct="1">
              <a:spcAft>
                <a:spcPts val="0"/>
              </a:spcAft>
              <a:buFont typeface="Arial" panose="020B0604020202020204" pitchFamily="34" charset="0"/>
              <a:buNone/>
              <a:defRPr/>
            </a:pPr>
            <a:r>
              <a:rPr lang="ru-RU" sz="2400" dirty="0" smtClean="0"/>
              <a:t>     Хочется ли мне стать лжегероем? </a:t>
            </a:r>
          </a:p>
          <a:p>
            <a:pPr eaLnBrk="1" fontAlgn="auto" hangingPunct="1">
              <a:spcAft>
                <a:spcPts val="0"/>
              </a:spcAft>
              <a:buFont typeface="Arial" panose="020B0604020202020204" pitchFamily="34" charset="0"/>
              <a:buNone/>
              <a:defRPr/>
            </a:pPr>
            <a:r>
              <a:rPr lang="ru-RU" sz="2400" dirty="0" smtClean="0"/>
              <a:t>     Могу ли я самостоятельно строить свое поведение, отказавшись от влияния «друзей»?</a:t>
            </a:r>
          </a:p>
          <a:p>
            <a:pPr eaLnBrk="1" fontAlgn="auto" hangingPunct="1">
              <a:spcAft>
                <a:spcPts val="0"/>
              </a:spcAft>
              <a:buFont typeface="Arial" panose="020B0604020202020204" pitchFamily="34" charset="0"/>
              <a:buNone/>
              <a:defRPr/>
            </a:pPr>
            <a:r>
              <a:rPr lang="ru-RU" sz="2400" dirty="0" smtClean="0"/>
              <a:t>     Честные ответы на эти вопросы заставят каждого отказаться от этой смертельной забавы.</a:t>
            </a:r>
          </a:p>
        </p:txBody>
      </p:sp>
      <p:pic>
        <p:nvPicPr>
          <p:cNvPr id="16386" name="Picture 2" descr="C:\Users\Admin1\Desktop\500936.jpg"/>
          <p:cNvPicPr>
            <a:picLocks noGrp="1" noChangeAspect="1" noChangeArrowheads="1"/>
          </p:cNvPicPr>
          <p:nvPr>
            <p:ph sz="half" idx="2"/>
          </p:nvPr>
        </p:nvPicPr>
        <p:blipFill>
          <a:blip r:embed="rId2" cstate="email"/>
          <a:srcRect/>
          <a:stretch>
            <a:fillRect/>
          </a:stretch>
        </p:blipFill>
        <p:spPr>
          <a:xfrm>
            <a:off x="4356100" y="481013"/>
            <a:ext cx="4546600" cy="5645150"/>
          </a:xfrm>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34925" y="381000"/>
          <a:ext cx="9109075" cy="6072188"/>
        </p:xfrm>
        <a:graphic>
          <a:graphicData uri="http://schemas.openxmlformats.org/presentationml/2006/ole">
            <p:oleObj spid="_x0000_s13314" name="Acrobat Document" r:id="rId3" imgW="6478200" imgH="4318920" progId="AcroExch.Document.11">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nvGraphicFramePr>
        <p:xfrm>
          <a:off x="34925" y="381000"/>
          <a:ext cx="9109075" cy="6072188"/>
        </p:xfrm>
        <a:graphic>
          <a:graphicData uri="http://schemas.openxmlformats.org/presentationml/2006/ole">
            <p:oleObj spid="_x0000_s14338" name="Acrobat Document" r:id="rId3" imgW="6478200" imgH="4318920" progId="AcroExch.Document.11">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0" y="381000"/>
          <a:ext cx="9144000" cy="6096000"/>
        </p:xfrm>
        <a:graphic>
          <a:graphicData uri="http://schemas.openxmlformats.org/presentationml/2006/ole">
            <p:oleObj spid="_x0000_s15362" name="Acrobat Document" r:id="rId3" imgW="6478200" imgH="4318920" progId="AcroExch.Document.11">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179388" y="381000"/>
          <a:ext cx="8964612" cy="5976938"/>
        </p:xfrm>
        <a:graphic>
          <a:graphicData uri="http://schemas.openxmlformats.org/presentationml/2006/ole">
            <p:oleObj spid="_x0000_s16386" name="Acrobat Document" r:id="rId3" imgW="6478200" imgH="4318920" progId="AcroExch.Document.11">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nvGraphicFramePr>
        <p:xfrm>
          <a:off x="0" y="381000"/>
          <a:ext cx="9144000" cy="6096000"/>
        </p:xfrm>
        <a:graphic>
          <a:graphicData uri="http://schemas.openxmlformats.org/presentationml/2006/ole">
            <p:oleObj spid="_x0000_s17410" name="Acrobat Document" r:id="rId3" imgW="6478200" imgH="4318920" progId="AcroExch.Document.11">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1\Desktop\Railroads2-18.png"/>
          <p:cNvPicPr>
            <a:picLocks noGrp="1" noChangeAspect="1" noChangeArrowheads="1"/>
          </p:cNvPicPr>
          <p:nvPr>
            <p:ph sz="half" idx="2"/>
          </p:nvPr>
        </p:nvPicPr>
        <p:blipFill>
          <a:blip r:embed="rId2" cstate="email"/>
          <a:srcRect/>
          <a:stretch>
            <a:fillRect/>
          </a:stretch>
        </p:blipFill>
        <p:spPr>
          <a:xfrm>
            <a:off x="0" y="0"/>
            <a:ext cx="9205913" cy="6858000"/>
          </a:xfrm>
          <a:noFill/>
        </p:spPr>
      </p:pic>
      <p:sp>
        <p:nvSpPr>
          <p:cNvPr id="3075" name="Содержимое 4"/>
          <p:cNvSpPr>
            <a:spLocks noGrp="1"/>
          </p:cNvSpPr>
          <p:nvPr>
            <p:ph sz="half" idx="1"/>
          </p:nvPr>
        </p:nvSpPr>
        <p:spPr>
          <a:xfrm>
            <a:off x="0" y="0"/>
            <a:ext cx="5867400" cy="6597650"/>
          </a:xfrm>
        </p:spPr>
        <p:txBody>
          <a:bodyPr/>
          <a:lstStyle/>
          <a:p>
            <a:pPr eaLnBrk="1" hangingPunct="1">
              <a:buFont typeface="Arial" charset="0"/>
              <a:buNone/>
            </a:pPr>
            <a:r>
              <a:rPr lang="ru-RU" sz="2400" b="1" smtClean="0">
                <a:solidFill>
                  <a:schemeClr val="tx2"/>
                </a:solidFill>
              </a:rPr>
              <a:t>     В начале ХХ века проезд  снаружи поездов был вынужденной мерой во многих странах мира, включая Россию. Нехватка поездов, дороговизна билетов вынуждали бедняков ехать на крышах вагонов или на подножках, держась за поручни.</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Содержимое 2"/>
          <p:cNvSpPr>
            <a:spLocks noGrp="1"/>
          </p:cNvSpPr>
          <p:nvPr>
            <p:ph sz="half" idx="1"/>
          </p:nvPr>
        </p:nvSpPr>
        <p:spPr>
          <a:xfrm>
            <a:off x="179388" y="692150"/>
            <a:ext cx="3240087" cy="3457575"/>
          </a:xfrm>
        </p:spPr>
        <p:txBody>
          <a:bodyPr/>
          <a:lstStyle/>
          <a:p>
            <a:pPr eaLnBrk="1" hangingPunct="1">
              <a:buFont typeface="Arial" charset="0"/>
              <a:buNone/>
            </a:pPr>
            <a:r>
              <a:rPr lang="ru-RU" sz="2400" smtClean="0"/>
              <a:t>     К середине ХХ века это явление было изжито во всех развитых странах, но в конце века оно возродилось как молодежная субкультура. </a:t>
            </a:r>
          </a:p>
        </p:txBody>
      </p:sp>
      <p:sp>
        <p:nvSpPr>
          <p:cNvPr id="4099" name="Прямоугольник 5"/>
          <p:cNvSpPr>
            <a:spLocks noChangeArrowheads="1"/>
          </p:cNvSpPr>
          <p:nvPr/>
        </p:nvSpPr>
        <p:spPr bwMode="auto">
          <a:xfrm>
            <a:off x="539750" y="4797425"/>
            <a:ext cx="8064500" cy="1200150"/>
          </a:xfrm>
          <a:prstGeom prst="rect">
            <a:avLst/>
          </a:prstGeom>
          <a:noFill/>
          <a:ln w="9525">
            <a:noFill/>
            <a:miter lim="800000"/>
            <a:headEnd/>
            <a:tailEnd/>
          </a:ln>
        </p:spPr>
        <p:txBody>
          <a:bodyPr>
            <a:spAutoFit/>
          </a:bodyPr>
          <a:lstStyle/>
          <a:p>
            <a:pPr eaLnBrk="1" hangingPunct="1"/>
            <a:r>
              <a:rPr lang="ru-RU" sz="2400">
                <a:latin typeface="Calibri" pitchFamily="34" charset="0"/>
              </a:rPr>
              <a:t>Общественность отрицательно отреагировала на такое явление. Во многих странах введены серьезные штрафы за  нарушение правил проезда на ж/д транспорте и в метро.</a:t>
            </a:r>
          </a:p>
        </p:txBody>
      </p:sp>
      <p:pic>
        <p:nvPicPr>
          <p:cNvPr id="8195" name="Picture 3" descr="C:\Users\Admin1\Desktop\x_3767a03e.jpg"/>
          <p:cNvPicPr>
            <a:picLocks noGrp="1" noChangeAspect="1" noChangeArrowheads="1"/>
          </p:cNvPicPr>
          <p:nvPr>
            <p:ph sz="half" idx="2"/>
          </p:nvPr>
        </p:nvPicPr>
        <p:blipFill>
          <a:blip r:embed="rId2" cstate="email"/>
          <a:srcRect/>
          <a:stretch>
            <a:fillRect/>
          </a:stretch>
        </p:blipFill>
        <p:spPr>
          <a:xfrm>
            <a:off x="3322569" y="548680"/>
            <a:ext cx="5504055" cy="3672408"/>
          </a:xfrm>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Содержимое 2"/>
          <p:cNvSpPr>
            <a:spLocks noGrp="1"/>
          </p:cNvSpPr>
          <p:nvPr>
            <p:ph sz="half" idx="1"/>
          </p:nvPr>
        </p:nvSpPr>
        <p:spPr>
          <a:xfrm>
            <a:off x="250825" y="188913"/>
            <a:ext cx="5113338" cy="5937250"/>
          </a:xfrm>
        </p:spPr>
        <p:txBody>
          <a:bodyPr/>
          <a:lstStyle/>
          <a:p>
            <a:pPr eaLnBrk="1" hangingPunct="1">
              <a:buFont typeface="Arial" charset="0"/>
              <a:buNone/>
            </a:pPr>
            <a:r>
              <a:rPr lang="ru-RU" sz="2400" smtClean="0"/>
              <a:t>     Так, в Великобритании штраф равен 1000 фунтов, в Германии – до 50 тыс. евро. В США нарушителя могут подвергнуть аресту до 30 суток, в особых случаях – наказать тюремным заключением на срок до 6 месяцев, а в Канаде - до одного года.</a:t>
            </a:r>
          </a:p>
          <a:p>
            <a:pPr eaLnBrk="1" hangingPunct="1">
              <a:buFont typeface="Arial" charset="0"/>
              <a:buNone/>
            </a:pPr>
            <a:endParaRPr lang="ru-RU" sz="2400" smtClean="0"/>
          </a:p>
        </p:txBody>
      </p:sp>
      <p:pic>
        <p:nvPicPr>
          <p:cNvPr id="9218" name="Picture 2" descr="C:\Users\Admin1\Desktop\645167.jpg"/>
          <p:cNvPicPr>
            <a:picLocks noGrp="1" noChangeAspect="1" noChangeArrowheads="1"/>
          </p:cNvPicPr>
          <p:nvPr>
            <p:ph sz="half" idx="2"/>
          </p:nvPr>
        </p:nvPicPr>
        <p:blipFill>
          <a:blip r:embed="rId2" cstate="email"/>
          <a:srcRect/>
          <a:stretch>
            <a:fillRect/>
          </a:stretch>
        </p:blipFill>
        <p:spPr>
          <a:xfrm>
            <a:off x="5580063" y="333375"/>
            <a:ext cx="3086100" cy="3959225"/>
          </a:xfrm>
          <a:effectLst>
            <a:outerShdw blurRad="292100" dist="139700" dir="2700000" algn="tl" rotWithShape="0">
              <a:srgbClr val="333333">
                <a:alpha val="65000"/>
              </a:srgbClr>
            </a:outerShdw>
          </a:effectLst>
        </p:spPr>
      </p:pic>
      <p:pic>
        <p:nvPicPr>
          <p:cNvPr id="9219" name="Picture 3" descr="C:\Users\Admin1\Desktop\depositphotos_4001290-Capitol-Hill-Washington-DC.jpg"/>
          <p:cNvPicPr>
            <a:picLocks noChangeAspect="1" noChangeArrowheads="1"/>
          </p:cNvPicPr>
          <p:nvPr/>
        </p:nvPicPr>
        <p:blipFill>
          <a:blip r:embed="rId3" cstate="email"/>
          <a:srcRect/>
          <a:stretch>
            <a:fillRect/>
          </a:stretch>
        </p:blipFill>
        <p:spPr bwMode="auto">
          <a:xfrm>
            <a:off x="684213" y="3644900"/>
            <a:ext cx="4464050" cy="298608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Содержимое 2"/>
          <p:cNvSpPr>
            <a:spLocks noGrp="1"/>
          </p:cNvSpPr>
          <p:nvPr>
            <p:ph sz="half" idx="1"/>
          </p:nvPr>
        </p:nvSpPr>
        <p:spPr>
          <a:xfrm>
            <a:off x="179388" y="908050"/>
            <a:ext cx="3106737" cy="2736850"/>
          </a:xfrm>
        </p:spPr>
        <p:txBody>
          <a:bodyPr/>
          <a:lstStyle/>
          <a:p>
            <a:pPr eaLnBrk="1" hangingPunct="1">
              <a:buFont typeface="Arial" charset="0"/>
              <a:buNone/>
            </a:pPr>
            <a:r>
              <a:rPr lang="ru-RU" sz="2400" smtClean="0"/>
              <a:t>     В Государственную Думу России в 2013 году был внесен проект закона об административных правонарушениях на транспорте. </a:t>
            </a:r>
          </a:p>
        </p:txBody>
      </p:sp>
      <p:pic>
        <p:nvPicPr>
          <p:cNvPr id="10242" name="Picture 2" descr="C:\Users\Admin1\Desktop\auto_14-5170.jpg"/>
          <p:cNvPicPr>
            <a:picLocks noGrp="1" noChangeAspect="1" noChangeArrowheads="1"/>
          </p:cNvPicPr>
          <p:nvPr>
            <p:ph sz="half" idx="2"/>
          </p:nvPr>
        </p:nvPicPr>
        <p:blipFill>
          <a:blip r:embed="rId2" cstate="email"/>
          <a:srcRect/>
          <a:stretch>
            <a:fillRect/>
          </a:stretch>
        </p:blipFill>
        <p:spPr>
          <a:xfrm>
            <a:off x="3494088" y="522288"/>
            <a:ext cx="5254625" cy="3411537"/>
          </a:xfrm>
          <a:effectLst>
            <a:outerShdw blurRad="292100" dist="139700" dir="2700000" algn="tl" rotWithShape="0">
              <a:srgbClr val="333333">
                <a:alpha val="65000"/>
              </a:srgbClr>
            </a:outerShdw>
          </a:effectLst>
        </p:spPr>
      </p:pic>
      <p:sp>
        <p:nvSpPr>
          <p:cNvPr id="6148" name="Прямоугольник 5"/>
          <p:cNvSpPr>
            <a:spLocks noChangeArrowheads="1"/>
          </p:cNvSpPr>
          <p:nvPr/>
        </p:nvSpPr>
        <p:spPr bwMode="auto">
          <a:xfrm>
            <a:off x="684213" y="4437063"/>
            <a:ext cx="7991475" cy="1938337"/>
          </a:xfrm>
          <a:prstGeom prst="rect">
            <a:avLst/>
          </a:prstGeom>
          <a:noFill/>
          <a:ln w="9525">
            <a:noFill/>
            <a:miter lim="800000"/>
            <a:headEnd/>
            <a:tailEnd/>
          </a:ln>
        </p:spPr>
        <p:txBody>
          <a:bodyPr>
            <a:spAutoFit/>
          </a:bodyPr>
          <a:lstStyle/>
          <a:p>
            <a:pPr eaLnBrk="1" hangingPunct="1"/>
            <a:r>
              <a:rPr lang="ru-RU" sz="2400">
                <a:latin typeface="Calibri" pitchFamily="34" charset="0"/>
              </a:rPr>
              <a:t>Депутаты обращают внимание на распространение особенно опасных форм развлечения подростков. Среди них – зацепинг, который приводит к гибели подростков и юношей, а также к серьезным сбоям в работе железных дорог и метро.</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Содержимое 3"/>
          <p:cNvSpPr>
            <a:spLocks noGrp="1"/>
          </p:cNvSpPr>
          <p:nvPr>
            <p:ph sz="half" idx="2"/>
          </p:nvPr>
        </p:nvSpPr>
        <p:spPr>
          <a:xfrm>
            <a:off x="4648200" y="260350"/>
            <a:ext cx="4495800" cy="6597650"/>
          </a:xfrm>
        </p:spPr>
        <p:txBody>
          <a:bodyPr/>
          <a:lstStyle/>
          <a:p>
            <a:pPr eaLnBrk="1" hangingPunct="1">
              <a:buFont typeface="Arial" charset="0"/>
              <a:buNone/>
            </a:pPr>
            <a:r>
              <a:rPr lang="ru-RU" sz="2400" smtClean="0"/>
              <a:t>     Зацепинг (русскому слову «зацеп» придали «английскую» форму по аналогии со словами «серфинг», «скейтинг») не относится ни к видам спорта, ни к спортивным играм.               Это – экстремальная «забава» молодежи, заключающаяся в езде на различных видах транспорта снаружи (на крыше, между вагонами, сзади) и одновременно совершение рискованных действий (перепрыгивание с вагона на вагон, изменения позиции тела и пр.)</a:t>
            </a:r>
          </a:p>
        </p:txBody>
      </p:sp>
      <p:pic>
        <p:nvPicPr>
          <p:cNvPr id="11266" name="Picture 2" descr="C:\Users\Admin1\Desktop\04c34e575e6f58f4bb9830106494ee26.jpg"/>
          <p:cNvPicPr>
            <a:picLocks noGrp="1" noChangeAspect="1" noChangeArrowheads="1"/>
          </p:cNvPicPr>
          <p:nvPr>
            <p:ph sz="half" idx="1"/>
          </p:nvPr>
        </p:nvPicPr>
        <p:blipFill>
          <a:blip r:embed="rId2" cstate="email"/>
          <a:srcRect/>
          <a:stretch>
            <a:fillRect/>
          </a:stretch>
        </p:blipFill>
        <p:spPr>
          <a:xfrm>
            <a:off x="179512" y="857936"/>
            <a:ext cx="4752528" cy="4724681"/>
          </a:xfrm>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Содержимое 3"/>
          <p:cNvSpPr>
            <a:spLocks noGrp="1"/>
          </p:cNvSpPr>
          <p:nvPr>
            <p:ph sz="half" idx="2"/>
          </p:nvPr>
        </p:nvSpPr>
        <p:spPr>
          <a:xfrm>
            <a:off x="5651500" y="692150"/>
            <a:ext cx="3168650" cy="3457575"/>
          </a:xfrm>
        </p:spPr>
        <p:txBody>
          <a:bodyPr/>
          <a:lstStyle/>
          <a:p>
            <a:pPr eaLnBrk="1" hangingPunct="1">
              <a:buFont typeface="Arial" charset="0"/>
              <a:buNone/>
            </a:pPr>
            <a:r>
              <a:rPr lang="ru-RU" sz="2400" smtClean="0"/>
              <a:t>     Одних подростков на такое поведение провоцирует желание выделиться из толпы, показать, на что они способны, повысить свой авторитет. </a:t>
            </a:r>
          </a:p>
        </p:txBody>
      </p:sp>
      <p:pic>
        <p:nvPicPr>
          <p:cNvPr id="12291" name="Picture 3" descr="C:\Users\Admin1\Desktop\1346771470.jpg"/>
          <p:cNvPicPr>
            <a:picLocks noGrp="1" noChangeAspect="1" noChangeArrowheads="1"/>
          </p:cNvPicPr>
          <p:nvPr>
            <p:ph sz="half" idx="1"/>
          </p:nvPr>
        </p:nvPicPr>
        <p:blipFill>
          <a:blip r:embed="rId2" cstate="email"/>
          <a:srcRect/>
          <a:stretch>
            <a:fillRect/>
          </a:stretch>
        </p:blipFill>
        <p:spPr>
          <a:xfrm>
            <a:off x="287280" y="548680"/>
            <a:ext cx="5412805" cy="3600400"/>
          </a:xfrm>
          <a:effectLst>
            <a:softEdge rad="112500"/>
          </a:effectLst>
        </p:spPr>
      </p:pic>
      <p:sp>
        <p:nvSpPr>
          <p:cNvPr id="8196" name="Прямоугольник 6"/>
          <p:cNvSpPr>
            <a:spLocks noChangeArrowheads="1"/>
          </p:cNvSpPr>
          <p:nvPr/>
        </p:nvSpPr>
        <p:spPr bwMode="auto">
          <a:xfrm>
            <a:off x="539750" y="4508500"/>
            <a:ext cx="7920038" cy="1570038"/>
          </a:xfrm>
          <a:prstGeom prst="rect">
            <a:avLst/>
          </a:prstGeom>
          <a:noFill/>
          <a:ln w="9525">
            <a:noFill/>
            <a:miter lim="800000"/>
            <a:headEnd/>
            <a:tailEnd/>
          </a:ln>
        </p:spPr>
        <p:txBody>
          <a:bodyPr>
            <a:spAutoFit/>
          </a:bodyPr>
          <a:lstStyle/>
          <a:p>
            <a:pPr eaLnBrk="1" hangingPunct="1"/>
            <a:r>
              <a:rPr lang="ru-RU" sz="2400">
                <a:latin typeface="Calibri" pitchFamily="34" charset="0"/>
              </a:rPr>
              <a:t>Других – желание не отставать от лидеров, а как следствие – бездумное копирование их действий безо всякого анализа и оценки. Это типичный случай зависимого поведения.</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5219700" y="404813"/>
            <a:ext cx="3673475" cy="3816350"/>
          </a:xfrm>
        </p:spPr>
        <p:txBody>
          <a:bodyPr rtlCol="0">
            <a:normAutofit lnSpcReduction="10000"/>
          </a:bodyPr>
          <a:lstStyle/>
          <a:p>
            <a:pPr eaLnBrk="1" fontAlgn="auto" hangingPunct="1">
              <a:spcAft>
                <a:spcPts val="0"/>
              </a:spcAft>
              <a:buFont typeface="Arial" panose="020B0604020202020204" pitchFamily="34" charset="0"/>
              <a:buNone/>
              <a:defRPr/>
            </a:pPr>
            <a:r>
              <a:rPr lang="ru-RU" sz="2400" dirty="0" smtClean="0"/>
              <a:t>     Медики и психологи считают эту «забаву» следствием недостаточно развитого чувства самосохранения, а также того, что некоторые люди не осознают возможных последствий своих действий.  </a:t>
            </a:r>
          </a:p>
        </p:txBody>
      </p:sp>
      <p:pic>
        <p:nvPicPr>
          <p:cNvPr id="9219" name="Picture 2" descr="C:\Users\Admin1\Desktop\5985805_1309169228.jpg"/>
          <p:cNvPicPr>
            <a:picLocks noGrp="1" noChangeAspect="1" noChangeArrowheads="1"/>
          </p:cNvPicPr>
          <p:nvPr>
            <p:ph sz="half" idx="1"/>
          </p:nvPr>
        </p:nvPicPr>
        <p:blipFill>
          <a:blip r:embed="rId2"/>
          <a:srcRect/>
          <a:stretch>
            <a:fillRect/>
          </a:stretch>
        </p:blipFill>
        <p:spPr>
          <a:xfrm>
            <a:off x="468313" y="458788"/>
            <a:ext cx="4824412" cy="3617912"/>
          </a:xfrm>
          <a:noFill/>
        </p:spPr>
      </p:pic>
      <p:sp>
        <p:nvSpPr>
          <p:cNvPr id="9220" name="Прямоугольник 5"/>
          <p:cNvSpPr>
            <a:spLocks noChangeArrowheads="1"/>
          </p:cNvSpPr>
          <p:nvPr/>
        </p:nvSpPr>
        <p:spPr bwMode="auto">
          <a:xfrm>
            <a:off x="468313" y="4365625"/>
            <a:ext cx="8207375" cy="1938338"/>
          </a:xfrm>
          <a:prstGeom prst="rect">
            <a:avLst/>
          </a:prstGeom>
          <a:noFill/>
          <a:ln w="9525">
            <a:noFill/>
            <a:miter lim="800000"/>
            <a:headEnd/>
            <a:tailEnd/>
          </a:ln>
        </p:spPr>
        <p:txBody>
          <a:bodyPr>
            <a:spAutoFit/>
          </a:bodyPr>
          <a:lstStyle/>
          <a:p>
            <a:pPr eaLnBrk="1" hangingPunct="1"/>
            <a:r>
              <a:rPr lang="ru-RU" sz="2400">
                <a:latin typeface="Calibri" pitchFamily="34" charset="0"/>
              </a:rPr>
              <a:t>Они считают, что поведение зацеперов относится к особому виду зависимости сродни наркомании или курению благодаря некоему иллюзорному чувству свободы, появляющемуся из-за резкого повышения адреналина в крови.</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Содержимое 2"/>
          <p:cNvSpPr>
            <a:spLocks noGrp="1"/>
          </p:cNvSpPr>
          <p:nvPr>
            <p:ph sz="half" idx="1"/>
          </p:nvPr>
        </p:nvSpPr>
        <p:spPr>
          <a:xfrm>
            <a:off x="457200" y="4437063"/>
            <a:ext cx="8075613" cy="1944687"/>
          </a:xfrm>
        </p:spPr>
        <p:txBody>
          <a:bodyPr/>
          <a:lstStyle/>
          <a:p>
            <a:pPr eaLnBrk="1" hangingPunct="1">
              <a:buFont typeface="Arial" charset="0"/>
              <a:buNone/>
            </a:pPr>
            <a:r>
              <a:rPr lang="ru-RU" sz="2400" smtClean="0"/>
              <a:t>     Одним из роковых последствий этого увлечения является адреналиновая зависимость, толкающая такого «наркомана» на все более рискованные и необдуманные поступки, которые в конце концов приводят к смерти зацепера.</a:t>
            </a:r>
          </a:p>
        </p:txBody>
      </p:sp>
      <p:pic>
        <p:nvPicPr>
          <p:cNvPr id="10243" name="Picture 3" descr="C:\Users\Admin1\Desktop\Bezymyannyj.jpg"/>
          <p:cNvPicPr>
            <a:picLocks noGrp="1" noChangeAspect="1" noChangeArrowheads="1"/>
          </p:cNvPicPr>
          <p:nvPr>
            <p:ph sz="half" idx="2"/>
          </p:nvPr>
        </p:nvPicPr>
        <p:blipFill>
          <a:blip r:embed="rId2"/>
          <a:srcRect/>
          <a:stretch>
            <a:fillRect/>
          </a:stretch>
        </p:blipFill>
        <p:spPr>
          <a:xfrm>
            <a:off x="1476375" y="404813"/>
            <a:ext cx="6413500" cy="3746500"/>
          </a:xfr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535</Words>
  <Application>Microsoft Office PowerPoint</Application>
  <PresentationFormat>Экран (4:3)</PresentationFormat>
  <Paragraphs>20</Paragraphs>
  <Slides>16</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16</vt:i4>
      </vt:variant>
    </vt:vector>
  </HeadingPairs>
  <TitlesOfParts>
    <vt:vector size="18" baseType="lpstr">
      <vt:lpstr>Тема Office</vt:lpstr>
      <vt:lpstr>Acrobat Document</vt:lpstr>
      <vt:lpstr>Профилактика детского травматизма на железной дороге</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Профилактика детского травматизма на железной дороге</dc:title>
  <dc:creator>Admin1</dc:creator>
  <cp:lastModifiedBy>i.borovskih</cp:lastModifiedBy>
  <cp:revision>11</cp:revision>
  <dcterms:created xsi:type="dcterms:W3CDTF">2017-04-11T17:37:41Z</dcterms:created>
  <dcterms:modified xsi:type="dcterms:W3CDTF">2022-04-22T12:56:20Z</dcterms:modified>
</cp:coreProperties>
</file>