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72" r:id="rId2"/>
    <p:sldId id="264" r:id="rId3"/>
    <p:sldId id="265" r:id="rId4"/>
    <p:sldId id="256" r:id="rId5"/>
    <p:sldId id="268" r:id="rId6"/>
    <p:sldId id="257" r:id="rId7"/>
    <p:sldId id="258" r:id="rId8"/>
    <p:sldId id="259" r:id="rId9"/>
    <p:sldId id="260" r:id="rId10"/>
    <p:sldId id="261" r:id="rId11"/>
    <p:sldId id="262" r:id="rId12"/>
    <p:sldId id="266" r:id="rId13"/>
    <p:sldId id="263" r:id="rId14"/>
    <p:sldId id="270" r:id="rId15"/>
    <p:sldId id="267" r:id="rId16"/>
    <p:sldId id="269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15620"/>
    <p:restoredTop sz="97071" autoAdjust="0"/>
  </p:normalViewPr>
  <p:slideViewPr>
    <p:cSldViewPr>
      <p:cViewPr>
        <p:scale>
          <a:sx n="93" d="100"/>
          <a:sy n="93" d="100"/>
        </p:scale>
        <p:origin x="-1536" y="1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3B3174-4350-4AD7-8CE7-E9E347902258}" type="datetimeFigureOut">
              <a:rPr lang="ru-RU" smtClean="0"/>
              <a:pPr/>
              <a:t>20.01.2022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B577F1-6860-42AE-A03A-7F88B6D7749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550806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Однажды из гнезда орла на склоне высокой горы скатилось в нижнюю долину одно яйцо. Его подобрал фермер и подложил в сарай своей курице несушке, высиживающей яйца. Вскоре появились цыплята, и одновременно с ними из яйца вылупился птенец орла. </a:t>
            </a:r>
            <a:b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Он рос вместе с цыплятами, и через какое-то время научился делать все, что они – кудахтать, копаться в земле, искать червячков. Он даже бил крыльями и пытался взлететь на несколько сантиметров до нижних веток кустарников, как это делали остальные цыплята. </a:t>
            </a:r>
            <a:b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Орел считал, что он не был никем иным, как курицей. Он любил свой дом, свою семью. Но дух его не был спокоен. Каждый раз, видя парящих в синем небе могущественных орлов, он мечтал взлететь вместе с ними. Куры смеялись над ним, говоря, что он не может летать как птица, он же курица. </a:t>
            </a:r>
            <a:b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орел 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научился им верить. Вскоре он перестал мечтать о небе. Так орел жил и умер курицей, поскольку думал, что ею был. 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B577F1-6860-42AE-A03A-7F88B6D77493}" type="slidenum">
              <a:rPr lang="ru-RU" smtClean="0"/>
              <a:pPr/>
              <a:t>2</a:t>
            </a:fld>
            <a:endParaRPr lang="ru-RU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По поводу вашего доклада для будущего</a:t>
            </a:r>
            <a:r>
              <a:rPr lang="ru-RU" baseline="0" dirty="0" smtClean="0"/>
              <a:t> урока могу сказать следующее. Тема выбрана интересная. Правда не до конца доработана основная часть, но я уверена, что вы со всем справитесь.</a:t>
            </a:r>
          </a:p>
          <a:p>
            <a:r>
              <a:rPr lang="ru-RU" dirty="0" smtClean="0"/>
              <a:t>При конструктивной критике оценка замечаемых поступков не задевает самолюбия адресата, мотивирует его к исправлению. Какой из двух видов</a:t>
            </a:r>
            <a:r>
              <a:rPr lang="ru-RU" baseline="0" dirty="0" smtClean="0"/>
              <a:t> критики  является наиболее эффективным и почему?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B577F1-6860-42AE-A03A-7F88B6D77493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Для демонстрации данного вида влияния так же можно договориться с кем нибудь из класса. Ученик неоднократно задает вопрос, а учитель игнорирует его.</a:t>
            </a:r>
          </a:p>
          <a:p>
            <a:pPr>
              <a:buNone/>
            </a:pPr>
            <a:r>
              <a:rPr lang="ru-RU" dirty="0" smtClean="0"/>
              <a:t> Воспринимается как признак пренебрежения и неуважения. Иногда выступает как тактичная форма прощения бестактности или неловкости.</a:t>
            </a:r>
          </a:p>
          <a:p>
            <a:r>
              <a:rPr lang="ru-RU" dirty="0" smtClean="0"/>
              <a:t>Демонстративное пропускание слов другого человека мимо ушей. Невыполнение обещаний или опоздание с отсутствием попыток что-либо объяснить. Молчание и отсутствующий взгляд в ответ на вопрос, упрек или другое высказывание. Внезапная смена темы разговора.</a:t>
            </a:r>
          </a:p>
          <a:p>
            <a:r>
              <a:rPr lang="ru-RU" b="0" dirty="0" smtClean="0"/>
              <a:t>Какое влияние</a:t>
            </a:r>
            <a:r>
              <a:rPr lang="ru-RU" b="0" baseline="0" dirty="0" smtClean="0"/>
              <a:t> оказывает на личность человека?  </a:t>
            </a:r>
            <a:endParaRPr lang="ru-RU" b="0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B577F1-6860-42AE-A03A-7F88B6D77493}" type="slidenum">
              <a:rPr lang="ru-RU" smtClean="0"/>
              <a:pPr/>
              <a:t>13</a:t>
            </a:fld>
            <a:endParaRPr lang="ru-RU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Предлагаю поиграть. Разбейтесь на пары.</a:t>
            </a:r>
            <a:r>
              <a:rPr lang="ru-RU" baseline="0" dirty="0" smtClean="0"/>
              <a:t> Один из вас зажимает кулаки, а второй применяя поочередно все влияния делает так, что бы кулаки разжались. Затем меняетесь ролями. Желающие могут высказаться о том, какой вид влияния наиболее эффективен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B577F1-6860-42AE-A03A-7F88B6D77493}" type="slidenum">
              <a:rPr lang="ru-RU" smtClean="0"/>
              <a:pPr/>
              <a:t>14</a:t>
            </a:fld>
            <a:endParaRPr lang="ru-RU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Мы разобрали явные, открытые виды влияния.</a:t>
            </a:r>
          </a:p>
          <a:p>
            <a:pPr>
              <a:buNone/>
            </a:pPr>
            <a:r>
              <a:rPr lang="ru-RU" dirty="0" smtClean="0"/>
              <a:t> Есть еще вид влияния, навыки распознавания приемов и способов которого, позволят противостоять  его негативному, деструктивному влиянию на личность. </a:t>
            </a:r>
          </a:p>
          <a:p>
            <a:pPr>
              <a:buNone/>
            </a:pPr>
            <a:r>
              <a:rPr lang="ru-RU" dirty="0" smtClean="0"/>
              <a:t>Этому мы посвятим следующее занятие.</a:t>
            </a:r>
          </a:p>
          <a:p>
            <a:r>
              <a:rPr lang="ru-RU" dirty="0" smtClean="0"/>
              <a:t>Спасибо за урок.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B577F1-6860-42AE-A03A-7F88B6D77493}" type="slidenum">
              <a:rPr lang="ru-RU" smtClean="0"/>
              <a:pPr/>
              <a:t>15</a:t>
            </a:fld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Почему это случилось? Счастлив ли орёл? Как вы считаете</a:t>
            </a:r>
            <a:r>
              <a:rPr lang="ru-RU" baseline="0" dirty="0" smtClean="0"/>
              <a:t> хотели ли куры навредить ему?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B577F1-6860-42AE-A03A-7F88B6D77493}" type="slidenum">
              <a:rPr lang="ru-RU" smtClean="0"/>
              <a:pPr/>
              <a:t>3</a:t>
            </a:fld>
            <a:endParaRPr lang="ru-RU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 И какова же тема урока? 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Все люди живут в обществе, неотделимы друг от друга, поэтому хотим мы того или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нет,неосознанно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влияем друг на друга. Беседуя с друзьями, переписываясь в социальных сетях, читаем книги или смотрим телевизор – тем самым попадаем под влияние других людей, их мнения или мыслей.</a:t>
            </a:r>
          </a:p>
          <a:p>
            <a:endParaRPr lang="ru-RU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B577F1-6860-42AE-A03A-7F88B6D77493}" type="slidenum">
              <a:rPr lang="ru-RU" smtClean="0"/>
              <a:pPr/>
              <a:t>4</a:t>
            </a:fld>
            <a:endParaRPr lang="ru-RU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Мы уже говорили о том, что общаясь люди влияют друг на друга. На основании этого выведите определение.</a:t>
            </a:r>
          </a:p>
          <a:p>
            <a:r>
              <a:rPr lang="ru-RU" dirty="0" smtClean="0"/>
              <a:t>Для чего люди оказывают воздействие друг на друга?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B577F1-6860-42AE-A03A-7F88B6D77493}" type="slidenum">
              <a:rPr lang="ru-RU" smtClean="0"/>
              <a:pPr/>
              <a:t>6</a:t>
            </a:fld>
            <a:endParaRPr lang="ru-RU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 Ребята, я считаю, что сегодня после уроков нам необходимо с вами собраться на дополнительный урок.</a:t>
            </a:r>
            <a:r>
              <a:rPr lang="ru-RU" baseline="0" dirty="0" smtClean="0"/>
              <a:t>   На этом уроке мы будем выполнять упражнения для развития памяти и внимания. Впереди экзамены и эти упражнения помогут вам лучше подготовиться.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aseline="0" dirty="0" smtClean="0"/>
              <a:t>Оказываю ли я сейчас на вас влияние, если да то какое и что для этого использую?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aseline="0" dirty="0" smtClean="0"/>
              <a:t> </a:t>
            </a:r>
            <a:r>
              <a:rPr lang="ru-RU" dirty="0" smtClean="0"/>
              <a:t>Как, с помощью чего убеждают? Предъявление ясных. Четко сформулированных аргументов в приемлемом темпе и в понятных терминах. Открытое признание как сильных, так и слабых сторон предлагаемого решения.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Как убеждение влияет на личность</a:t>
            </a:r>
            <a:r>
              <a:rPr lang="ru-RU" baseline="0" dirty="0" smtClean="0"/>
              <a:t> человека?</a:t>
            </a:r>
            <a:r>
              <a:rPr lang="ru-RU" dirty="0" smtClean="0"/>
              <a:t>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B577F1-6860-42AE-A03A-7F88B6D77493}" type="slidenum">
              <a:rPr lang="ru-RU" smtClean="0"/>
              <a:pPr/>
              <a:t>7</a:t>
            </a:fld>
            <a:endParaRPr lang="ru-RU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 Внимательно </a:t>
            </a:r>
            <a:r>
              <a:rPr lang="ru-RU" dirty="0" err="1" smtClean="0"/>
              <a:t>рассмотритке</a:t>
            </a:r>
            <a:r>
              <a:rPr lang="ru-RU" dirty="0" smtClean="0"/>
              <a:t> картинку. Чем занимается ученик изображенный</a:t>
            </a:r>
            <a:r>
              <a:rPr lang="ru-RU" baseline="0" dirty="0" smtClean="0"/>
              <a:t> на ней? Какое у вас складывается о нем впечатление? Попали ли окружающие под его влияние? </a:t>
            </a:r>
            <a:r>
              <a:rPr lang="ru-RU" dirty="0" smtClean="0"/>
              <a:t>Реальная демонстрация своих возможностей. Предъявление сертификатов, дипломов, отзывов и т.д. формулирование своих запросов и условий.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0" dirty="0" smtClean="0"/>
              <a:t>Какими средствами самопрезентации вы пользуетесь сейчас?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0" dirty="0" smtClean="0"/>
              <a:t>Какие средства самопрезентации вы</a:t>
            </a:r>
            <a:r>
              <a:rPr lang="ru-RU" b="0" baseline="0" dirty="0" smtClean="0"/>
              <a:t> будете использовать после окончания школы, когда и где? Подробнее об этом виде влияния мы будем разговаривать на другом уроке, познакомимся с методами самопрезентации и разовьем некоторые умения.</a:t>
            </a:r>
            <a:endParaRPr lang="ru-RU" b="0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B577F1-6860-42AE-A03A-7F88B6D77493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 Принесите, пожалуйста, воды для полива цветов в кабинете.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С чем я к вам обратилась?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Ясные и вежливые формулировки. Проявление уважения к праву человека отказать в просьбе, если ее выполнение не удобно или противоречит целям другого человека.</a:t>
            </a:r>
            <a:endParaRPr lang="ru-RU" b="1" dirty="0" smtClean="0"/>
          </a:p>
          <a:p>
            <a:r>
              <a:rPr lang="ru-RU" dirty="0" smtClean="0"/>
              <a:t>В каких случаях следует прибегать к просьбе?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B577F1-6860-42AE-A03A-7F88B6D77493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А</a:t>
            </a:r>
            <a:r>
              <a:rPr lang="ru-RU" baseline="0" dirty="0" smtClean="0"/>
              <a:t> теперь вернемся к обсуждению проведения дополнительного занятия после уроков. Никакие возражения поэтому поводу не принимаются. После уроков я жду вас всех. Если кто либо не придет, не получит зачет по предмету, в школу будут приглашены родители.</a:t>
            </a:r>
          </a:p>
          <a:p>
            <a:pPr>
              <a:buNone/>
            </a:pPr>
            <a:r>
              <a:rPr lang="ru-RU" baseline="0" dirty="0" smtClean="0"/>
              <a:t>Какой вид влияния применен? Какое влияние он оказывает на личность человека? </a:t>
            </a:r>
          </a:p>
          <a:p>
            <a:pPr>
              <a:buNone/>
            </a:pPr>
            <a:r>
              <a:rPr lang="ru-RU" dirty="0" smtClean="0"/>
              <a:t>Принуждение переживается как давление со стороны другого человека или обстоятельств.</a:t>
            </a:r>
          </a:p>
          <a:p>
            <a:r>
              <a:rPr lang="ru-RU" dirty="0" smtClean="0"/>
              <a:t>Объявление жестко определенных сроков или способов выполнения работ без каких либо объяснений или обоснований. Наложение не подлежащих обсуждению запретов и ограничений. Запугивание возможными последствиями. Угроза наказания, физической расправы.</a:t>
            </a:r>
            <a:endParaRPr lang="ru-RU" b="1" dirty="0" smtClean="0"/>
          </a:p>
          <a:p>
            <a:r>
              <a:rPr lang="ru-RU" dirty="0" smtClean="0"/>
              <a:t>К каким видам влияния относится принуждение конструктивным или деструктивным?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B577F1-6860-42AE-A03A-7F88B6D77493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(С демонстрацией данного вида влияния необходимо быть аккуратным. Лучше заранее договориться с кем нибудь из учеников, что бы не обидеть.) </a:t>
            </a:r>
          </a:p>
          <a:p>
            <a:r>
              <a:rPr lang="ru-RU" dirty="0" smtClean="0"/>
              <a:t>Покажи мне свою тетрадь. Это разве тетрадь, безобразные записи, а почерк?! Хотя, что от тебя еще ждать?</a:t>
            </a:r>
          </a:p>
          <a:p>
            <a:r>
              <a:rPr lang="ru-RU" dirty="0" smtClean="0"/>
              <a:t>Разрушительность такой критики состоит в том, что она не позволяет человеку «сохранить лицо», отнимает у него веру в себя.</a:t>
            </a:r>
          </a:p>
          <a:p>
            <a:r>
              <a:rPr lang="ru-RU" dirty="0" smtClean="0"/>
              <a:t>Принижение личности другого человека. Высмеивание того, что критикуемый не в состоянии изменить. Высказывание несправедливых критических замечаний человеку, который находится в состоянии </a:t>
            </a:r>
            <a:r>
              <a:rPr lang="ru-RU" dirty="0" err="1" smtClean="0"/>
              <a:t>ошеломленности</a:t>
            </a:r>
            <a:r>
              <a:rPr lang="ru-RU" dirty="0" smtClean="0"/>
              <a:t> и подавленности неудачей.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B577F1-6860-42AE-A03A-7F88B6D77493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8E29078-D0AA-45FE-968A-AD849FDEFA9B}" type="datetimeFigureOut">
              <a:rPr lang="ru-RU" smtClean="0"/>
              <a:pPr/>
              <a:t>20.01.2022</a:t>
            </a:fld>
            <a:endParaRPr lang="ru-RU" dirty="0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B95F41-10B0-48CC-91F0-D38133BCB365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8E29078-D0AA-45FE-968A-AD849FDEFA9B}" type="datetimeFigureOut">
              <a:rPr lang="ru-RU" smtClean="0"/>
              <a:pPr/>
              <a:t>20.01.2022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B95F41-10B0-48CC-91F0-D38133BCB36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8E29078-D0AA-45FE-968A-AD849FDEFA9B}" type="datetimeFigureOut">
              <a:rPr lang="ru-RU" smtClean="0"/>
              <a:pPr/>
              <a:t>20.01.2022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B95F41-10B0-48CC-91F0-D38133BCB36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8E29078-D0AA-45FE-968A-AD849FDEFA9B}" type="datetimeFigureOut">
              <a:rPr lang="ru-RU" smtClean="0"/>
              <a:pPr/>
              <a:t>20.01.2022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B95F41-10B0-48CC-91F0-D38133BCB36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8E29078-D0AA-45FE-968A-AD849FDEFA9B}" type="datetimeFigureOut">
              <a:rPr lang="ru-RU" smtClean="0"/>
              <a:pPr/>
              <a:t>20.01.2022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B95F41-10B0-48CC-91F0-D38133BCB365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8E29078-D0AA-45FE-968A-AD849FDEFA9B}" type="datetimeFigureOut">
              <a:rPr lang="ru-RU" smtClean="0"/>
              <a:pPr/>
              <a:t>20.01.2022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B95F41-10B0-48CC-91F0-D38133BCB36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8E29078-D0AA-45FE-968A-AD849FDEFA9B}" type="datetimeFigureOut">
              <a:rPr lang="ru-RU" smtClean="0"/>
              <a:pPr/>
              <a:t>20.01.2022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B95F41-10B0-48CC-91F0-D38133BCB36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8E29078-D0AA-45FE-968A-AD849FDEFA9B}" type="datetimeFigureOut">
              <a:rPr lang="ru-RU" smtClean="0"/>
              <a:pPr/>
              <a:t>20.01.2022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B95F41-10B0-48CC-91F0-D38133BCB36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8E29078-D0AA-45FE-968A-AD849FDEFA9B}" type="datetimeFigureOut">
              <a:rPr lang="ru-RU" smtClean="0"/>
              <a:pPr/>
              <a:t>20.01.2022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B95F41-10B0-48CC-91F0-D38133BCB365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8E29078-D0AA-45FE-968A-AD849FDEFA9B}" type="datetimeFigureOut">
              <a:rPr lang="ru-RU" smtClean="0"/>
              <a:pPr/>
              <a:t>20.01.2022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B95F41-10B0-48CC-91F0-D38133BCB36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8E29078-D0AA-45FE-968A-AD849FDEFA9B}" type="datetimeFigureOut">
              <a:rPr lang="ru-RU" smtClean="0"/>
              <a:pPr/>
              <a:t>20.01.2022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B95F41-10B0-48CC-91F0-D38133BCB365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C8E29078-D0AA-45FE-968A-AD849FDEFA9B}" type="datetimeFigureOut">
              <a:rPr lang="ru-RU" smtClean="0"/>
              <a:pPr/>
              <a:t>20.01.2022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 dirty="0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80B95F41-10B0-48CC-91F0-D38133BCB365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roza.ru/pics/2017/09/24/743.jpg" TargetMode="External"/><Relationship Id="rId3" Type="http://schemas.openxmlformats.org/officeDocument/2006/relationships/hyperlink" Target="https://forum.stitch.su/uploads/monthly_2016_07/579def98d423c_800px-Orel_skaln_1.jpg.a8c659c9d67c949b02599589f7bdb359.jpg" TargetMode="External"/><Relationship Id="rId7" Type="http://schemas.openxmlformats.org/officeDocument/2006/relationships/hyperlink" Target="https://teknoseyir.com/wpcontent/uploads/2014/05/sad_cat.jpg" TargetMode="External"/><Relationship Id="rId12" Type="http://schemas.openxmlformats.org/officeDocument/2006/relationships/hyperlink" Target="http://toughtested.com/blog/wp-content/uploads/2017/04/freeimage-15215308-web-768x512.jpg" TargetMode="External"/><Relationship Id="rId2" Type="http://schemas.openxmlformats.org/officeDocument/2006/relationships/hyperlink" Target="http://amour7.ru/pritcha-o-vliyanii-okruzheniya-orel-i-kuricy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5bal.ru/pars_docs/refs/82/81366/81366_html_43a17d6c.jpg" TargetMode="External"/><Relationship Id="rId11" Type="http://schemas.openxmlformats.org/officeDocument/2006/relationships/hyperlink" Target="http://www.hotelroomsearch.net/im/hotels/gr/delight.jpg" TargetMode="External"/><Relationship Id="rId5" Type="http://schemas.openxmlformats.org/officeDocument/2006/relationships/hyperlink" Target="http://s2.fotokto.ru/topics/full/8/84212.jpg" TargetMode="External"/><Relationship Id="rId10" Type="http://schemas.openxmlformats.org/officeDocument/2006/relationships/hyperlink" Target="https://www.westime.ru/image/data/logo/47327bc2d0217fa266785e887d7fbe5c.png" TargetMode="External"/><Relationship Id="rId4" Type="http://schemas.openxmlformats.org/officeDocument/2006/relationships/hyperlink" Target="http://animalsfoto.com/photo/6a/6ada8511d79c0c4d0f6ab06e495520f9.jpg" TargetMode="External"/><Relationship Id="rId9" Type="http://schemas.openxmlformats.org/officeDocument/2006/relationships/hyperlink" Target="http://st.depositphotos.com/1552219/1341/i/950/depositphotos_13419963-Accused.jpg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1\Downloads\goh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1670" y="1643050"/>
            <a:ext cx="5250657" cy="350043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068838"/>
          </a:xfrm>
        </p:spPr>
        <p:txBody>
          <a:bodyPr/>
          <a:lstStyle/>
          <a:p>
            <a:pPr algn="ctr"/>
            <a:r>
              <a:rPr lang="ru-RU" b="1" dirty="0" smtClean="0"/>
              <a:t>Виды влияния.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3108" y="5072074"/>
            <a:ext cx="6643702" cy="1252534"/>
          </a:xfrm>
        </p:spPr>
        <p:txBody>
          <a:bodyPr>
            <a:normAutofit fontScale="55000" lnSpcReduction="20000"/>
          </a:bodyPr>
          <a:lstStyle/>
          <a:p>
            <a:pPr algn="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Подготовила</a:t>
            </a:r>
          </a:p>
          <a:p>
            <a:pPr algn="r">
              <a:spcAft>
                <a:spcPts val="0"/>
              </a:spcAft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Педагог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психолог</a:t>
            </a:r>
          </a:p>
          <a:p>
            <a:pPr algn="r">
              <a:spcAft>
                <a:spcPts val="0"/>
              </a:spcAft>
            </a:pPr>
            <a:r>
              <a:rPr lang="ru-RU" sz="2800" b="1" dirty="0" smtClean="0">
                <a:latin typeface="Times New Roman"/>
                <a:ea typeface="Calibri"/>
              </a:rPr>
              <a:t>МОБУ </a:t>
            </a:r>
            <a:r>
              <a:rPr lang="ru-RU" sz="2800" b="1" dirty="0">
                <a:latin typeface="Times New Roman"/>
                <a:ea typeface="Calibri"/>
              </a:rPr>
              <a:t>«СОШ №1»</a:t>
            </a:r>
            <a:endParaRPr lang="ru-RU" sz="2800" dirty="0">
              <a:latin typeface="Arial Unicode MS"/>
            </a:endParaRPr>
          </a:p>
          <a:p>
            <a:pPr algn="r">
              <a:spcAft>
                <a:spcPts val="0"/>
              </a:spcAft>
            </a:pPr>
            <a:r>
              <a:rPr lang="ru-RU" sz="2800" b="1" dirty="0">
                <a:latin typeface="Times New Roman"/>
                <a:ea typeface="Calibri"/>
              </a:rPr>
              <a:t> </a:t>
            </a:r>
            <a:r>
              <a:rPr lang="ru-RU" sz="2800" b="1" dirty="0" err="1">
                <a:latin typeface="Times New Roman"/>
                <a:ea typeface="Calibri"/>
              </a:rPr>
              <a:t>г.Бахчисарай</a:t>
            </a:r>
            <a:r>
              <a:rPr lang="ru-RU" sz="2800" b="1" dirty="0">
                <a:latin typeface="Times New Roman"/>
                <a:ea typeface="Calibri"/>
              </a:rPr>
              <a:t> Республики Крым</a:t>
            </a:r>
            <a:endParaRPr lang="ru-RU" sz="2800" dirty="0">
              <a:latin typeface="Arial Unicode MS"/>
            </a:endParaRPr>
          </a:p>
          <a:p>
            <a:pPr algn="r"/>
            <a:r>
              <a:rPr lang="ru-RU" sz="2800" b="1" dirty="0">
                <a:latin typeface="Times New Roman"/>
                <a:ea typeface="Calibri"/>
              </a:rPr>
              <a:t>Куринная Елена Александровна</a:t>
            </a:r>
            <a:r>
              <a:rPr lang="ru-RU" dirty="0" smtClean="0"/>
              <a:t>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1435608" y="-1143032"/>
            <a:ext cx="7498080" cy="7143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2857496"/>
            <a:ext cx="8290778" cy="3643338"/>
          </a:xfrm>
        </p:spPr>
        <p:txBody>
          <a:bodyPr>
            <a:normAutofit/>
          </a:bodyPr>
          <a:lstStyle/>
          <a:p>
            <a:pPr>
              <a:buNone/>
            </a:pPr>
            <a:endParaRPr lang="ru-RU" b="1" dirty="0" smtClean="0"/>
          </a:p>
          <a:p>
            <a:r>
              <a:rPr lang="ru-RU" dirty="0" smtClean="0"/>
              <a:t>Требование выполнить  распоряжение, подкрепленное открытыми или подразумеваемыми угрозами.</a:t>
            </a:r>
            <a:endParaRPr lang="ru-RU" b="1" dirty="0"/>
          </a:p>
        </p:txBody>
      </p:sp>
      <p:pic>
        <p:nvPicPr>
          <p:cNvPr id="5122" name="Picture 2" descr="C:\Users\1\Downloads\i (4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40816" y="0"/>
            <a:ext cx="5003184" cy="264318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785786" y="1428736"/>
            <a:ext cx="319566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760" lvl="0" indent="-283464">
              <a:spcBef>
                <a:spcPts val="600"/>
              </a:spcBef>
              <a:buClr>
                <a:srgbClr val="3891A7"/>
              </a:buClr>
              <a:buSzPct val="80000"/>
              <a:buFont typeface="Wingdings 2"/>
              <a:buChar char=""/>
            </a:pPr>
            <a:r>
              <a:rPr lang="ru-RU" sz="3200" b="1" dirty="0" smtClean="0">
                <a:solidFill>
                  <a:srgbClr val="FF0000"/>
                </a:solidFill>
              </a:rPr>
              <a:t>Принуждение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1\Downloads\depositphotos_13419963-Accuse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2" y="0"/>
            <a:ext cx="4190997" cy="314324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1435608" y="-785842"/>
            <a:ext cx="7498080" cy="14287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3500438"/>
            <a:ext cx="8505092" cy="3643338"/>
          </a:xfrm>
        </p:spPr>
        <p:txBody>
          <a:bodyPr>
            <a:normAutofit/>
          </a:bodyPr>
          <a:lstStyle/>
          <a:p>
            <a:r>
              <a:rPr lang="en-US" b="1" dirty="0" smtClean="0"/>
              <a:t> </a:t>
            </a:r>
            <a:r>
              <a:rPr lang="ru-RU" dirty="0" smtClean="0"/>
              <a:t>Высказывание пренебрежительных или оскорбительных суждений о личность человека и/или грубое агрессивное осуждение, осмеяние его дел и поступков. </a:t>
            </a:r>
            <a:endParaRPr lang="ru-RU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85786" y="2357430"/>
            <a:ext cx="564360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760" lvl="0" indent="-283464">
              <a:spcBef>
                <a:spcPts val="600"/>
              </a:spcBef>
              <a:buClr>
                <a:srgbClr val="3891A7"/>
              </a:buClr>
              <a:buSzPct val="80000"/>
              <a:buFont typeface="Wingdings 2"/>
              <a:buChar char=""/>
            </a:pPr>
            <a:r>
              <a:rPr lang="ru-RU" sz="3200" b="1" dirty="0" smtClean="0">
                <a:solidFill>
                  <a:srgbClr val="FF0000"/>
                </a:solidFill>
              </a:rPr>
              <a:t>Деструктивная критика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71480"/>
            <a:ext cx="8433654" cy="1571636"/>
          </a:xfrm>
        </p:spPr>
        <p:txBody>
          <a:bodyPr>
            <a:normAutofit fontScale="90000"/>
          </a:bodyPr>
          <a:lstStyle/>
          <a:p>
            <a:pPr lvl="0"/>
            <a:r>
              <a:rPr lang="ru-RU" sz="4400" b="1" dirty="0" smtClean="0">
                <a:solidFill>
                  <a:srgbClr val="FF0000"/>
                </a:solidFill>
              </a:rPr>
              <a:t>Конструктивная </a:t>
            </a:r>
            <a:br>
              <a:rPr lang="ru-RU" sz="4400" b="1" dirty="0" smtClean="0">
                <a:solidFill>
                  <a:srgbClr val="FF0000"/>
                </a:solidFill>
              </a:rPr>
            </a:br>
            <a:r>
              <a:rPr lang="ru-RU" sz="4400" b="1" dirty="0" smtClean="0">
                <a:solidFill>
                  <a:srgbClr val="FF0000"/>
                </a:solidFill>
              </a:rPr>
              <a:t>критика </a:t>
            </a:r>
            <a:br>
              <a:rPr lang="ru-RU" sz="4400" b="1" dirty="0" smtClean="0">
                <a:solidFill>
                  <a:srgbClr val="FF0000"/>
                </a:solidFill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2786058"/>
            <a:ext cx="8215370" cy="3462342"/>
          </a:xfrm>
        </p:spPr>
        <p:txBody>
          <a:bodyPr/>
          <a:lstStyle/>
          <a:p>
            <a:r>
              <a:rPr lang="ru-RU" dirty="0" smtClean="0"/>
              <a:t>это конкретное предложение по улучшению то, что уже есть с чётким описанием недостатков критикуемого предмета и возможных их исправлений.</a:t>
            </a:r>
          </a:p>
          <a:p>
            <a:r>
              <a:rPr lang="ru-RU" dirty="0" smtClean="0"/>
              <a:t>Золотое правило конструктивной критики (+) (-) (+)</a:t>
            </a:r>
            <a:endParaRPr lang="ru-RU" dirty="0"/>
          </a:p>
        </p:txBody>
      </p:sp>
      <p:pic>
        <p:nvPicPr>
          <p:cNvPr id="6146" name="Picture 2" descr="C:\Users\1\Downloads\47327bc2d0217fa266785e887d7fbe5c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066" y="0"/>
            <a:ext cx="3756481" cy="27146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1\Downloads\i (6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5405" y="0"/>
            <a:ext cx="4278595" cy="307181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1435608" y="-785842"/>
            <a:ext cx="7498080" cy="28575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4214818"/>
            <a:ext cx="7933588" cy="221457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Умышленное невнимание по отношению к другому человеку, его  высказываниям, действиям. </a:t>
            </a:r>
            <a:endParaRPr lang="ru-RU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85786" y="2000240"/>
            <a:ext cx="407196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760" lvl="0" indent="-283464">
              <a:spcBef>
                <a:spcPts val="600"/>
              </a:spcBef>
              <a:buClr>
                <a:srgbClr val="3891A7"/>
              </a:buClr>
              <a:buSzPct val="80000"/>
              <a:buFont typeface="Wingdings 2"/>
              <a:buChar char=""/>
            </a:pPr>
            <a:r>
              <a:rPr lang="ru-RU" sz="3200" b="1" dirty="0" smtClean="0">
                <a:solidFill>
                  <a:srgbClr val="FF0000"/>
                </a:solidFill>
              </a:rPr>
              <a:t>Игнорирование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Практическая часть.</a:t>
            </a:r>
            <a:endParaRPr lang="ru-RU" b="1" dirty="0"/>
          </a:p>
        </p:txBody>
      </p:sp>
      <p:pic>
        <p:nvPicPr>
          <p:cNvPr id="1026" name="Picture 2" descr="C:\Users\1\Downloads\delight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82073" y="1447800"/>
            <a:ext cx="7205403" cy="4800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В  заключении…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1026" name="Picture 2" descr="C:\Users\1\Downloads\photo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84475" y="1447800"/>
            <a:ext cx="4800600" cy="4800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0"/>
            <a:ext cx="7498080" cy="642918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Использованная литература: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571480"/>
            <a:ext cx="8929718" cy="7143800"/>
          </a:xfrm>
        </p:spPr>
        <p:txBody>
          <a:bodyPr>
            <a:normAutofit fontScale="25000" lnSpcReduction="20000"/>
          </a:bodyPr>
          <a:lstStyle/>
          <a:p>
            <a:pPr marL="596646" indent="-514350">
              <a:buFont typeface="+mj-lt"/>
              <a:buAutoNum type="arabicPeriod"/>
            </a:pPr>
            <a:r>
              <a:rPr lang="ru-RU" sz="6800" dirty="0" smtClean="0"/>
              <a:t> Шевченко М.Ф «Как стать успешным?». - СПб.: Речь, 2007г.</a:t>
            </a:r>
          </a:p>
          <a:p>
            <a:pPr marL="596646" indent="-514350">
              <a:buFont typeface="+mj-lt"/>
              <a:buAutoNum type="arabicPeriod"/>
            </a:pPr>
            <a:r>
              <a:rPr lang="ru-RU" sz="6800" dirty="0" smtClean="0"/>
              <a:t>Притча «Орел и курицы» </a:t>
            </a:r>
            <a:r>
              <a:rPr lang="ru-RU" sz="6800" b="1" dirty="0" smtClean="0">
                <a:hlinkClick r:id="rId2"/>
              </a:rPr>
              <a:t> </a:t>
            </a:r>
            <a:r>
              <a:rPr lang="en-US" sz="6800" b="1" dirty="0" smtClean="0">
                <a:hlinkClick r:id="rId2"/>
              </a:rPr>
              <a:t>http://amour7.ru/pritcha-o-vliyanii-okruzheniya-orel-i-kuricy/</a:t>
            </a:r>
            <a:r>
              <a:rPr lang="ru-RU" sz="6800" b="1" dirty="0" smtClean="0"/>
              <a:t> </a:t>
            </a:r>
            <a:endParaRPr lang="ru-RU" sz="6800" dirty="0" smtClean="0"/>
          </a:p>
          <a:p>
            <a:pPr marL="596646" indent="-514350">
              <a:buFont typeface="+mj-lt"/>
              <a:buAutoNum type="arabicPeriod"/>
            </a:pPr>
            <a:r>
              <a:rPr lang="en-US" sz="6800" dirty="0" smtClean="0">
                <a:hlinkClick r:id="rId3"/>
              </a:rPr>
              <a:t>https://forum.stitch.su/uploads/monthly_2016_07/579def98d423c_800px-Orel_skaln_1.jpg.a8c659c9d67c949b02599589f7bdb359.jpg</a:t>
            </a:r>
            <a:r>
              <a:rPr lang="ru-RU" sz="6800" dirty="0" smtClean="0"/>
              <a:t> изображение орленка</a:t>
            </a:r>
          </a:p>
          <a:p>
            <a:pPr marL="596646" indent="-514350">
              <a:buFont typeface="+mj-lt"/>
              <a:buAutoNum type="arabicPeriod"/>
            </a:pPr>
            <a:r>
              <a:rPr lang="en-US" sz="6800" dirty="0" smtClean="0">
                <a:hlinkClick r:id="rId4"/>
              </a:rPr>
              <a:t>http://animalsfoto.com/photo/6a/6ada8511d79c0c4d0f6ab06e495520f9.jpg</a:t>
            </a:r>
            <a:r>
              <a:rPr lang="ru-RU" sz="6800" dirty="0" smtClean="0"/>
              <a:t> изображение орла</a:t>
            </a:r>
          </a:p>
          <a:p>
            <a:pPr marL="596646" indent="-514350">
              <a:buFont typeface="+mj-lt"/>
              <a:buAutoNum type="arabicPeriod"/>
            </a:pPr>
            <a:r>
              <a:rPr lang="en-US" sz="6800" dirty="0" smtClean="0"/>
              <a:t>http://7coloursme.ru/wpcontent/uploads/2015/09/goh7.jpg </a:t>
            </a:r>
            <a:r>
              <a:rPr lang="ru-RU" sz="6800" dirty="0" smtClean="0"/>
              <a:t> изображение окружение человека</a:t>
            </a:r>
          </a:p>
          <a:p>
            <a:pPr marL="596646" indent="-514350">
              <a:buFont typeface="+mj-lt"/>
              <a:buAutoNum type="arabicPeriod"/>
            </a:pPr>
            <a:r>
              <a:rPr lang="en-US" sz="6800" dirty="0" smtClean="0">
                <a:hlinkClick r:id="rId5"/>
              </a:rPr>
              <a:t>http://s2.fotokto.ru/topics/full/8/84212.jpg</a:t>
            </a:r>
            <a:r>
              <a:rPr lang="ru-RU" sz="6800" dirty="0" smtClean="0"/>
              <a:t> изображение убеждение</a:t>
            </a:r>
          </a:p>
          <a:p>
            <a:pPr marL="596646" indent="-514350">
              <a:buFont typeface="+mj-lt"/>
              <a:buAutoNum type="arabicPeriod"/>
            </a:pPr>
            <a:r>
              <a:rPr lang="en-US" sz="6800" dirty="0" smtClean="0">
                <a:hlinkClick r:id="rId6"/>
              </a:rPr>
              <a:t>http://5bal.ru/pars_docs/refs/82/81366/81366_html_43a17d6c.jpg</a:t>
            </a:r>
            <a:r>
              <a:rPr lang="ru-RU" sz="6800" dirty="0" smtClean="0"/>
              <a:t> изображение самопрезентации</a:t>
            </a:r>
          </a:p>
          <a:p>
            <a:pPr marL="596646" indent="-514350">
              <a:buFont typeface="+mj-lt"/>
              <a:buAutoNum type="arabicPeriod"/>
            </a:pPr>
            <a:r>
              <a:rPr lang="en-US" sz="6800" dirty="0" smtClean="0">
                <a:hlinkClick r:id="rId7"/>
              </a:rPr>
              <a:t>https://teknoseyir.com/wpcontent/uploads/2014/05/sad_cat.jpg</a:t>
            </a:r>
            <a:r>
              <a:rPr lang="ru-RU" sz="6800" dirty="0" smtClean="0"/>
              <a:t> кот из м/</a:t>
            </a:r>
            <a:r>
              <a:rPr lang="ru-RU" sz="6800" dirty="0" err="1" smtClean="0"/>
              <a:t>ф</a:t>
            </a:r>
            <a:r>
              <a:rPr lang="ru-RU" sz="6800" dirty="0" smtClean="0"/>
              <a:t> </a:t>
            </a:r>
            <a:r>
              <a:rPr lang="ru-RU" sz="6800" dirty="0" err="1" smtClean="0"/>
              <a:t>Шрек</a:t>
            </a:r>
            <a:endParaRPr lang="ru-RU" sz="6800" dirty="0" smtClean="0"/>
          </a:p>
          <a:p>
            <a:pPr marL="596646" indent="-514350">
              <a:buFont typeface="+mj-lt"/>
              <a:buAutoNum type="arabicPeriod"/>
            </a:pPr>
            <a:r>
              <a:rPr lang="en-US" sz="6800" dirty="0" smtClean="0">
                <a:hlinkClick r:id="rId8"/>
              </a:rPr>
              <a:t>http://www.proza.ru/pics/2017/09/24/743.jpg</a:t>
            </a:r>
            <a:r>
              <a:rPr lang="ru-RU" sz="6800" dirty="0" smtClean="0"/>
              <a:t> изображение принуждения</a:t>
            </a:r>
          </a:p>
          <a:p>
            <a:pPr marL="596646" indent="-514350">
              <a:buFont typeface="+mj-lt"/>
              <a:buAutoNum type="arabicPeriod"/>
            </a:pPr>
            <a:r>
              <a:rPr lang="en-US" sz="6800" dirty="0" smtClean="0">
                <a:hlinkClick r:id="rId9"/>
              </a:rPr>
              <a:t>http://st.depositphotos.com/1552219/1341/i/950/depositphotos_13419963-Accused.jpg</a:t>
            </a:r>
            <a:r>
              <a:rPr lang="ru-RU" sz="6800" dirty="0" smtClean="0"/>
              <a:t>  изображение деструктивной критики</a:t>
            </a:r>
          </a:p>
          <a:p>
            <a:pPr marL="596646" indent="-514350">
              <a:buFont typeface="+mj-lt"/>
              <a:buAutoNum type="arabicPeriod"/>
            </a:pPr>
            <a:r>
              <a:rPr lang="en-US" sz="6800" dirty="0" smtClean="0">
                <a:hlinkClick r:id="rId10"/>
              </a:rPr>
              <a:t>https://www.westime.ru/image/data/logo/47327bc2d0217fa266785e887d7fbe5c.png</a:t>
            </a:r>
            <a:r>
              <a:rPr lang="ru-RU" sz="6800" dirty="0" smtClean="0"/>
              <a:t> изображение конструктивной критики</a:t>
            </a:r>
          </a:p>
          <a:p>
            <a:pPr marL="596646" indent="-514350">
              <a:buFont typeface="+mj-lt"/>
              <a:buAutoNum type="arabicPeriod"/>
            </a:pPr>
            <a:r>
              <a:rPr lang="en-US" sz="6800" dirty="0" smtClean="0">
                <a:hlinkClick r:id="rId11"/>
              </a:rPr>
              <a:t>http://www.hotelroomsearch.net/im/hotels/gr/delight.jpg</a:t>
            </a:r>
            <a:r>
              <a:rPr lang="ru-RU" sz="6800" dirty="0" smtClean="0"/>
              <a:t> изображение кулачки</a:t>
            </a:r>
          </a:p>
          <a:p>
            <a:pPr marL="596646" indent="-514350">
              <a:buFont typeface="+mj-lt"/>
              <a:buAutoNum type="arabicPeriod"/>
            </a:pPr>
            <a:r>
              <a:rPr lang="en-US" sz="6800" dirty="0" smtClean="0">
                <a:hlinkClick r:id="rId12"/>
              </a:rPr>
              <a:t>http://toughtested.com/blog/wp-content/uploads/2017/04/freeimage-15215308-web-768x512.jpg</a:t>
            </a:r>
            <a:r>
              <a:rPr lang="ru-RU" sz="6800" dirty="0" smtClean="0"/>
              <a:t>   изображение игнорирование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1\Downloads\500px-Orel_skalní_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1\Downloads\6ada8511d79c0c4d0f6ab06e495520f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464671" y="0"/>
            <a:ext cx="6679329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3600" b="1" cap="none" spc="0" dirty="0" smtClean="0">
                <a:ln/>
                <a:solidFill>
                  <a:schemeClr val="accent3"/>
                </a:solidFill>
                <a:effectLst/>
              </a:rPr>
              <a:t>Ваше окружение влияет на вас,</a:t>
            </a:r>
          </a:p>
          <a:p>
            <a:pPr algn="ctr"/>
            <a:r>
              <a:rPr lang="ru-RU" sz="3600" b="1" dirty="0" smtClean="0">
                <a:ln/>
                <a:solidFill>
                  <a:schemeClr val="accent3"/>
                </a:solidFill>
              </a:rPr>
              <a:t>хотите вы того или нет.</a:t>
            </a:r>
            <a:endParaRPr lang="ru-RU" sz="3600" b="1" cap="none" spc="0" dirty="0">
              <a:ln/>
              <a:solidFill>
                <a:schemeClr val="accent3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28728" y="359898"/>
            <a:ext cx="7410472" cy="1354590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 smtClean="0"/>
              <a:t>Виды влияния.</a:t>
            </a:r>
            <a:endParaRPr lang="ru-RU" sz="54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29058" y="2214554"/>
            <a:ext cx="4910142" cy="1388110"/>
          </a:xfrm>
        </p:spPr>
        <p:txBody>
          <a:bodyPr/>
          <a:lstStyle/>
          <a:p>
            <a:pPr algn="r"/>
            <a:endParaRPr lang="ru-RU" dirty="0"/>
          </a:p>
        </p:txBody>
      </p:sp>
      <p:pic>
        <p:nvPicPr>
          <p:cNvPr id="1026" name="Picture 2" descr="C:\Users\1\Downloads\goh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048000"/>
            <a:ext cx="5715000" cy="3810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071538" y="0"/>
            <a:ext cx="386445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/>
                <a:solidFill>
                  <a:schemeClr val="accent3"/>
                </a:solidFill>
                <a:effectLst/>
              </a:rPr>
              <a:t>Тема урока:</a:t>
            </a:r>
            <a:endParaRPr lang="ru-RU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725470"/>
          </a:xfrm>
        </p:spPr>
        <p:txBody>
          <a:bodyPr>
            <a:noAutofit/>
          </a:bodyPr>
          <a:lstStyle/>
          <a:p>
            <a:r>
              <a:rPr lang="ru-RU" sz="4400" b="1" dirty="0" smtClean="0"/>
              <a:t>Цель:</a:t>
            </a:r>
            <a:endParaRPr lang="ru-RU" sz="44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1357298"/>
            <a:ext cx="7498080" cy="489110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осознать истинные цели  влияния </a:t>
            </a:r>
          </a:p>
          <a:p>
            <a:endParaRPr lang="ru-RU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4" name="Picture 2" descr="C:\Users\1\Downloads\goh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048000"/>
            <a:ext cx="5715000" cy="381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1\Downloads\goh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31112" y="4286256"/>
            <a:ext cx="4898565" cy="257174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0166" y="1000108"/>
            <a:ext cx="7433522" cy="417530"/>
          </a:xfrm>
        </p:spPr>
        <p:txBody>
          <a:bodyPr>
            <a:normAutofit fontScale="90000"/>
          </a:bodyPr>
          <a:lstStyle/>
          <a:p>
            <a:r>
              <a:rPr lang="ru-RU" sz="3300" b="1" dirty="0" smtClean="0"/>
              <a:t>                </a:t>
            </a:r>
            <a:r>
              <a:rPr lang="ru-RU" sz="3300" dirty="0" smtClean="0"/>
              <a:t>это воздействие на состояние; мысли, чувства и поступки других людей различными средствами.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2000240"/>
            <a:ext cx="7498080" cy="4248160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Целью влияния</a:t>
            </a:r>
            <a:r>
              <a:rPr lang="ru-RU" u="sng" dirty="0" smtClean="0"/>
              <a:t>,</a:t>
            </a:r>
            <a:r>
              <a:rPr lang="ru-RU" dirty="0" smtClean="0"/>
              <a:t> в межличностном общении, является </a:t>
            </a:r>
            <a:r>
              <a:rPr lang="ru-RU" dirty="0" smtClean="0">
                <a:solidFill>
                  <a:srgbClr val="FF0000"/>
                </a:solidFill>
              </a:rPr>
              <a:t>удовлетворение своих </a:t>
            </a:r>
            <a:r>
              <a:rPr lang="ru-RU" dirty="0" smtClean="0"/>
              <a:t>мотивов и потребностей с помощью других людей или через их посредничество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07350" y="0"/>
            <a:ext cx="235833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3600" b="1" cap="none" spc="0" dirty="0" smtClean="0">
                <a:ln/>
                <a:solidFill>
                  <a:schemeClr val="accent3"/>
                </a:solidFill>
                <a:effectLst/>
              </a:rPr>
              <a:t>Влияние -</a:t>
            </a:r>
            <a:r>
              <a:rPr lang="ru-RU" sz="5400" b="1" cap="none" spc="0" dirty="0" smtClean="0">
                <a:ln/>
                <a:solidFill>
                  <a:schemeClr val="accent3"/>
                </a:solidFill>
                <a:effectLst/>
              </a:rPr>
              <a:t> </a:t>
            </a:r>
            <a:endParaRPr lang="ru-RU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400" b="1" dirty="0" smtClean="0"/>
              <a:t>Виды влияния.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Убеждение </a:t>
            </a:r>
            <a:r>
              <a:rPr lang="ru-RU" b="1" dirty="0" smtClean="0"/>
              <a:t>    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Сознательное, </a:t>
            </a:r>
            <a:r>
              <a:rPr lang="ru-RU" u="sng" dirty="0" smtClean="0"/>
              <a:t>аргументированное </a:t>
            </a:r>
            <a:r>
              <a:rPr lang="ru-RU" dirty="0" smtClean="0"/>
              <a:t>воздействие на человека или группу людей с целью изменения их суждения, отношения, намерения или решения.</a:t>
            </a:r>
          </a:p>
          <a:p>
            <a:pPr>
              <a:buNone/>
            </a:pPr>
            <a:r>
              <a:rPr lang="ru-RU" dirty="0" smtClean="0"/>
              <a:t> </a:t>
            </a:r>
            <a:endParaRPr lang="ru-RU" b="1" dirty="0" smtClean="0"/>
          </a:p>
          <a:p>
            <a:pPr>
              <a:buNone/>
            </a:pPr>
            <a:endParaRPr lang="ru-RU" b="1" dirty="0"/>
          </a:p>
        </p:txBody>
      </p:sp>
      <p:pic>
        <p:nvPicPr>
          <p:cNvPr id="2050" name="Picture 2" descr="C:\Users\1\Downloads\i (3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8" y="-1"/>
            <a:ext cx="3428992" cy="26168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1435608" y="-928718"/>
            <a:ext cx="7498080" cy="35719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57224" y="1928802"/>
            <a:ext cx="8076464" cy="4929198"/>
          </a:xfrm>
        </p:spPr>
        <p:txBody>
          <a:bodyPr>
            <a:normAutofit/>
          </a:bodyPr>
          <a:lstStyle/>
          <a:p>
            <a:r>
              <a:rPr lang="ru-RU" b="1" dirty="0" err="1" smtClean="0">
                <a:solidFill>
                  <a:srgbClr val="FF0000"/>
                </a:solidFill>
              </a:rPr>
              <a:t>Самопрезентация</a:t>
            </a:r>
            <a:endParaRPr lang="ru-RU" b="1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ru-RU" b="1" dirty="0" smtClean="0">
              <a:solidFill>
                <a:srgbClr val="FF0000"/>
              </a:solidFill>
            </a:endParaRPr>
          </a:p>
          <a:p>
            <a:r>
              <a:rPr lang="ru-RU" dirty="0" smtClean="0"/>
              <a:t>Открытое предъявление своей компетентности и квалификации для того, чтобы быть оцененным по достоинству.</a:t>
            </a:r>
          </a:p>
        </p:txBody>
      </p:sp>
      <p:pic>
        <p:nvPicPr>
          <p:cNvPr id="4098" name="Picture 2" descr="C:\Users\1\Downloads\81366_html_43a17d6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80" y="0"/>
            <a:ext cx="3312620" cy="30003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1\Downloads\x_60a5636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3504" y="0"/>
            <a:ext cx="4000496" cy="328881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-1357346"/>
            <a:ext cx="7498080" cy="42862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3571876"/>
            <a:ext cx="7647868" cy="2857496"/>
          </a:xfrm>
        </p:spPr>
        <p:txBody>
          <a:bodyPr/>
          <a:lstStyle/>
          <a:p>
            <a:r>
              <a:rPr lang="en-US" b="1" dirty="0" smtClean="0"/>
              <a:t> </a:t>
            </a:r>
            <a:r>
              <a:rPr lang="ru-RU" dirty="0" smtClean="0"/>
              <a:t>Обращение к человеку  с призывом удовлетворить потребности  или желания.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714480" y="2000240"/>
            <a:ext cx="210448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65760" lvl="0" indent="-283464">
              <a:spcBef>
                <a:spcPts val="600"/>
              </a:spcBef>
              <a:buClr>
                <a:srgbClr val="3891A7"/>
              </a:buClr>
              <a:buSzPct val="80000"/>
              <a:buFont typeface="Wingdings 2"/>
              <a:buChar char=""/>
            </a:pPr>
            <a:r>
              <a:rPr lang="ru-RU" sz="3200" b="1" dirty="0" smtClean="0">
                <a:solidFill>
                  <a:srgbClr val="FF0000"/>
                </a:solidFill>
              </a:rPr>
              <a:t>Просьба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771</TotalTime>
  <Words>1151</Words>
  <Application>Microsoft Office PowerPoint</Application>
  <PresentationFormat>Экран (4:3)</PresentationFormat>
  <Paragraphs>111</Paragraphs>
  <Slides>16</Slides>
  <Notes>13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Солнцестояние</vt:lpstr>
      <vt:lpstr>Виды влияния.</vt:lpstr>
      <vt:lpstr>Презентация PowerPoint</vt:lpstr>
      <vt:lpstr>Презентация PowerPoint</vt:lpstr>
      <vt:lpstr>Виды влияния.</vt:lpstr>
      <vt:lpstr>Цель:</vt:lpstr>
      <vt:lpstr>                это воздействие на состояние; мысли, чувства и поступки других людей различными средствами. </vt:lpstr>
      <vt:lpstr>Виды влияния.</vt:lpstr>
      <vt:lpstr>Презентация PowerPoint</vt:lpstr>
      <vt:lpstr>Презентация PowerPoint</vt:lpstr>
      <vt:lpstr>Презентация PowerPoint</vt:lpstr>
      <vt:lpstr>Презентация PowerPoint</vt:lpstr>
      <vt:lpstr>Конструктивная  критика  </vt:lpstr>
      <vt:lpstr>Презентация PowerPoint</vt:lpstr>
      <vt:lpstr>Практическая часть.</vt:lpstr>
      <vt:lpstr>В  заключении…</vt:lpstr>
      <vt:lpstr>Использованная литература: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Виды влияния.</dc:title>
  <dc:creator>1</dc:creator>
  <cp:lastModifiedBy>Психолог</cp:lastModifiedBy>
  <cp:revision>15</cp:revision>
  <cp:lastPrinted>2022-01-20T07:08:54Z</cp:lastPrinted>
  <dcterms:created xsi:type="dcterms:W3CDTF">2014-10-26T13:20:45Z</dcterms:created>
  <dcterms:modified xsi:type="dcterms:W3CDTF">2022-01-20T07:09:51Z</dcterms:modified>
</cp:coreProperties>
</file>