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1" r:id="rId6"/>
    <p:sldId id="263" r:id="rId7"/>
    <p:sldId id="267" r:id="rId8"/>
    <p:sldId id="274" r:id="rId9"/>
    <p:sldId id="285" r:id="rId10"/>
    <p:sldId id="286" r:id="rId11"/>
    <p:sldId id="287" r:id="rId12"/>
    <p:sldId id="266" r:id="rId13"/>
    <p:sldId id="289" r:id="rId14"/>
    <p:sldId id="284" r:id="rId15"/>
    <p:sldId id="291" r:id="rId16"/>
    <p:sldId id="290" r:id="rId17"/>
    <p:sldId id="281" r:id="rId18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9438" autoAdjust="0"/>
  </p:normalViewPr>
  <p:slideViewPr>
    <p:cSldViewPr>
      <p:cViewPr>
        <p:scale>
          <a:sx n="70" d="100"/>
          <a:sy n="70" d="100"/>
        </p:scale>
        <p:origin x="-840" y="-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бахчисарайцы 100%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Бахчисарай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бахчисараец 100%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Бахчисарай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бахчисарайка 51%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Бахчисарай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жительница г. Бахчисарай 40%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Бахчисарай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бахчисараенка 6%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Бахчисарай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473856"/>
        <c:axId val="122479744"/>
      </c:barChart>
      <c:catAx>
        <c:axId val="122473856"/>
        <c:scaling>
          <c:orientation val="minMax"/>
        </c:scaling>
        <c:delete val="0"/>
        <c:axPos val="b"/>
        <c:majorTickMark val="out"/>
        <c:minorTickMark val="none"/>
        <c:tickLblPos val="nextTo"/>
        <c:crossAx val="122479744"/>
        <c:crosses val="autoZero"/>
        <c:auto val="1"/>
        <c:lblAlgn val="ctr"/>
        <c:lblOffset val="100"/>
        <c:noMultiLvlLbl val="0"/>
      </c:catAx>
      <c:valAx>
        <c:axId val="122479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4738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ароматненцы 26%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Ароматное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ароматенец 20%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Ароматное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жительница с. Аротматное 37%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Ароматное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ароматненка 26%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Ароматное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ароматенка 11%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Ароматное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688128"/>
        <c:axId val="128689664"/>
      </c:barChart>
      <c:catAx>
        <c:axId val="128688128"/>
        <c:scaling>
          <c:orientation val="minMax"/>
        </c:scaling>
        <c:delete val="0"/>
        <c:axPos val="b"/>
        <c:majorTickMark val="out"/>
        <c:minorTickMark val="none"/>
        <c:tickLblPos val="nextTo"/>
        <c:crossAx val="128689664"/>
        <c:crosses val="autoZero"/>
        <c:auto val="1"/>
        <c:lblAlgn val="ctr"/>
        <c:lblOffset val="100"/>
        <c:noMultiLvlLbl val="0"/>
      </c:catAx>
      <c:valAx>
        <c:axId val="128689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6881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вилиновцы 66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Вилино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вилинец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Вилино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вилинка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Вилино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жительница с. Вилино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Вилино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вилиновка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Вилино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925568"/>
        <c:axId val="136927104"/>
      </c:barChart>
      <c:catAx>
        <c:axId val="136925568"/>
        <c:scaling>
          <c:orientation val="minMax"/>
        </c:scaling>
        <c:delete val="0"/>
        <c:axPos val="b"/>
        <c:majorTickMark val="out"/>
        <c:minorTickMark val="none"/>
        <c:tickLblPos val="nextTo"/>
        <c:crossAx val="136927104"/>
        <c:crosses val="autoZero"/>
        <c:auto val="1"/>
        <c:lblAlgn val="ctr"/>
        <c:lblOffset val="100"/>
        <c:noMultiLvlLbl val="0"/>
      </c:catAx>
      <c:valAx>
        <c:axId val="1369271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69255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викторовцы 83%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Викторовка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викторовец 91%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Викторовка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викторовка 43%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Викторовка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жительница с. Викторовка 23%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Викторовка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викторовенка 14%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Викторовка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626368"/>
        <c:axId val="137627904"/>
      </c:barChart>
      <c:catAx>
        <c:axId val="137626368"/>
        <c:scaling>
          <c:orientation val="minMax"/>
        </c:scaling>
        <c:delete val="0"/>
        <c:axPos val="b"/>
        <c:majorTickMark val="out"/>
        <c:minorTickMark val="none"/>
        <c:tickLblPos val="nextTo"/>
        <c:crossAx val="137627904"/>
        <c:crosses val="autoZero"/>
        <c:auto val="1"/>
        <c:lblAlgn val="ctr"/>
        <c:lblOffset val="100"/>
        <c:noMultiLvlLbl val="0"/>
      </c:catAx>
      <c:valAx>
        <c:axId val="137627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6263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C7E360E5-068E-40B8-9459-94B9A079B92F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77186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BC8AB0DD-994B-4D53-8DC5-E83F89633E5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89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8951BC4-16CF-49EA-9C34-5381EEEF37E6}" type="datetime1">
              <a:rPr lang="ru-RU" smtClean="0"/>
              <a:pPr lvl="0"/>
              <a:t>21.12.2023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D31F4A89-B05C-4B72-97D9-81245A610B4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8951BC4-16CF-49EA-9C34-5381EEEF37E6}" type="datetime1">
              <a:rPr lang="ru-RU" smtClean="0"/>
              <a:pPr lvl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61B7A4-F647-4794-9C1E-A44B33FD71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8951BC4-16CF-49EA-9C34-5381EEEF37E6}" type="datetime1">
              <a:rPr lang="ru-RU" smtClean="0"/>
              <a:pPr lvl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A60E5C-03D4-4C37-B80C-FF657B4633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lvl="0"/>
            <a:fld id="{D8951BC4-16CF-49EA-9C34-5381EEEF37E6}" type="datetime1">
              <a:rPr lang="ru-RU" smtClean="0"/>
              <a:pPr lvl="0"/>
              <a:t>21.12.2023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lvl="0"/>
            <a:fld id="{37D3FE5A-C6E1-42C3-9197-AF88EC6351B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8951BC4-16CF-49EA-9C34-5381EEEF37E6}" type="datetime1">
              <a:rPr lang="ru-RU" smtClean="0"/>
              <a:pPr lvl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297294-24DC-4061-A0B1-C3414F3CE16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8951BC4-16CF-49EA-9C34-5381EEEF37E6}" type="datetime1">
              <a:rPr lang="ru-RU" smtClean="0"/>
              <a:pPr lvl="0"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D9068F-154C-4F1E-BA41-C17CFF5D48B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757358-C5E3-4E4E-B99E-3066D7F483B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8951BC4-16CF-49EA-9C34-5381EEEF37E6}" type="datetime1">
              <a:rPr lang="ru-RU" smtClean="0"/>
              <a:pPr lvl="0"/>
              <a:t>21.12.2023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8951BC4-16CF-49EA-9C34-5381EEEF37E6}" type="datetime1">
              <a:rPr lang="ru-RU" smtClean="0"/>
              <a:pPr lvl="0"/>
              <a:t>21.12.2023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830436-C410-4800-9322-8B640C401D2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8951BC4-16CF-49EA-9C34-5381EEEF37E6}" type="datetime1">
              <a:rPr lang="ru-RU" smtClean="0"/>
              <a:pPr lvl="0"/>
              <a:t>21.12.2023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B776D97-AD9E-438F-B401-8859BC81D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lvl="0"/>
            <a:fld id="{D8951BC4-16CF-49EA-9C34-5381EEEF37E6}" type="datetime1">
              <a:rPr lang="ru-RU" smtClean="0"/>
              <a:pPr lvl="0"/>
              <a:t>21.12.2023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lvl="0"/>
            <a:fld id="{15974F41-EDA8-41F4-90CB-BAE81B5FD76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lvl="0"/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8951BC4-16CF-49EA-9C34-5381EEEF37E6}" type="datetime1">
              <a:rPr lang="ru-RU" smtClean="0"/>
              <a:pPr lvl="0"/>
              <a:t>21.12.2023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2E7EE136-E532-483D-B25F-37022184905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lvl="0"/>
            <a:fld id="{D8951BC4-16CF-49EA-9C34-5381EEEF37E6}" type="datetime1">
              <a:rPr lang="ru-RU" smtClean="0"/>
              <a:pPr lvl="0"/>
              <a:t>21.12.2023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lvl="0"/>
            <a:fld id="{CD7FC909-A1E8-4EDA-B277-BF5AFDE3F29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67408" y="692697"/>
            <a:ext cx="10009112" cy="936103"/>
          </a:xfrm>
        </p:spPr>
        <p:txBody>
          <a:bodyPr anchor="t"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>
              <a:buNone/>
            </a:pPr>
            <a:r>
              <a:rPr lang="ru-RU" sz="2800" b="1" dirty="0">
                <a:solidFill>
                  <a:schemeClr val="bg1"/>
                </a:solidFill>
                <a:effectLst/>
              </a:rPr>
              <a:t>ФУНКЦИОНАЛЬНЫЙ ПОТЕНЦИАЛ КАТОЙКОНИМОВ </a:t>
            </a:r>
            <a:r>
              <a:rPr lang="ru-RU" sz="2800" b="1" dirty="0" smtClean="0">
                <a:solidFill>
                  <a:schemeClr val="bg1"/>
                </a:solidFill>
                <a:effectLst/>
              </a:rPr>
              <a:t>    В </a:t>
            </a:r>
            <a:r>
              <a:rPr lang="ru-RU" sz="2800" b="1" dirty="0">
                <a:solidFill>
                  <a:schemeClr val="bg1"/>
                </a:solidFill>
                <a:effectLst/>
              </a:rPr>
              <a:t>ГАЗЕТНЫХ ТЕКСТАХ</a:t>
            </a:r>
            <a:r>
              <a:rPr lang="ru-RU" sz="2800" dirty="0">
                <a:solidFill>
                  <a:schemeClr val="bg1"/>
                </a:solidFill>
                <a:effectLst/>
              </a:rPr>
              <a:t/>
            </a:r>
            <a:br>
              <a:rPr lang="ru-RU" sz="2800" dirty="0">
                <a:solidFill>
                  <a:schemeClr val="bg1"/>
                </a:solidFill>
                <a:effectLst/>
              </a:rPr>
            </a:br>
            <a:r>
              <a:rPr lang="ru-RU" sz="2800" b="1" dirty="0">
                <a:solidFill>
                  <a:schemeClr val="bg1"/>
                </a:solidFill>
                <a:effectLst/>
              </a:rPr>
              <a:t>(на материале муниципальной газеты «Слава труду»)</a:t>
            </a:r>
            <a:r>
              <a:rPr lang="ru-RU" sz="2800" dirty="0">
                <a:solidFill>
                  <a:schemeClr val="bg1"/>
                </a:solidFill>
                <a:effectLst/>
              </a:rPr>
              <a:t/>
            </a:r>
            <a:br>
              <a:rPr lang="ru-RU" sz="2800" dirty="0">
                <a:solidFill>
                  <a:schemeClr val="bg1"/>
                </a:solidFill>
                <a:effectLst/>
              </a:rPr>
            </a:br>
            <a:endParaRPr lang="ru-RU" sz="2800" dirty="0">
              <a:solidFill>
                <a:schemeClr val="bg1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6744072" y="2420888"/>
            <a:ext cx="4800600" cy="3960812"/>
          </a:xfrm>
        </p:spPr>
        <p:txBody>
          <a:bodyPr wrap="square" lIns="90000" tIns="45000" rIns="90000" bIns="4500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r">
              <a:lnSpc>
                <a:spcPct val="100000"/>
              </a:lnSpc>
              <a:spcAft>
                <a:spcPts val="0"/>
              </a:spcAft>
              <a:buNone/>
            </a:pPr>
            <a:endParaRPr lang="ru-RU" sz="1800" dirty="0" smtClean="0">
              <a:latin typeface="Times New Roman" pitchFamily="18"/>
              <a:cs typeface="Times New Roman" pitchFamily="18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выполнила: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Мустафаева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Мелия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Шевкетовна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10-А класса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«Средняя общеобразовательная школа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№1» города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Бахчисарай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000" kern="15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Научный руководитель: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dirty="0"/>
              <a:t>Прудникова Светлана Вячеславовна</a:t>
            </a:r>
            <a:r>
              <a:rPr lang="ru-RU" sz="2000" kern="15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 </a:t>
            </a:r>
            <a:r>
              <a:rPr lang="ru-RU" sz="2000" kern="15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учитель </a:t>
            </a:r>
            <a:r>
              <a:rPr lang="ru-RU" sz="2000" dirty="0"/>
              <a:t>русского языка и </a:t>
            </a:r>
            <a:r>
              <a:rPr lang="ru-RU" sz="2000" dirty="0" smtClean="0"/>
              <a:t>литературы 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МБОУ </a:t>
            </a:r>
            <a:r>
              <a:rPr lang="ru-RU" sz="2000" kern="15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«Средняя общеобразовательная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kern="15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школа </a:t>
            </a:r>
            <a:r>
              <a:rPr lang="ru-RU" sz="2000" kern="15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№ 1» города Бахчисарай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endParaRPr lang="ru-RU" sz="1800" dirty="0" smtClean="0">
              <a:latin typeface="Times New Roman" pitchFamily="18"/>
              <a:cs typeface="Times New Roman" pitchFamily="18"/>
            </a:endParaRPr>
          </a:p>
          <a:p>
            <a:pPr marL="0" lvl="0" indent="0" algn="r">
              <a:lnSpc>
                <a:spcPct val="89000"/>
              </a:lnSpc>
              <a:spcAft>
                <a:spcPts val="0"/>
              </a:spcAft>
              <a:buNone/>
            </a:pPr>
            <a:endParaRPr lang="ru-RU" sz="1800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4" name="TextBox 3"/>
          <p:cNvSpPr/>
          <p:nvPr/>
        </p:nvSpPr>
        <p:spPr>
          <a:xfrm>
            <a:off x="839416" y="2232585"/>
            <a:ext cx="5400600" cy="69886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/>
            <a:r>
              <a:rPr lang="ru-RU" sz="2000" b="0" i="0" u="none" strike="noStrike" kern="1200" spc="0" dirty="0" smtClean="0">
                <a:ln>
                  <a:noFill/>
                </a:ln>
                <a:latin typeface="Times New Roman" pitchFamily="18"/>
                <a:ea typeface="Microsoft YaHei" pitchFamily="2"/>
                <a:cs typeface="Times New Roman" pitchFamily="18"/>
              </a:rPr>
              <a:t>Направление: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и литература</a:t>
            </a:r>
            <a:endParaRPr lang="ru-RU" sz="2000" dirty="0"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2893859"/>
            <a:ext cx="2232248" cy="32305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3817521"/>
            <a:ext cx="2782238" cy="25019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5360" y="1124744"/>
            <a:ext cx="9865096" cy="5733256"/>
          </a:xfrm>
        </p:spPr>
        <p:txBody>
          <a:bodyPr>
            <a:normAutofit fontScale="77500" lnSpcReduction="20000"/>
          </a:bodyPr>
          <a:lstStyle/>
          <a:p>
            <a:endParaRPr lang="ru-RU" b="1" dirty="0" smtClean="0"/>
          </a:p>
          <a:p>
            <a:r>
              <a:rPr lang="ru-RU" b="1" dirty="0" smtClean="0">
                <a:solidFill>
                  <a:schemeClr val="bg1"/>
                </a:solidFill>
              </a:rPr>
              <a:t>В </a:t>
            </a:r>
            <a:r>
              <a:rPr lang="ru-RU" b="1" dirty="0">
                <a:solidFill>
                  <a:schemeClr val="bg1"/>
                </a:solidFill>
              </a:rPr>
              <a:t>советское время в газетных текстах в большой акцент при использовании названий жителей делался на массовость, общность, сопричастность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</a:rPr>
              <a:t>И</a:t>
            </a:r>
            <a:r>
              <a:rPr lang="ru-RU" dirty="0" smtClean="0">
                <a:solidFill>
                  <a:schemeClr val="bg1"/>
                </a:solidFill>
              </a:rPr>
              <a:t>спользовались </a:t>
            </a:r>
            <a:r>
              <a:rPr lang="ru-RU" dirty="0" err="1" smtClean="0">
                <a:solidFill>
                  <a:schemeClr val="bg1"/>
                </a:solidFill>
              </a:rPr>
              <a:t>катойконимы</a:t>
            </a:r>
            <a:r>
              <a:rPr lang="ru-RU" dirty="0" smtClean="0">
                <a:solidFill>
                  <a:schemeClr val="bg1"/>
                </a:solidFill>
              </a:rPr>
              <a:t>, несущие идеологический оттенок, соотносимый по значению с клише все советские люди (как один), но в масштабах той территории, которую обозначал соответствующий топоним: </a:t>
            </a:r>
            <a:r>
              <a:rPr lang="ru-RU" dirty="0" err="1" smtClean="0">
                <a:solidFill>
                  <a:schemeClr val="bg1"/>
                </a:solidFill>
              </a:rPr>
              <a:t>бахчисарайцы</a:t>
            </a:r>
            <a:r>
              <a:rPr lang="ru-RU" dirty="0" smtClean="0">
                <a:solidFill>
                  <a:schemeClr val="bg1"/>
                </a:solidFill>
              </a:rPr>
              <a:t>, жители бахчисарайского района (как часть советского общества):</a:t>
            </a:r>
          </a:p>
          <a:p>
            <a:r>
              <a:rPr lang="ru-RU" dirty="0"/>
              <a:t>(14) Трудовые будни </a:t>
            </a:r>
            <a:r>
              <a:rPr lang="ru-RU" b="1" dirty="0" err="1"/>
              <a:t>чкаловцев</a:t>
            </a:r>
            <a:r>
              <a:rPr lang="ru-RU" dirty="0"/>
              <a:t> (о </a:t>
            </a:r>
            <a:r>
              <a:rPr lang="ru-RU" dirty="0" err="1"/>
              <a:t>табоководах</a:t>
            </a:r>
            <a:r>
              <a:rPr lang="ru-RU" dirty="0"/>
              <a:t> совхоза им. Чкалова) («Слава труду», №135 16 ноября 1965 года).</a:t>
            </a:r>
          </a:p>
          <a:p>
            <a:r>
              <a:rPr lang="ru-RU" dirty="0">
                <a:solidFill>
                  <a:schemeClr val="bg1"/>
                </a:solidFill>
              </a:rPr>
              <a:t>Б</a:t>
            </a:r>
            <a:r>
              <a:rPr lang="ru-RU" dirty="0" smtClean="0">
                <a:solidFill>
                  <a:schemeClr val="bg1"/>
                </a:solidFill>
              </a:rPr>
              <a:t>ольшое </a:t>
            </a:r>
            <a:r>
              <a:rPr lang="ru-RU" dirty="0">
                <a:solidFill>
                  <a:schemeClr val="bg1"/>
                </a:solidFill>
              </a:rPr>
              <a:t>количество текстов, использующих названия жителей, подчеркивает идеологическое единство с мировым сообществом, н-р:</a:t>
            </a:r>
          </a:p>
          <a:p>
            <a:r>
              <a:rPr lang="ru-RU" dirty="0"/>
              <a:t>(15) Советский народ с глубоким сочувствием и поддержкой относится к законному стремлению </a:t>
            </a:r>
            <a:r>
              <a:rPr lang="ru-RU" b="1" dirty="0"/>
              <a:t>корейцев</a:t>
            </a:r>
            <a:r>
              <a:rPr lang="ru-RU" dirty="0"/>
              <a:t> жить одной семьей, добиться вывода американских войск из Южной Кореи и объединения страны на демократической основе... («Слава труду», №97 17 августа 1965 года </a:t>
            </a:r>
            <a:r>
              <a:rPr lang="ru-RU" dirty="0" smtClean="0"/>
              <a:t>).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При </a:t>
            </a:r>
            <a:r>
              <a:rPr lang="ru-RU" b="1" dirty="0">
                <a:solidFill>
                  <a:schemeClr val="bg1"/>
                </a:solidFill>
              </a:rPr>
              <a:t>этом обращения к жителям города с использованием </a:t>
            </a:r>
            <a:r>
              <a:rPr lang="ru-RU" b="1" dirty="0" err="1">
                <a:solidFill>
                  <a:schemeClr val="bg1"/>
                </a:solidFill>
              </a:rPr>
              <a:t>катойконима</a:t>
            </a:r>
            <a:r>
              <a:rPr lang="ru-RU" b="1" dirty="0">
                <a:solidFill>
                  <a:schemeClr val="bg1"/>
                </a:solidFill>
              </a:rPr>
              <a:t> были единичны по сравнению с более </a:t>
            </a:r>
            <a:r>
              <a:rPr lang="ru-RU" b="1" dirty="0" smtClean="0">
                <a:solidFill>
                  <a:schemeClr val="bg1"/>
                </a:solidFill>
              </a:rPr>
              <a:t>поздним </a:t>
            </a:r>
            <a:r>
              <a:rPr lang="ru-RU" b="1" dirty="0">
                <a:solidFill>
                  <a:schemeClr val="bg1"/>
                </a:solidFill>
              </a:rPr>
              <a:t>постсоветским периодом издания газеты «Слава труду</a:t>
            </a:r>
            <a:r>
              <a:rPr lang="ru-RU" b="1" dirty="0" smtClean="0">
                <a:solidFill>
                  <a:schemeClr val="bg1"/>
                </a:solidFill>
              </a:rPr>
              <a:t>».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effectLst/>
              </a:rPr>
              <a:t>Р</a:t>
            </a:r>
            <a:r>
              <a:rPr lang="ru-RU" b="1" dirty="0" smtClean="0">
                <a:solidFill>
                  <a:schemeClr val="bg1"/>
                </a:solidFill>
                <a:effectLst/>
              </a:rPr>
              <a:t>азличия </a:t>
            </a:r>
            <a:r>
              <a:rPr lang="ru-RU" b="1" dirty="0">
                <a:solidFill>
                  <a:schemeClr val="bg1"/>
                </a:solidFill>
                <a:effectLst/>
              </a:rPr>
              <a:t>в использовании </a:t>
            </a:r>
            <a:r>
              <a:rPr lang="ru-RU" b="1" dirty="0" err="1" smtClean="0">
                <a:solidFill>
                  <a:schemeClr val="bg1"/>
                </a:solidFill>
                <a:effectLst/>
              </a:rPr>
              <a:t>катойконимов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6586">
            <a:off x="8742054" y="4203926"/>
            <a:ext cx="3696071" cy="182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4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Н</a:t>
            </a:r>
            <a:r>
              <a:rPr lang="ru-RU" dirty="0" smtClean="0"/>
              <a:t>аиболее </a:t>
            </a:r>
            <a:r>
              <a:rPr lang="ru-RU" dirty="0"/>
              <a:t>часто для именования жителей использовалась описательная модель, содержащая указание, с одной стороны, на территориальную, а с другой - на классовую/ профессиональную </a:t>
            </a:r>
            <a:r>
              <a:rPr lang="ru-RU" dirty="0" smtClean="0"/>
              <a:t>принадлежность: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r>
              <a:rPr lang="ru-RU" dirty="0">
                <a:solidFill>
                  <a:schemeClr val="bg1"/>
                </a:solidFill>
              </a:rPr>
              <a:t>. Представители класса + населенный пункт (</a:t>
            </a:r>
            <a:r>
              <a:rPr lang="ru-RU" dirty="0" err="1">
                <a:solidFill>
                  <a:schemeClr val="bg1"/>
                </a:solidFill>
              </a:rPr>
              <a:t>ойконим</a:t>
            </a:r>
            <a:r>
              <a:rPr lang="ru-RU" dirty="0">
                <a:solidFill>
                  <a:schemeClr val="bg1"/>
                </a:solidFill>
              </a:rPr>
              <a:t>): </a:t>
            </a:r>
          </a:p>
          <a:p>
            <a:r>
              <a:rPr lang="ru-RU" dirty="0"/>
              <a:t>(7) Особенно нас трогает теплая забота о людях, </a:t>
            </a:r>
            <a:r>
              <a:rPr lang="ru-RU" b="1" dirty="0"/>
              <a:t>работниках колхоза имени Чапаева</a:t>
            </a:r>
            <a:r>
              <a:rPr lang="ru-RU" dirty="0"/>
              <a:t>. В нашем селе (</a:t>
            </a:r>
            <a:r>
              <a:rPr lang="ru-RU" b="1" dirty="0"/>
              <a:t>с. Глубоки Яр</a:t>
            </a:r>
            <a:r>
              <a:rPr lang="ru-RU" dirty="0"/>
              <a:t>) с каждым годом уменьшается культурно-бытовое обслуживание </a:t>
            </a:r>
            <a:r>
              <a:rPr lang="ru-RU" b="1" dirty="0"/>
              <a:t>жителей</a:t>
            </a:r>
            <a:r>
              <a:rPr lang="ru-RU" dirty="0"/>
              <a:t>... («Слава труду», №137 20 ноября 1965 года </a:t>
            </a:r>
            <a:r>
              <a:rPr lang="ru-RU" dirty="0" smtClean="0"/>
              <a:t>).</a:t>
            </a:r>
          </a:p>
          <a:p>
            <a:r>
              <a:rPr lang="ru-RU" dirty="0">
                <a:solidFill>
                  <a:schemeClr val="bg1"/>
                </a:solidFill>
              </a:rPr>
              <a:t>2. </a:t>
            </a:r>
            <a:r>
              <a:rPr lang="ru-RU" dirty="0" err="1">
                <a:solidFill>
                  <a:schemeClr val="bg1"/>
                </a:solidFill>
              </a:rPr>
              <a:t>Отойконимное</a:t>
            </a:r>
            <a:r>
              <a:rPr lang="ru-RU" dirty="0">
                <a:solidFill>
                  <a:schemeClr val="bg1"/>
                </a:solidFill>
              </a:rPr>
              <a:t> прилагательное + представители класса: </a:t>
            </a:r>
          </a:p>
          <a:p>
            <a:r>
              <a:rPr lang="ru-RU" dirty="0"/>
              <a:t>(11) У </a:t>
            </a:r>
            <a:r>
              <a:rPr lang="ru-RU" b="1" dirty="0" err="1"/>
              <a:t>холмовских</a:t>
            </a:r>
            <a:r>
              <a:rPr lang="ru-RU" b="1" dirty="0"/>
              <a:t> табаководов</a:t>
            </a:r>
            <a:r>
              <a:rPr lang="ru-RU" dirty="0"/>
              <a:t>... Скоро от табачных сараев колхоза «Украина» на приемный пункт в с. </a:t>
            </a:r>
            <a:r>
              <a:rPr lang="ru-RU" dirty="0" err="1"/>
              <a:t>Голубинка</a:t>
            </a:r>
            <a:r>
              <a:rPr lang="ru-RU" dirty="0"/>
              <a:t> пойдут груженные ароматными тюками </a:t>
            </a:r>
            <a:r>
              <a:rPr lang="ru-RU" dirty="0" err="1"/>
              <a:t>авиомашины</a:t>
            </a:r>
            <a:r>
              <a:rPr lang="ru-RU" dirty="0"/>
              <a:t>. </a:t>
            </a:r>
            <a:r>
              <a:rPr lang="ru-RU" dirty="0" err="1"/>
              <a:t>Холмовцы</a:t>
            </a:r>
            <a:r>
              <a:rPr lang="ru-RU" dirty="0"/>
              <a:t> заготовили 301 тонну сухого табака («Слава труду», №134 13 ноября 1965 г.).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/>
              </a:rPr>
              <a:t>В материалах «Слава труду» советского периода </a:t>
            </a:r>
            <a:r>
              <a:rPr lang="ru-RU" dirty="0" err="1" smtClean="0">
                <a:solidFill>
                  <a:schemeClr val="bg1"/>
                </a:solidFill>
                <a:effectLst/>
              </a:rPr>
              <a:t>катойконимы</a:t>
            </a:r>
            <a:r>
              <a:rPr lang="ru-RU" dirty="0" smtClean="0">
                <a:solidFill>
                  <a:schemeClr val="bg1"/>
                </a:solidFill>
                <a:effectLst/>
              </a:rPr>
              <a:t> идеологически </a:t>
            </a:r>
            <a:r>
              <a:rPr lang="ru-RU" dirty="0">
                <a:solidFill>
                  <a:schemeClr val="bg1"/>
                </a:solidFill>
                <a:effectLst/>
              </a:rPr>
              <a:t>окрашены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3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5073352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Посредством </a:t>
            </a:r>
            <a:r>
              <a:rPr lang="ru-RU" dirty="0" err="1">
                <a:solidFill>
                  <a:schemeClr val="bg1"/>
                </a:solidFill>
              </a:rPr>
              <a:t>катойконима</a:t>
            </a:r>
            <a:r>
              <a:rPr lang="ru-RU" dirty="0">
                <a:solidFill>
                  <a:schemeClr val="bg1"/>
                </a:solidFill>
              </a:rPr>
              <a:t> осуществляется отсылка к тому периоду, когда муниципальные образования имели другие названия.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Анализ </a:t>
            </a:r>
            <a:r>
              <a:rPr lang="ru-RU" dirty="0">
                <a:solidFill>
                  <a:schemeClr val="bg1"/>
                </a:solidFill>
              </a:rPr>
              <a:t>разновременных текстов показал, что ч</a:t>
            </a:r>
            <a:r>
              <a:rPr lang="ru-RU" dirty="0" smtClean="0">
                <a:solidFill>
                  <a:schemeClr val="bg1"/>
                </a:solidFill>
              </a:rPr>
              <a:t>асть </a:t>
            </a:r>
            <a:r>
              <a:rPr lang="ru-RU" dirty="0" err="1">
                <a:solidFill>
                  <a:schemeClr val="bg1"/>
                </a:solidFill>
              </a:rPr>
              <a:t>катойконимов</a:t>
            </a:r>
            <a:r>
              <a:rPr lang="ru-RU" dirty="0">
                <a:solidFill>
                  <a:schemeClr val="bg1"/>
                </a:solidFill>
              </a:rPr>
              <a:t> вышла из словарного запаса местных жителей по разным причинам, но появились новые: </a:t>
            </a:r>
          </a:p>
          <a:p>
            <a:r>
              <a:rPr lang="ru-RU" i="1" dirty="0"/>
              <a:t>(25) Трудовые будни </a:t>
            </a:r>
            <a:r>
              <a:rPr lang="ru-RU" b="1" i="1" dirty="0" err="1"/>
              <a:t>чкаловцев</a:t>
            </a:r>
            <a:r>
              <a:rPr lang="ru-RU" i="1" dirty="0"/>
              <a:t> (о </a:t>
            </a:r>
            <a:r>
              <a:rPr lang="ru-RU" i="1" dirty="0" err="1"/>
              <a:t>табоководах</a:t>
            </a:r>
            <a:r>
              <a:rPr lang="ru-RU" i="1" dirty="0"/>
              <a:t> совхоза им. Чкалова) («Слава труду», №135 16 ноября 1965 года; о работниках совхоза им. Чкалова и жителях сел</a:t>
            </a:r>
            <a:r>
              <a:rPr lang="ru-RU" i="1" dirty="0" smtClean="0"/>
              <a:t>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современных публикациях авторы делают акцент на </a:t>
            </a:r>
            <a:r>
              <a:rPr lang="ru-RU" dirty="0" smtClean="0">
                <a:solidFill>
                  <a:schemeClr val="bg1"/>
                </a:solidFill>
              </a:rPr>
              <a:t>способности </a:t>
            </a:r>
            <a:r>
              <a:rPr lang="ru-RU" dirty="0" err="1" smtClean="0">
                <a:solidFill>
                  <a:schemeClr val="bg1"/>
                </a:solidFill>
              </a:rPr>
              <a:t>катойконимов</a:t>
            </a:r>
            <a:r>
              <a:rPr lang="ru-RU" dirty="0" smtClean="0">
                <a:solidFill>
                  <a:schemeClr val="bg1"/>
                </a:solidFill>
              </a:rPr>
              <a:t> частично предопределять </a:t>
            </a:r>
            <a:r>
              <a:rPr lang="ru-RU" dirty="0">
                <a:solidFill>
                  <a:schemeClr val="bg1"/>
                </a:solidFill>
              </a:rPr>
              <a:t>содержание и структуру </a:t>
            </a:r>
            <a:r>
              <a:rPr lang="ru-RU" dirty="0" smtClean="0">
                <a:solidFill>
                  <a:schemeClr val="bg1"/>
                </a:solidFill>
              </a:rPr>
              <a:t>текста, поэтому в публикациях часто используются клишированные заголовки, </a:t>
            </a:r>
            <a:r>
              <a:rPr lang="ru-RU" dirty="0">
                <a:solidFill>
                  <a:schemeClr val="bg1"/>
                </a:solidFill>
              </a:rPr>
              <a:t>например: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i="1" dirty="0" smtClean="0"/>
              <a:t>Жители </a:t>
            </a:r>
            <a:r>
              <a:rPr lang="ru-RU" i="1" dirty="0"/>
              <a:t>Бахчисарайского района! … Дорогие </a:t>
            </a:r>
            <a:r>
              <a:rPr lang="ru-RU" i="1" dirty="0" err="1"/>
              <a:t>бахчисарайцы</a:t>
            </a:r>
            <a:r>
              <a:rPr lang="ru-RU" b="1" i="1" dirty="0"/>
              <a:t>! </a:t>
            </a:r>
            <a:endParaRPr lang="ru-RU" i="1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возможности </a:t>
            </a:r>
            <a:r>
              <a:rPr lang="ru-RU" sz="36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катойконимов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3392" y="193576"/>
            <a:ext cx="10972800" cy="787152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Заключение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07368" y="836712"/>
            <a:ext cx="11521280" cy="5364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употребления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катойконимов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зафиксированных в газетных текстах 1965г., 2014г. и 2021-2023 гг., позволил охарактеризовать функциональный потенциал исследуемых единиц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функций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катойконимов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позволяет прийти к заключению, что названия жителей в газетных текстах разного времени могут быть использованы  как многофункциональное средство передачи оттенков значений и построения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указывает </a:t>
            </a:r>
            <a:r>
              <a:rPr lang="ru-RU" sz="2400" dirty="0"/>
              <a:t>на территорию, множественность и др</a:t>
            </a:r>
            <a:r>
              <a:rPr lang="ru-RU" sz="2400" dirty="0" smtClean="0"/>
              <a:t>.;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реализует </a:t>
            </a:r>
            <a:r>
              <a:rPr lang="ru-RU" sz="2400" dirty="0"/>
              <a:t>закон экономии </a:t>
            </a:r>
            <a:r>
              <a:rPr lang="ru-RU" sz="2400" dirty="0" smtClean="0"/>
              <a:t>речи;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в</a:t>
            </a:r>
            <a:r>
              <a:rPr lang="ru-RU" sz="2400" dirty="0" smtClean="0"/>
              <a:t>ыполняет </a:t>
            </a:r>
            <a:r>
              <a:rPr lang="ru-RU" sz="2400" dirty="0" err="1" smtClean="0"/>
              <a:t>текстообразующую</a:t>
            </a:r>
            <a:r>
              <a:rPr lang="ru-RU" sz="2400" dirty="0" smtClean="0"/>
              <a:t> функцию 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err="1" smtClean="0"/>
              <a:t>катойконим</a:t>
            </a:r>
            <a:r>
              <a:rPr lang="ru-RU" sz="2400" dirty="0" smtClean="0"/>
              <a:t> </a:t>
            </a:r>
            <a:r>
              <a:rPr lang="ru-RU" sz="2400" dirty="0"/>
              <a:t>является </a:t>
            </a:r>
            <a:r>
              <a:rPr lang="ru-RU" sz="2400" dirty="0" smtClean="0"/>
              <a:t>значимым средством самоидентификации.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Если в советский период </a:t>
            </a:r>
            <a:r>
              <a:rPr lang="ru-RU" sz="2400" dirty="0" err="1">
                <a:solidFill>
                  <a:schemeClr val="bg1"/>
                </a:solidFill>
              </a:rPr>
              <a:t>катойконимы</a:t>
            </a:r>
            <a:r>
              <a:rPr lang="ru-RU" sz="2400" dirty="0">
                <a:solidFill>
                  <a:schemeClr val="bg1"/>
                </a:solidFill>
              </a:rPr>
              <a:t> в газетах использовались довольно редко, то в более поздний период (21 век) их число возрастает; расширяется и сфера их употребления в СМИ, а сами эти номинации встраиваются в патриотическую риторику.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Двойные фигурные скобки 1"/>
          <p:cNvSpPr/>
          <p:nvPr/>
        </p:nvSpPr>
        <p:spPr>
          <a:xfrm>
            <a:off x="4079776" y="123562"/>
            <a:ext cx="3600400" cy="864096"/>
          </a:xfrm>
          <a:prstGeom prst="bracePair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3284984"/>
            <a:ext cx="3696071" cy="182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5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3392" y="193576"/>
            <a:ext cx="10972800" cy="1219200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Заключение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623392" y="1268760"/>
            <a:ext cx="10153128" cy="493204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подтвердилась: районная газета «Слава труду» отражает названия местных жителей, закономерности их формирования и особенности употребления в разновременные периоды своего существования.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 помогла нам узнать много интересных фактов из истории и географии  моей малой родины.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 стал словарь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катойконимов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Бахчисарайского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Полученный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можно использовать на уроках географии, истории, русского языка, на занятиях по краеведению.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подробное изучение вопросов функционирования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катойконимов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региональных газетных текстах, в том числе с привлечением большего количества фактического материала и данных новых временных срезов, является перспективой исследования. 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Двойные фигурные скобки 1"/>
          <p:cNvSpPr/>
          <p:nvPr/>
        </p:nvSpPr>
        <p:spPr>
          <a:xfrm>
            <a:off x="4079776" y="548680"/>
            <a:ext cx="3600400" cy="864096"/>
          </a:xfrm>
          <a:prstGeom prst="bracePair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762" y="260648"/>
            <a:ext cx="2782238" cy="250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8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64413615"/>
              </p:ext>
            </p:extLst>
          </p:nvPr>
        </p:nvGraphicFramePr>
        <p:xfrm>
          <a:off x="479376" y="404664"/>
          <a:ext cx="525658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01809614"/>
              </p:ext>
            </p:extLst>
          </p:nvPr>
        </p:nvGraphicFramePr>
        <p:xfrm>
          <a:off x="551384" y="3284984"/>
          <a:ext cx="525658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50924019"/>
              </p:ext>
            </p:extLst>
          </p:nvPr>
        </p:nvGraphicFramePr>
        <p:xfrm>
          <a:off x="5447928" y="332656"/>
          <a:ext cx="532859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46410832"/>
              </p:ext>
            </p:extLst>
          </p:nvPr>
        </p:nvGraphicFramePr>
        <p:xfrm>
          <a:off x="5879976" y="3284984"/>
          <a:ext cx="504056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683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497301"/>
              </p:ext>
            </p:extLst>
          </p:nvPr>
        </p:nvGraphicFramePr>
        <p:xfrm>
          <a:off x="1991544" y="1196753"/>
          <a:ext cx="8128000" cy="50169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/>
                <a:gridCol w="4064000"/>
              </a:tblGrid>
              <a:tr h="389063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Место жительства</a:t>
                      </a:r>
                      <a:endParaRPr lang="ru-RU" sz="1100" kern="100" dirty="0"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Катойконим</a:t>
                      </a:r>
                      <a:endParaRPr lang="ru-RU" sz="1100" kern="100"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с. Айвовое</a:t>
                      </a:r>
                      <a:endParaRPr lang="ru-RU" sz="1100" kern="100"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Айвовцы, айвовец, жительница села Айвовое</a:t>
                      </a:r>
                      <a:endParaRPr lang="ru-RU" sz="1100" kern="100"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с. Аромат</a:t>
                      </a:r>
                      <a:endParaRPr lang="ru-RU" sz="1100" kern="100"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Жители села Аромат</a:t>
                      </a:r>
                      <a:endParaRPr lang="ru-RU" sz="1100" kern="100"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с. Ароматное</a:t>
                      </a:r>
                      <a:endParaRPr lang="ru-RU" sz="1100" kern="100" dirty="0"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Ароматненцы, ароматненец, жительница села Ароматное</a:t>
                      </a:r>
                      <a:endParaRPr lang="ru-RU" sz="1100" kern="100"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с. </a:t>
                      </a:r>
                      <a:r>
                        <a:rPr lang="ru-RU" sz="1200" kern="100" dirty="0" err="1"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Баштановка</a:t>
                      </a:r>
                      <a:endParaRPr lang="ru-RU" sz="1100" kern="100" dirty="0"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Баштановцы, баштановец, жительница села Баштановка</a:t>
                      </a:r>
                      <a:endParaRPr lang="ru-RU" sz="1100" kern="100"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с. </a:t>
                      </a:r>
                      <a:r>
                        <a:rPr lang="ru-RU" sz="1200" kern="100" dirty="0" err="1"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Белокаменка</a:t>
                      </a:r>
                      <a:endParaRPr lang="ru-RU" sz="1100" kern="100" dirty="0"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Белокаменцы, белокаменец, жительница села Белокаменка</a:t>
                      </a:r>
                      <a:endParaRPr lang="ru-RU" sz="1100" kern="100"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с. Береговое</a:t>
                      </a:r>
                      <a:endParaRPr lang="ru-RU" sz="1100" kern="100"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Береговцы, береговец, жительница села Береговое</a:t>
                      </a:r>
                      <a:endParaRPr lang="ru-RU" sz="1100" kern="100"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с. Богатое Ущелье</a:t>
                      </a:r>
                      <a:endParaRPr lang="ru-RU" sz="1100" kern="100"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Богатоущельцы, богатоущелец, жительница села Богатое Ущелье</a:t>
                      </a:r>
                      <a:endParaRPr lang="ru-RU" sz="1100" kern="100"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с. Богатырь</a:t>
                      </a:r>
                      <a:endParaRPr lang="ru-RU" sz="1100" kern="100"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Жители села Богатырь</a:t>
                      </a:r>
                      <a:endParaRPr lang="ru-RU" sz="1100" kern="100"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с.Большое Садовое</a:t>
                      </a:r>
                      <a:endParaRPr lang="ru-RU" sz="1100" kern="100"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Жители села Большое Садовое</a:t>
                      </a:r>
                      <a:endParaRPr lang="ru-RU" sz="1100" kern="100"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с.Брянское</a:t>
                      </a:r>
                      <a:endParaRPr lang="ru-RU" sz="1100" kern="100"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Жители села Брянское</a:t>
                      </a:r>
                      <a:endParaRPr lang="ru-RU" sz="1100" kern="100"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с. Верхоречье</a:t>
                      </a:r>
                      <a:endParaRPr lang="ru-RU" sz="1100" kern="100"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Верхореченцы, верхореченец, жительница села Верхоречье</a:t>
                      </a:r>
                      <a:endParaRPr lang="ru-RU" sz="1100" kern="100"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с. Викторовка</a:t>
                      </a:r>
                      <a:endParaRPr lang="ru-RU" sz="1100" kern="100"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err="1"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Викторовцы</a:t>
                      </a:r>
                      <a:r>
                        <a:rPr lang="ru-RU" sz="1200" kern="100" dirty="0"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, </a:t>
                      </a:r>
                      <a:r>
                        <a:rPr lang="ru-RU" sz="1200" kern="100" dirty="0" err="1"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викторовец</a:t>
                      </a:r>
                      <a:r>
                        <a:rPr lang="ru-RU" sz="1200" kern="100" dirty="0"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,  жительница села </a:t>
                      </a:r>
                      <a:r>
                        <a:rPr lang="ru-RU" sz="1200" kern="100" dirty="0" err="1"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Викторовка</a:t>
                      </a:r>
                      <a:r>
                        <a:rPr lang="ru-RU" sz="1200" kern="100" dirty="0"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, </a:t>
                      </a:r>
                      <a:endParaRPr lang="ru-RU" sz="1100" kern="100" dirty="0"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27448" y="346556"/>
            <a:ext cx="11449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катойконимов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Бахчисарайского района</a:t>
            </a:r>
          </a:p>
          <a:p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38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5538" y="908720"/>
            <a:ext cx="5616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Microsoft JhengHei"/>
                <a:cs typeface="Times New Roman" panose="02020603050405020304" pitchFamily="18" charset="0"/>
              </a:rPr>
              <a:t>СПАСИБО</a:t>
            </a:r>
            <a:endParaRPr lang="ru-RU" sz="3600" b="1" spc="-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Microsoft JhengHei"/>
              <a:cs typeface="Times New Roman" panose="02020603050405020304" pitchFamily="18" charset="0"/>
            </a:endParaRPr>
          </a:p>
          <a:p>
            <a:pPr algn="ctr"/>
            <a:r>
              <a:rPr lang="en-US" sz="3600" b="1" spc="-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Microsoft JhengHei UI"/>
                <a:cs typeface="Times New Roman" panose="02020603050405020304" pitchFamily="18" charset="0"/>
              </a:rPr>
              <a:t>ЗА</a:t>
            </a:r>
            <a:endParaRPr lang="ru-RU" sz="36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spc="-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Microsoft JhengHei UI"/>
                <a:cs typeface="Times New Roman" panose="02020603050405020304" pitchFamily="18" charset="0"/>
              </a:rPr>
              <a:t>ВНИМАНИЕ!</a:t>
            </a:r>
            <a:endParaRPr lang="ru-RU" sz="3600" b="1" spc="-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24" y="2780928"/>
            <a:ext cx="4256052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7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87488" y="116632"/>
            <a:ext cx="8928991" cy="10801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ВВЕДЕНИЕ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07368" y="3617968"/>
            <a:ext cx="11377264" cy="2907376"/>
          </a:xfrm>
        </p:spPr>
        <p:txBody>
          <a:bodyPr>
            <a:noAutofit/>
          </a:bodyPr>
          <a:lstStyle/>
          <a:p>
            <a:pPr marL="108000" indent="0"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Единицы языка могут меняться под влиянием внеязыковой среды, и это особенно заметно в переломные исторические периоды. А значит, сравнение данных нескольких срезов, связанных с важными историческими событиями, может быть эффективным методом описания характеристик изучаемого объекта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pPr marL="10800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таких срезов были выбраны  1965 г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(период индустриализации), 2014–2015 (период Крымской весны) 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2022-2023 годы (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период).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3"/>
          <p:cNvSpPr/>
          <p:nvPr/>
        </p:nvSpPr>
        <p:spPr>
          <a:xfrm>
            <a:off x="1045080" y="3439800"/>
            <a:ext cx="8969400" cy="35633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343472" y="1486625"/>
            <a:ext cx="10513168" cy="2878477"/>
          </a:xfrm>
        </p:spPr>
        <p:txBody>
          <a:bodyPr>
            <a:normAutofit/>
          </a:bodyPr>
          <a:lstStyle/>
          <a:p>
            <a:pPr marL="2377440" lvl="8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человек имеет свою фамилию, имя, отчество или прозвище. Это все имена собственные. Но каждого человека можно назвать нарицательным словом 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национальности или месту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проживания, н-р, человек, живущий в Москве - москвич, в Сибири - сибиряк - это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катойконимы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Двойные фигурные скобки 10"/>
          <p:cNvSpPr/>
          <p:nvPr/>
        </p:nvSpPr>
        <p:spPr>
          <a:xfrm>
            <a:off x="4367808" y="476671"/>
            <a:ext cx="3240360" cy="700449"/>
          </a:xfrm>
          <a:prstGeom prst="bracePair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855062"/>
            <a:ext cx="3539918" cy="20125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61368" y="3550767"/>
            <a:ext cx="9505950" cy="2687637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400" b="1" dirty="0" smtClean="0">
                <a:latin typeface="Times New Roman" pitchFamily="18"/>
                <a:cs typeface="Times New Roman" pitchFamily="18"/>
              </a:rPr>
              <a:t/>
            </a:r>
            <a:br>
              <a:rPr lang="ru-RU" sz="2400" b="1" dirty="0" smtClean="0">
                <a:latin typeface="Times New Roman" pitchFamily="18"/>
                <a:cs typeface="Times New Roman" pitchFamily="18"/>
              </a:rPr>
            </a:br>
            <a:r>
              <a:rPr lang="ru-RU" sz="2400" b="1" dirty="0">
                <a:latin typeface="Times New Roman" pitchFamily="18"/>
                <a:cs typeface="Times New Roman" pitchFamily="18"/>
              </a:rPr>
              <a:t/>
            </a:r>
            <a:br>
              <a:rPr lang="ru-RU" sz="2400" b="1" dirty="0">
                <a:latin typeface="Times New Roman" pitchFamily="18"/>
                <a:cs typeface="Times New Roman" pitchFamily="18"/>
              </a:rPr>
            </a:br>
            <a:endParaRPr lang="ru-RU" sz="2400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2783632" y="476672"/>
            <a:ext cx="8928992" cy="3744416"/>
          </a:xfrm>
        </p:spPr>
        <p:txBody>
          <a:bodyPr>
            <a:normAutofit lnSpcReduction="10000"/>
          </a:bodyPr>
          <a:lstStyle>
            <a:defPPr marL="432000" lvl="0" indent="-324000" algn="l" rtl="0" hangingPunct="1">
              <a:lnSpc>
                <a:spcPct val="94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000" b="0" i="0" u="none" strike="noStrike" kern="1200" spc="0">
                <a:ln>
                  <a:noFill/>
                </a:ln>
                <a:solidFill>
                  <a:srgbClr val="191B0E"/>
                </a:solidFill>
                <a:latin typeface="Franklin Gothic Book"/>
                <a:ea typeface="Microsoft YaHei" pitchFamily="2"/>
                <a:cs typeface="Lucida Sans" pitchFamily="2"/>
              </a:defRPr>
            </a:defPPr>
            <a:lvl1pPr marL="432000" lvl="0" indent="-324000" algn="l" rtl="0" hangingPunct="1">
              <a:lnSpc>
                <a:spcPct val="94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191B0E"/>
                </a:solidFill>
                <a:latin typeface="Franklin Gothic Book"/>
                <a:ea typeface="Microsoft YaHei" pitchFamily="2"/>
                <a:cs typeface="Lucida Sans" pitchFamily="2"/>
              </a:defRPr>
            </a:lvl1pPr>
            <a:lvl2pPr marL="864000" lvl="1" indent="-324000" algn="l" rtl="0" hangingPunct="1">
              <a:lnSpc>
                <a:spcPct val="94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800" b="0" i="0" u="none" strike="noStrike" kern="1200" spc="0">
                <a:ln>
                  <a:noFill/>
                </a:ln>
                <a:solidFill>
                  <a:srgbClr val="191B0E"/>
                </a:solidFill>
                <a:latin typeface="Franklin Gothic Book"/>
                <a:ea typeface="Microsoft YaHei" pitchFamily="2"/>
                <a:cs typeface="Lucida Sans" pitchFamily="2"/>
              </a:defRPr>
            </a:lvl2pPr>
            <a:lvl3pPr marL="1295999" lvl="2" indent="-288000" algn="l" rtl="0" hangingPunct="1">
              <a:lnSpc>
                <a:spcPct val="94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800" b="0" i="1" u="none" strike="noStrike" kern="1200" spc="0">
                <a:ln>
                  <a:noFill/>
                </a:ln>
                <a:solidFill>
                  <a:srgbClr val="191B0E"/>
                </a:solidFill>
                <a:latin typeface="Franklin Gothic Book"/>
                <a:ea typeface="Microsoft YaHei" pitchFamily="2"/>
                <a:cs typeface="Lucida Sans" pitchFamily="2"/>
              </a:defRPr>
            </a:lvl3pPr>
            <a:lvl4pPr marL="1728000" lvl="3" indent="-216000" algn="l" rtl="0" hangingPunct="1">
              <a:lnSpc>
                <a:spcPct val="94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600" b="0" i="0" u="none" strike="noStrike" kern="1200" spc="0">
                <a:ln>
                  <a:noFill/>
                </a:ln>
                <a:solidFill>
                  <a:srgbClr val="191B0E"/>
                </a:solidFill>
                <a:latin typeface="Franklin Gothic Book"/>
                <a:ea typeface="Microsoft YaHei" pitchFamily="2"/>
                <a:cs typeface="Lucida Sans" pitchFamily="2"/>
              </a:defRPr>
            </a:lvl4pPr>
            <a:lvl5pPr marL="2160000" lvl="4" indent="-216000" algn="l" rtl="0" hangingPunct="1">
              <a:lnSpc>
                <a:spcPct val="94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191B0E"/>
                </a:solidFill>
                <a:latin typeface="Franklin Gothic Book"/>
                <a:ea typeface="Microsoft YaHei" pitchFamily="2"/>
                <a:cs typeface="Lucida Sans" pitchFamily="2"/>
              </a:defRPr>
            </a:lvl5pPr>
            <a:lvl6pPr marL="2592000" lvl="5" indent="-216000" algn="l" rtl="0" hangingPunct="1">
              <a:lnSpc>
                <a:spcPct val="94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191B0E"/>
                </a:solidFill>
                <a:latin typeface="Franklin Gothic Book"/>
                <a:ea typeface="Microsoft YaHei" pitchFamily="2"/>
                <a:cs typeface="Lucida Sans" pitchFamily="2"/>
              </a:defRPr>
            </a:lvl6pPr>
            <a:lvl7pPr marL="3024000" lvl="6" indent="-216000" algn="l" rtl="0" hangingPunct="1">
              <a:lnSpc>
                <a:spcPct val="94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191B0E"/>
                </a:solidFill>
                <a:latin typeface="Franklin Gothic Book"/>
                <a:ea typeface="Microsoft YaHei" pitchFamily="2"/>
                <a:cs typeface="Lucida Sans" pitchFamily="2"/>
              </a:defRPr>
            </a:lvl7pPr>
            <a:lvl8pPr marL="3456000" lvl="7" indent="-216000" algn="l" rtl="0" hangingPunct="1">
              <a:lnSpc>
                <a:spcPct val="94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191B0E"/>
                </a:solidFill>
                <a:latin typeface="Franklin Gothic Book"/>
                <a:ea typeface="Microsoft YaHei" pitchFamily="2"/>
                <a:cs typeface="Lucida Sans" pitchFamily="2"/>
              </a:defRPr>
            </a:lvl8pPr>
            <a:lvl9pPr marL="3887999" lvl="8" indent="-216000" algn="l" rtl="0" hangingPunct="1">
              <a:lnSpc>
                <a:spcPct val="94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191B0E"/>
                </a:solidFill>
                <a:latin typeface="Franklin Gothic Book"/>
                <a:ea typeface="Microsoft YaHei" pitchFamily="2"/>
                <a:cs typeface="Lucida Sans" pitchFamily="2"/>
              </a:defRPr>
            </a:lvl9pPr>
          </a:lstStyle>
          <a:p>
            <a:pPr marL="0" indent="0">
              <a:spcBef>
                <a:spcPts val="1001"/>
              </a:spcBef>
              <a:spcAft>
                <a:spcPts val="201"/>
              </a:spcAft>
              <a:buNone/>
            </a:pP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Актуальность</a:t>
            </a:r>
            <a:r>
              <a:rPr lang="ru-RU" sz="2600" b="1" dirty="0" smtClean="0">
                <a:solidFill>
                  <a:schemeClr val="tx1"/>
                </a:solidFill>
                <a:latin typeface="Times New Roman"/>
                <a:ea typeface="Calibri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обусловлена значимостью описания механизмов, регулирующих использование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катойконимов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материалах печатных СМИ. </a:t>
            </a:r>
          </a:p>
          <a:p>
            <a:pPr marL="0" lvl="0" indent="0">
              <a:spcBef>
                <a:spcPts val="1001"/>
              </a:spcBef>
              <a:spcAft>
                <a:spcPts val="201"/>
              </a:spcAft>
              <a:buNone/>
            </a:pPr>
            <a:r>
              <a:rPr lang="ru-RU" sz="2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катойкономы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функционирующие в публикациях газеты «Слава труду» Бахчисарайского района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1001"/>
              </a:spcBef>
              <a:spcAft>
                <a:spcPts val="201"/>
              </a:spcAft>
              <a:buNone/>
            </a:pP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найти и описать зафиксированные в текстах муниципальной газеты </a:t>
            </a:r>
            <a:r>
              <a:rPr lang="ru-RU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катойконимы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определить их функцию и выявить в динамике особенности употребления названий в определенные временные срезы. </a:t>
            </a:r>
          </a:p>
          <a:p>
            <a:pPr marL="0" lvl="0" indent="0">
              <a:spcBef>
                <a:spcPts val="1001"/>
              </a:spcBef>
              <a:spcAft>
                <a:spcPts val="201"/>
              </a:spcAft>
              <a:buNone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623400" y="638688"/>
            <a:ext cx="72000" cy="72000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623400" y="1484784"/>
            <a:ext cx="72000" cy="72000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623400" y="2276872"/>
            <a:ext cx="72000" cy="72000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55840" y="4149080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районная газета «Слава труду» должна отражать местные названия жителей, закономерности их формирования и особенности употребления в разновременные периоды своего существования</a:t>
            </a:r>
          </a:p>
        </p:txBody>
      </p:sp>
      <p:sp>
        <p:nvSpPr>
          <p:cNvPr id="4" name="AutoShape 2" descr="Белые человеч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3291418"/>
            <a:ext cx="4256052" cy="32849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490075" cy="187325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.</a:t>
            </a:r>
          </a:p>
        </p:txBody>
      </p:sp>
      <p:sp>
        <p:nvSpPr>
          <p:cNvPr id="4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885955" y="476672"/>
            <a:ext cx="8084481" cy="5984604"/>
          </a:xfrm>
        </p:spPr>
        <p:txBody>
          <a:bodyPr>
            <a:normAutofit fontScale="92500" lnSpcReduction="20000"/>
          </a:bodyPr>
          <a:lstStyle>
            <a:defPPr marL="432000" lvl="0" indent="-324000" algn="l" rtl="0" hangingPunct="1">
              <a:lnSpc>
                <a:spcPct val="94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000" b="0" i="0" u="none" strike="noStrike" kern="1200" spc="0">
                <a:ln>
                  <a:noFill/>
                </a:ln>
                <a:solidFill>
                  <a:srgbClr val="191B0E"/>
                </a:solidFill>
                <a:latin typeface="Franklin Gothic Book"/>
                <a:ea typeface="Microsoft YaHei" pitchFamily="2"/>
                <a:cs typeface="Lucida Sans" pitchFamily="2"/>
              </a:defRPr>
            </a:defPPr>
            <a:lvl1pPr marL="432000" lvl="0" indent="-324000" algn="l" rtl="0" hangingPunct="1">
              <a:lnSpc>
                <a:spcPct val="94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191B0E"/>
                </a:solidFill>
                <a:latin typeface="Franklin Gothic Book"/>
                <a:ea typeface="Microsoft YaHei" pitchFamily="2"/>
                <a:cs typeface="Lucida Sans" pitchFamily="2"/>
              </a:defRPr>
            </a:lvl1pPr>
            <a:lvl2pPr marL="864000" lvl="1" indent="-324000" algn="l" rtl="0" hangingPunct="1">
              <a:lnSpc>
                <a:spcPct val="94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800" b="0" i="0" u="none" strike="noStrike" kern="1200" spc="0">
                <a:ln>
                  <a:noFill/>
                </a:ln>
                <a:solidFill>
                  <a:srgbClr val="191B0E"/>
                </a:solidFill>
                <a:latin typeface="Franklin Gothic Book"/>
                <a:ea typeface="Microsoft YaHei" pitchFamily="2"/>
                <a:cs typeface="Lucida Sans" pitchFamily="2"/>
              </a:defRPr>
            </a:lvl2pPr>
            <a:lvl3pPr marL="1295999" lvl="2" indent="-288000" algn="l" rtl="0" hangingPunct="1">
              <a:lnSpc>
                <a:spcPct val="94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800" b="0" i="1" u="none" strike="noStrike" kern="1200" spc="0">
                <a:ln>
                  <a:noFill/>
                </a:ln>
                <a:solidFill>
                  <a:srgbClr val="191B0E"/>
                </a:solidFill>
                <a:latin typeface="Franklin Gothic Book"/>
                <a:ea typeface="Microsoft YaHei" pitchFamily="2"/>
                <a:cs typeface="Lucida Sans" pitchFamily="2"/>
              </a:defRPr>
            </a:lvl3pPr>
            <a:lvl4pPr marL="1728000" lvl="3" indent="-216000" algn="l" rtl="0" hangingPunct="1">
              <a:lnSpc>
                <a:spcPct val="94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600" b="0" i="0" u="none" strike="noStrike" kern="1200" spc="0">
                <a:ln>
                  <a:noFill/>
                </a:ln>
                <a:solidFill>
                  <a:srgbClr val="191B0E"/>
                </a:solidFill>
                <a:latin typeface="Franklin Gothic Book"/>
                <a:ea typeface="Microsoft YaHei" pitchFamily="2"/>
                <a:cs typeface="Lucida Sans" pitchFamily="2"/>
              </a:defRPr>
            </a:lvl4pPr>
            <a:lvl5pPr marL="2160000" lvl="4" indent="-216000" algn="l" rtl="0" hangingPunct="1">
              <a:lnSpc>
                <a:spcPct val="94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191B0E"/>
                </a:solidFill>
                <a:latin typeface="Franklin Gothic Book"/>
                <a:ea typeface="Microsoft YaHei" pitchFamily="2"/>
                <a:cs typeface="Lucida Sans" pitchFamily="2"/>
              </a:defRPr>
            </a:lvl5pPr>
            <a:lvl6pPr marL="2592000" lvl="5" indent="-216000" algn="l" rtl="0" hangingPunct="1">
              <a:lnSpc>
                <a:spcPct val="94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191B0E"/>
                </a:solidFill>
                <a:latin typeface="Franklin Gothic Book"/>
                <a:ea typeface="Microsoft YaHei" pitchFamily="2"/>
                <a:cs typeface="Lucida Sans" pitchFamily="2"/>
              </a:defRPr>
            </a:lvl6pPr>
            <a:lvl7pPr marL="3024000" lvl="6" indent="-216000" algn="l" rtl="0" hangingPunct="1">
              <a:lnSpc>
                <a:spcPct val="94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191B0E"/>
                </a:solidFill>
                <a:latin typeface="Franklin Gothic Book"/>
                <a:ea typeface="Microsoft YaHei" pitchFamily="2"/>
                <a:cs typeface="Lucida Sans" pitchFamily="2"/>
              </a:defRPr>
            </a:lvl7pPr>
            <a:lvl8pPr marL="3456000" lvl="7" indent="-216000" algn="l" rtl="0" hangingPunct="1">
              <a:lnSpc>
                <a:spcPct val="94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191B0E"/>
                </a:solidFill>
                <a:latin typeface="Franklin Gothic Book"/>
                <a:ea typeface="Microsoft YaHei" pitchFamily="2"/>
                <a:cs typeface="Lucida Sans" pitchFamily="2"/>
              </a:defRPr>
            </a:lvl8pPr>
            <a:lvl9pPr marL="3887999" lvl="8" indent="-216000" algn="l" rtl="0" hangingPunct="1">
              <a:lnSpc>
                <a:spcPct val="94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191B0E"/>
                </a:solidFill>
                <a:latin typeface="Franklin Gothic Book"/>
                <a:ea typeface="Microsoft YaHei" pitchFamily="2"/>
                <a:cs typeface="Lucida Sans" pitchFamily="2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1001"/>
              </a:spcBef>
              <a:spcAft>
                <a:spcPts val="201"/>
              </a:spcAft>
              <a:buNone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 </a:t>
            </a:r>
            <a:endParaRPr lang="ru-RU" sz="32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1001"/>
              </a:spcBef>
              <a:spcAft>
                <a:spcPts val="201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изучение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теоретической основы  формирования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катойконимов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1001"/>
              </a:spcBef>
              <a:spcAft>
                <a:spcPts val="201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сбор и анализ фактического материала;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1001"/>
              </a:spcBef>
              <a:spcAft>
                <a:spcPts val="201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выявление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факторов, предопределяющих появление названий жителей в газетном тексте;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1001"/>
              </a:spcBef>
              <a:spcAft>
                <a:spcPts val="201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проведение опроса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одноклассников.</a:t>
            </a:r>
          </a:p>
          <a:p>
            <a:pPr marL="0" lvl="0" indent="0">
              <a:lnSpc>
                <a:spcPct val="100000"/>
              </a:lnSpc>
              <a:spcBef>
                <a:spcPts val="1001"/>
              </a:spcBef>
              <a:spcAft>
                <a:spcPts val="201"/>
              </a:spcAft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1001"/>
              </a:spcBef>
              <a:spcAft>
                <a:spcPts val="201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работы заключается в выявлении функционирующих в региональных СМИ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катойконимов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описании некоторых причин их употребления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1001"/>
              </a:spcBef>
              <a:spcAft>
                <a:spcPts val="201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употребления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катойконимов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зафиксированных в газетных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текстах, позволил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охарактеризовать функциональный потенциал исследуемых единиц.	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1001"/>
              </a:spcBef>
              <a:spcAft>
                <a:spcPts val="201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Газета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«Слава труду» была  выбрана в качестве материала исследования как образец районной газеты, который даёт возможность изучить важные особенности региональной журналистики в аспекте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линвистики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939">
            <a:off x="8041159" y="2210537"/>
            <a:ext cx="3168352" cy="15738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42752" y="332656"/>
            <a:ext cx="3260228" cy="3369476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315775" y="581984"/>
            <a:ext cx="432048" cy="216024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66975" y="4401108"/>
            <a:ext cx="432048" cy="216024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77097" y="5262189"/>
            <a:ext cx="432048" cy="216024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55348" y="2060848"/>
            <a:ext cx="7224828" cy="5359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пособы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номинации: 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Описательная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номинация, которая строится 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«существительное жители + существительное нарицательное + топоним»,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н-р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жители города Вологды.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Катойконим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специальная номинация, н-р, москвич, нижегородец.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бразовать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катойконим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можно 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16 способами.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89360" y="1088345"/>
            <a:ext cx="9289032" cy="14045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определенного населенного пункта в грамматической системе русского языка можно назвать по-разному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31282" y="404664"/>
            <a:ext cx="9505056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lang="ru-RU" sz="4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40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катойконимов</a:t>
            </a:r>
            <a:r>
              <a:rPr lang="ru-RU" sz="4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Двойные фигурные скобки 1"/>
          <p:cNvSpPr/>
          <p:nvPr/>
        </p:nvSpPr>
        <p:spPr>
          <a:xfrm>
            <a:off x="335360" y="404664"/>
            <a:ext cx="8928992" cy="648072"/>
          </a:xfrm>
          <a:prstGeom prst="bracePair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335360" y="3068960"/>
            <a:ext cx="108000" cy="108000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335360" y="5013176"/>
            <a:ext cx="108000" cy="108000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61" y="5805264"/>
            <a:ext cx="6516736" cy="718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6787">
            <a:off x="4708407" y="4923076"/>
            <a:ext cx="4317309" cy="1573896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660261"/>
              </p:ext>
            </p:extLst>
          </p:nvPr>
        </p:nvGraphicFramePr>
        <p:xfrm>
          <a:off x="8184232" y="2365418"/>
          <a:ext cx="3744415" cy="3816423"/>
        </p:xfrm>
        <a:graphic>
          <a:graphicData uri="http://schemas.openxmlformats.org/drawingml/2006/table">
            <a:tbl>
              <a:tblPr firstRow="1" firstCol="1" bandRow="1"/>
              <a:tblGrid>
                <a:gridCol w="576064"/>
                <a:gridCol w="1080120"/>
                <a:gridCol w="1008112"/>
                <a:gridCol w="1080119"/>
              </a:tblGrid>
              <a:tr h="257184">
                <a:tc row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№ п/п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Катойконим (кто?)</a:t>
                      </a:r>
                      <a:endParaRPr lang="ru-RU" sz="1100" kern="100">
                        <a:solidFill>
                          <a:schemeClr val="bg1"/>
                        </a:solidFill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68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Множественное число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Единственное число</a:t>
                      </a:r>
                      <a:endParaRPr lang="ru-RU" sz="1100" kern="100">
                        <a:solidFill>
                          <a:schemeClr val="bg1"/>
                        </a:solidFill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4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Мужской род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Женский род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8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1.</a:t>
                      </a:r>
                      <a:endParaRPr lang="ru-RU" sz="1100" kern="100">
                        <a:solidFill>
                          <a:schemeClr val="bg1"/>
                        </a:solidFill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-Ц(ы)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-ЕЦ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-К(а)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27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2.</a:t>
                      </a:r>
                      <a:endParaRPr lang="ru-RU" sz="1100" kern="100">
                        <a:solidFill>
                          <a:schemeClr val="bg1"/>
                        </a:solidFill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-ИНЦ(ы)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-ИНЕЦ</a:t>
                      </a:r>
                      <a:endParaRPr lang="ru-RU" sz="1100" kern="100">
                        <a:solidFill>
                          <a:schemeClr val="bg1"/>
                        </a:solidFill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-ИНК(а)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85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3.</a:t>
                      </a:r>
                      <a:endParaRPr lang="ru-RU" sz="1100" kern="100">
                        <a:solidFill>
                          <a:schemeClr val="bg1"/>
                        </a:solidFill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-ЕНЦ(ы)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-ЕНЕЦ</a:t>
                      </a:r>
                      <a:endParaRPr lang="ru-RU" sz="1100" kern="100">
                        <a:solidFill>
                          <a:schemeClr val="bg1"/>
                        </a:solidFill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-ЕНК(а)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85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4.</a:t>
                      </a:r>
                      <a:endParaRPr lang="ru-RU" sz="1100" kern="100">
                        <a:solidFill>
                          <a:schemeClr val="bg1"/>
                        </a:solidFill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-ОВЦ(ы)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-ОВЕЦ</a:t>
                      </a:r>
                      <a:endParaRPr lang="ru-RU" sz="1100" kern="100">
                        <a:solidFill>
                          <a:schemeClr val="bg1"/>
                        </a:solidFill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-ОВК(а)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85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5.</a:t>
                      </a:r>
                      <a:endParaRPr lang="ru-RU" sz="1100" kern="100">
                        <a:solidFill>
                          <a:schemeClr val="bg1"/>
                        </a:solidFill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-ЕВЦ(ы)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-ЕВЕЦ</a:t>
                      </a:r>
                      <a:endParaRPr lang="ru-RU" sz="1100" kern="100">
                        <a:solidFill>
                          <a:schemeClr val="bg1"/>
                        </a:solidFill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SimSun, 宋体"/>
                          <a:cs typeface="F, 'Times New Roman';Times New"/>
                        </a:rPr>
                        <a:t>-ЕВК(а)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, 宋体"/>
                        <a:cs typeface="F, 'Times New Roman';Times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608168" y="1738770"/>
            <a:ext cx="43204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, 宋体" charset="0"/>
                <a:cs typeface="Times New Roman" pitchFamily="18" charset="0"/>
              </a:rPr>
              <a:t> </a:t>
            </a:r>
            <a:r>
              <a:rPr kumimoji="0" lang="ru-RU" altLang="zh-CN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, 宋体" charset="0"/>
                <a:cs typeface="Times New Roman" pitchFamily="18" charset="0"/>
              </a:rPr>
              <a:t>Словообразовательная модель </a:t>
            </a:r>
            <a:r>
              <a:rPr kumimoji="0" lang="ru-RU" altLang="zh-CN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, 宋体" charset="0"/>
                <a:cs typeface="Times New Roman" pitchFamily="18" charset="0"/>
              </a:rPr>
              <a:t>катойконимов</a:t>
            </a:r>
            <a:r>
              <a:rPr kumimoji="0" lang="ru-RU" altLang="zh-CN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, 宋体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, 宋体" charset="0"/>
                <a:cs typeface="Times New Roman" pitchFamily="18" charset="0"/>
              </a:rPr>
              <a:t>по продуктивности употребления 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809757"/>
            <a:ext cx="3566942" cy="486916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551384" y="476672"/>
            <a:ext cx="8006680" cy="56886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Ученые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такие сложности образования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катойконимов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 словообразования, что ведет к вариативности форм номинации;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некоторых производных слов только определенной формы, н-р, отсутствие формы единственного числа мужского или женского рода; </a:t>
            </a:r>
          </a:p>
          <a:p>
            <a:pPr>
              <a:buFont typeface="Symbol" pitchFamily="18" charset="2"/>
              <a:buChar char="·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выраженные региональные особенности словообразования топонима.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Катойконимы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 экономят языковые средства, однако целый ряд проблем с употреблением подобных наименований в речи способствует более частому употреблению описательных номинаций.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8400256" y="1340768"/>
            <a:ext cx="2232248" cy="27363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i="1" dirty="0">
                <a:solidFill>
                  <a:schemeClr val="bg1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О</a:t>
            </a:r>
            <a:r>
              <a:rPr lang="ru-RU" sz="2400" b="1" i="1" dirty="0" smtClean="0">
                <a:solidFill>
                  <a:schemeClr val="bg1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сновной </a:t>
            </a:r>
            <a:r>
              <a:rPr lang="ru-RU" sz="2400" b="1" i="1" dirty="0">
                <a:solidFill>
                  <a:schemeClr val="bg1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формой </a:t>
            </a:r>
            <a:r>
              <a:rPr lang="ru-RU" sz="2400" b="1" i="1" dirty="0" err="1">
                <a:solidFill>
                  <a:schemeClr val="bg1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катойконимов</a:t>
            </a:r>
            <a:r>
              <a:rPr lang="ru-RU" sz="2400" b="1" i="1" dirty="0">
                <a:solidFill>
                  <a:schemeClr val="bg1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 является форма множественного </a:t>
            </a:r>
            <a:r>
              <a:rPr lang="ru-RU" sz="2400" b="1" i="1" dirty="0" smtClean="0">
                <a:solidFill>
                  <a:schemeClr val="bg1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числа, н-р: Симферополь- </a:t>
            </a:r>
            <a:r>
              <a:rPr lang="ru-RU" sz="2400" b="1" i="1" dirty="0" err="1" smtClean="0">
                <a:solidFill>
                  <a:schemeClr val="bg1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симферопольцы</a:t>
            </a:r>
            <a:r>
              <a:rPr lang="ru-RU" sz="2400" b="1" i="1" dirty="0" smtClean="0">
                <a:solidFill>
                  <a:schemeClr val="bg1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solidFill>
                <a:schemeClr val="bg1"/>
              </a:solidFill>
              <a:latin typeface="Gabriola" panose="04040605051002020D02" pitchFamily="82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>
              <a:buNone/>
            </a:pPr>
            <a:r>
              <a:rPr lang="ru-RU" sz="3200" b="1" kern="100" dirty="0" smtClean="0">
                <a:effectLst/>
                <a:latin typeface="Times New Roman"/>
                <a:ea typeface="Times New Roman"/>
                <a:cs typeface="F, 'Times New Roman';Times New"/>
              </a:rPr>
              <a:t/>
            </a:r>
            <a:br>
              <a:rPr lang="ru-RU" sz="3200" b="1" kern="100" dirty="0" smtClean="0">
                <a:effectLst/>
                <a:latin typeface="Times New Roman"/>
                <a:ea typeface="Times New Roman"/>
                <a:cs typeface="F, 'Times New Roman';Times New"/>
              </a:rPr>
            </a:br>
            <a:endParaRPr lang="ru-RU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428215" cy="81156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Газета 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«Слава труду»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07368" y="1196752"/>
            <a:ext cx="8928992" cy="504056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Газета «Слава труду» - старейшая газета Бахчисарая, родившаяся как рупор индустриализации в 1921 г., отражает различные периоды в истории страны и общественной мысли, как в советское время, так и после распада СССР. 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страницах издания газеты «Слава труду» - сто лет развития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района. Сегодняшнее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«Слава труду» получила в середине 60-х годов. В 90-е годы газета стала весьма популярной, поскольку отражала наиболее полно жизнь района. 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страницах газеты освещались новейшие этапы развития района: строительство новых садов и закладка виноградников, создание комбината «Стройиндустрия», освоение прибрежной зоны, строительство новой части города</a:t>
            </a:r>
            <a:r>
              <a:rPr lang="ru-RU" sz="2400" dirty="0"/>
              <a:t>. </a:t>
            </a:r>
          </a:p>
          <a:p>
            <a:endParaRPr lang="ru-RU" sz="1800" dirty="0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0848528" y="457200"/>
            <a:ext cx="835472" cy="595536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/>
                <a:ea typeface="SimSun" pitchFamily="2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/>
                <a:ea typeface="SimSun" pitchFamily="2"/>
              </a:rPr>
            </a:br>
            <a:endParaRPr lang="ru-RU" sz="2800" dirty="0">
              <a:solidFill>
                <a:srgbClr val="0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8986">
            <a:off x="9570743" y="556648"/>
            <a:ext cx="2232248" cy="32305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12" y="3573016"/>
            <a:ext cx="2942388" cy="2645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939" y="3429000"/>
            <a:ext cx="3696071" cy="1825898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551384" y="1484784"/>
            <a:ext cx="9865096" cy="6716256"/>
          </a:xfrm>
        </p:spPr>
        <p:txBody>
          <a:bodyPr>
            <a:normAutofit/>
          </a:bodyPr>
          <a:lstStyle/>
          <a:p>
            <a:r>
              <a:rPr lang="ru-RU" sz="2000" dirty="0"/>
              <a:t>Функционирование </a:t>
            </a:r>
            <a:r>
              <a:rPr lang="ru-RU" sz="2000" dirty="0" err="1"/>
              <a:t>катойконимов</a:t>
            </a:r>
            <a:r>
              <a:rPr lang="ru-RU" sz="2000" dirty="0"/>
              <a:t> в исследуемых газетных текстах  в основном соответствует общим для русского языка тенденциям, </a:t>
            </a:r>
            <a:r>
              <a:rPr lang="ru-RU" sz="2000" dirty="0" smtClean="0"/>
              <a:t>н-р, </a:t>
            </a:r>
            <a:r>
              <a:rPr lang="ru-RU" sz="2000" dirty="0"/>
              <a:t>использованию продуктивных </a:t>
            </a:r>
            <a:r>
              <a:rPr lang="ru-RU" sz="2000" dirty="0" err="1"/>
              <a:t>катойконимических</a:t>
            </a:r>
            <a:r>
              <a:rPr lang="ru-RU" sz="2000" dirty="0"/>
              <a:t> суффиксов -</a:t>
            </a:r>
            <a:r>
              <a:rPr lang="ru-RU" sz="2000" dirty="0" err="1"/>
              <a:t>ец</a:t>
            </a:r>
            <a:r>
              <a:rPr lang="ru-RU" sz="2000" dirty="0"/>
              <a:t>- и </a:t>
            </a:r>
            <a:r>
              <a:rPr lang="ru-RU" sz="2000" dirty="0" smtClean="0"/>
              <a:t>–</a:t>
            </a:r>
            <a:r>
              <a:rPr lang="ru-RU" sz="2000" dirty="0" err="1" smtClean="0"/>
              <a:t>чанин</a:t>
            </a:r>
            <a:r>
              <a:rPr lang="ru-RU" sz="2000" dirty="0" smtClean="0"/>
              <a:t>.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Катойконим</a:t>
            </a:r>
            <a:r>
              <a:rPr lang="ru-RU" sz="2000" dirty="0">
                <a:solidFill>
                  <a:schemeClr val="bg1"/>
                </a:solidFill>
              </a:rPr>
              <a:t> является одним из значимых средств самоидентификации для современного носителя русского языка, а употребление определенного варианта названия жителей либо помещение этого слова в специальный контекст позволяет выражать эмоции и оценки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000" dirty="0">
                <a:solidFill>
                  <a:schemeClr val="bg1"/>
                </a:solidFill>
              </a:rPr>
              <a:t>В газетных текстах 2021-2023 гг. выявлены случаи употребления </a:t>
            </a:r>
            <a:r>
              <a:rPr lang="ru-RU" sz="2000" dirty="0" err="1">
                <a:solidFill>
                  <a:schemeClr val="bg1"/>
                </a:solidFill>
              </a:rPr>
              <a:t>катойконимов</a:t>
            </a:r>
            <a:r>
              <a:rPr lang="ru-RU" sz="2000" dirty="0">
                <a:solidFill>
                  <a:schemeClr val="bg1"/>
                </a:solidFill>
              </a:rPr>
              <a:t> в форме единственного числа мужского рода, подчеркивающих важность каждого отдельного человека, н-р: </a:t>
            </a:r>
          </a:p>
          <a:p>
            <a:pPr marL="731520" lvl="2" indent="0">
              <a:buNone/>
            </a:pPr>
            <a:r>
              <a:rPr lang="ru-RU" sz="2000" i="1" dirty="0"/>
              <a:t>(24) Противостоял ему наш земляк, </a:t>
            </a:r>
            <a:r>
              <a:rPr lang="ru-RU" sz="2000" b="1" i="1" dirty="0" err="1"/>
              <a:t>бахчисараец</a:t>
            </a:r>
            <a:r>
              <a:rPr lang="ru-RU" sz="2000" i="1" dirty="0"/>
              <a:t> </a:t>
            </a:r>
            <a:r>
              <a:rPr lang="ru-RU" sz="2000" i="1" dirty="0" err="1"/>
              <a:t>Дилмурод</a:t>
            </a:r>
            <a:r>
              <a:rPr lang="ru-RU" sz="2000" i="1" dirty="0"/>
              <a:t> </a:t>
            </a:r>
            <a:r>
              <a:rPr lang="ru-RU" sz="2000" i="1" dirty="0" err="1"/>
              <a:t>Сатыбалдиев</a:t>
            </a:r>
            <a:r>
              <a:rPr lang="ru-RU" sz="2000" i="1" dirty="0"/>
              <a:t>, у которого и боев-то в профессиональном боксе было в три раза меньше, и возраст-всего 20 лет («Слава труду», № 179-181 (9881-9882) 2014 года).</a:t>
            </a:r>
          </a:p>
          <a:p>
            <a:endParaRPr lang="ru-RU" sz="2400" dirty="0"/>
          </a:p>
          <a:p>
            <a:endParaRPr lang="ru-RU" sz="24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628800"/>
            <a:ext cx="10700568" cy="43204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возможности </a:t>
            </a:r>
            <a:r>
              <a:rPr lang="ru-RU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катойконимов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СМИ(на материале газеты «Слава труду»)</a:t>
            </a:r>
            <a:b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374" y="5001891"/>
            <a:ext cx="315363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9471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возможности </a:t>
            </a:r>
            <a:r>
              <a:rPr lang="ru-RU" sz="3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катойконимов</a:t>
            </a:r>
            <a:r>
              <a:rPr lang="ru-RU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СМИ(на материале газеты «Слава труду»)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3392" y="1556792"/>
            <a:ext cx="1116124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bg1"/>
                </a:solidFill>
              </a:rPr>
              <a:t>Катойконимы</a:t>
            </a:r>
            <a:r>
              <a:rPr lang="ru-RU" sz="2400" dirty="0">
                <a:solidFill>
                  <a:schemeClr val="bg1"/>
                </a:solidFill>
              </a:rPr>
              <a:t> в газетном тексте 2014-2023 гг.  </a:t>
            </a:r>
            <a:r>
              <a:rPr lang="ru-RU" sz="2400" b="1" dirty="0">
                <a:solidFill>
                  <a:schemeClr val="bg1"/>
                </a:solidFill>
              </a:rPr>
              <a:t>указывают на место действия и/или адресата </a:t>
            </a:r>
            <a:r>
              <a:rPr lang="ru-RU" sz="2400" dirty="0" smtClean="0">
                <a:solidFill>
                  <a:schemeClr val="bg1"/>
                </a:solidFill>
              </a:rPr>
              <a:t>текста:</a:t>
            </a:r>
          </a:p>
          <a:p>
            <a:r>
              <a:rPr lang="ru-RU" sz="2400" i="1" dirty="0" smtClean="0"/>
              <a:t>(2)В </a:t>
            </a:r>
            <a:r>
              <a:rPr lang="ru-RU" sz="2400" i="1" dirty="0"/>
              <a:t>экспозиции есть оригиналы документов, фотографии </a:t>
            </a:r>
            <a:r>
              <a:rPr lang="ru-RU" sz="2400" b="1" i="1" dirty="0"/>
              <a:t>жителей </a:t>
            </a:r>
            <a:r>
              <a:rPr lang="ru-RU" sz="2400" b="1" i="1" dirty="0" err="1"/>
              <a:t>Холмовки</a:t>
            </a:r>
            <a:r>
              <a:rPr lang="ru-RU" sz="2400" b="1" i="1" dirty="0"/>
              <a:t> </a:t>
            </a:r>
            <a:r>
              <a:rPr lang="ru-RU" sz="2400" i="1" dirty="0"/>
              <a:t>и соседних сел, бойцов, которые принимали участие в боях за Севастополь («Слава труду», № 12 (10379) 2 апреля 2021 года</a:t>
            </a:r>
            <a:r>
              <a:rPr lang="ru-RU" sz="2400" i="1" dirty="0" smtClean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Вносят </a:t>
            </a:r>
            <a:r>
              <a:rPr lang="ru-RU" sz="2400" dirty="0">
                <a:solidFill>
                  <a:schemeClr val="bg1"/>
                </a:solidFill>
              </a:rPr>
              <a:t>в этот текст определенные стилистические нюансы или </a:t>
            </a:r>
            <a:r>
              <a:rPr lang="ru-RU" sz="2400" b="1" dirty="0">
                <a:solidFill>
                  <a:schemeClr val="bg1"/>
                </a:solidFill>
              </a:rPr>
              <a:t>служат для его </a:t>
            </a:r>
            <a:r>
              <a:rPr lang="ru-RU" sz="2400" b="1" dirty="0" smtClean="0">
                <a:solidFill>
                  <a:schemeClr val="bg1"/>
                </a:solidFill>
              </a:rPr>
              <a:t>структурирования</a:t>
            </a:r>
            <a:r>
              <a:rPr lang="ru-RU" sz="2400" dirty="0" smtClean="0">
                <a:solidFill>
                  <a:schemeClr val="bg1"/>
                </a:solidFill>
              </a:rPr>
              <a:t>. В </a:t>
            </a:r>
            <a:r>
              <a:rPr lang="ru-RU" sz="2400" dirty="0">
                <a:solidFill>
                  <a:schemeClr val="bg1"/>
                </a:solidFill>
              </a:rPr>
              <a:t>этих случаях название жителей, как правило, выносится в заголовок или выступает в виде обращения: </a:t>
            </a:r>
          </a:p>
          <a:p>
            <a:r>
              <a:rPr lang="ru-RU" sz="2400" dirty="0"/>
              <a:t>(17) Дорогие </a:t>
            </a:r>
            <a:r>
              <a:rPr lang="ru-RU" sz="2400" b="1" dirty="0" err="1"/>
              <a:t>бахчисарайцы</a:t>
            </a:r>
            <a:r>
              <a:rPr lang="ru-RU" sz="2400" dirty="0"/>
              <a:t>! («Слава труду», № 187-188 (9889-9890) 2014 года ).</a:t>
            </a:r>
          </a:p>
          <a:p>
            <a:r>
              <a:rPr lang="ru-RU" sz="2400" dirty="0"/>
              <a:t>(18) Дорогие </a:t>
            </a:r>
            <a:r>
              <a:rPr lang="ru-RU" sz="2400" b="1" dirty="0" err="1"/>
              <a:t>крымчане</a:t>
            </a:r>
            <a:r>
              <a:rPr lang="ru-RU" sz="2400" b="1" dirty="0"/>
              <a:t>!</a:t>
            </a:r>
            <a:r>
              <a:rPr lang="ru-RU" sz="2400" dirty="0"/>
              <a:t> («Слава труду», № 187-188 (9889-9890) 2014 года </a:t>
            </a:r>
            <a:r>
              <a:rPr lang="ru-RU" sz="2400" dirty="0" smtClean="0"/>
              <a:t>).</a:t>
            </a:r>
            <a:endParaRPr lang="ru-RU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Могут давать </a:t>
            </a:r>
            <a:r>
              <a:rPr lang="ru-RU" sz="2400" b="1" dirty="0">
                <a:solidFill>
                  <a:schemeClr val="bg1"/>
                </a:solidFill>
              </a:rPr>
              <a:t>представление об относительно значимом количестве героев</a:t>
            </a:r>
            <a:r>
              <a:rPr lang="ru-RU" sz="2400" dirty="0">
                <a:solidFill>
                  <a:schemeClr val="bg1"/>
                </a:solidFill>
              </a:rPr>
              <a:t> (условные </a:t>
            </a:r>
            <a:r>
              <a:rPr lang="ru-RU" sz="2400" i="1" dirty="0" err="1">
                <a:solidFill>
                  <a:schemeClr val="bg1"/>
                </a:solidFill>
              </a:rPr>
              <a:t>бахчисарайцы</a:t>
            </a:r>
            <a:r>
              <a:rPr lang="ru-RU" sz="2400" i="1" dirty="0">
                <a:solidFill>
                  <a:schemeClr val="bg1"/>
                </a:solidFill>
              </a:rPr>
              <a:t>, </a:t>
            </a:r>
            <a:r>
              <a:rPr lang="ru-RU" sz="2400" i="1" dirty="0" err="1">
                <a:solidFill>
                  <a:schemeClr val="bg1"/>
                </a:solidFill>
              </a:rPr>
              <a:t>крымчане</a:t>
            </a:r>
            <a:r>
              <a:rPr lang="ru-RU" sz="2400" i="1" dirty="0">
                <a:solidFill>
                  <a:schemeClr val="bg1"/>
                </a:solidFill>
              </a:rPr>
              <a:t> и </a:t>
            </a:r>
            <a:r>
              <a:rPr lang="ru-RU" sz="2400" i="1" dirty="0" err="1" smtClean="0">
                <a:solidFill>
                  <a:schemeClr val="bg1"/>
                </a:solidFill>
              </a:rPr>
              <a:t>вилинцы</a:t>
            </a:r>
            <a:r>
              <a:rPr lang="ru-RU" sz="2400" dirty="0" smtClean="0">
                <a:solidFill>
                  <a:schemeClr val="bg1"/>
                </a:solidFill>
              </a:rPr>
              <a:t>), </a:t>
            </a:r>
            <a:r>
              <a:rPr lang="ru-RU" sz="2400" dirty="0">
                <a:solidFill>
                  <a:schemeClr val="bg1"/>
                </a:solidFill>
              </a:rPr>
              <a:t>формировать в сознании читателя газеты ощущение массовости </a:t>
            </a:r>
            <a:r>
              <a:rPr lang="ru-RU" sz="2400" dirty="0" smtClean="0">
                <a:solidFill>
                  <a:schemeClr val="bg1"/>
                </a:solidFill>
              </a:rPr>
              <a:t>происходящего.</a:t>
            </a:r>
            <a:endParaRPr lang="ru-RU" sz="2400" i="1" dirty="0"/>
          </a:p>
          <a:p>
            <a:endParaRPr lang="ru-RU" sz="2400" i="1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10118"/>
            <a:ext cx="3107870" cy="176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2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4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FFFFFF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4597</TotalTime>
  <Words>1675</Words>
  <Application>Microsoft Office PowerPoint</Application>
  <PresentationFormat>Произвольный</PresentationFormat>
  <Paragraphs>153</Paragraphs>
  <Slides>17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ФУНКЦИОНАЛЬНЫЙ ПОТЕНЦИАЛ КАТОЙКОНИМОВ     В ГАЗЕТНЫХ ТЕКСТАХ (на материале муниципальной газеты «Слава труду») </vt:lpstr>
      <vt:lpstr>ВВЕДЕНИЕ</vt:lpstr>
      <vt:lpstr>  </vt:lpstr>
      <vt:lpstr>.</vt:lpstr>
      <vt:lpstr>Способы образования катойконимов </vt:lpstr>
      <vt:lpstr> </vt:lpstr>
      <vt:lpstr> </vt:lpstr>
      <vt:lpstr>Функциональные возможности катойконимов          в СМИ(на материале газеты «Слава труду») </vt:lpstr>
      <vt:lpstr>Функциональные возможности катойконимов в СМИ(на материале газеты «Слава труду»)</vt:lpstr>
      <vt:lpstr>Различия в использовании катойконимов</vt:lpstr>
      <vt:lpstr>В материалах «Слава труду» советского периода катойконимы идеологически окрашены</vt:lpstr>
      <vt:lpstr>Функциональные возможности катойконимов</vt:lpstr>
      <vt:lpstr>                               Заключение</vt:lpstr>
      <vt:lpstr>                               Заключение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Эргонимы в языковом ландшафте города Бахчисарай</dc:title>
  <dc:creator>HT</dc:creator>
  <cp:lastModifiedBy>HT</cp:lastModifiedBy>
  <cp:revision>92</cp:revision>
  <dcterms:modified xsi:type="dcterms:W3CDTF">2023-12-21T05:34:10Z</dcterms:modified>
</cp:coreProperties>
</file>