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0" r:id="rId4"/>
    <p:sldId id="258" r:id="rId5"/>
    <p:sldId id="257" r:id="rId6"/>
    <p:sldId id="264" r:id="rId7"/>
    <p:sldId id="265" r:id="rId8"/>
    <p:sldId id="266" r:id="rId9"/>
    <p:sldId id="270" r:id="rId10"/>
    <p:sldId id="267" r:id="rId11"/>
    <p:sldId id="271" r:id="rId12"/>
    <p:sldId id="272" r:id="rId13"/>
    <p:sldId id="259" r:id="rId14"/>
    <p:sldId id="268" r:id="rId15"/>
    <p:sldId id="26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>
        <p:scale>
          <a:sx n="70" d="100"/>
          <a:sy n="70" d="100"/>
        </p:scale>
        <p:origin x="-78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859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46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604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97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27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644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482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438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064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16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234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1CEE8-1044-4668-8913-6878F88FC48F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78ADB-0FA9-48CD-8DDC-53FB0FC1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50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744199" y="2498621"/>
            <a:ext cx="3823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                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7688"/>
            <a:ext cx="12223445" cy="6875687"/>
          </a:xfrm>
          <a:prstGeom prst="rect">
            <a:avLst/>
          </a:prstGeom>
        </p:spPr>
      </p:pic>
      <p:pic>
        <p:nvPicPr>
          <p:cNvPr id="9" name="Picture 2" descr="DataLife Engine &gt; Версия для печати &gt; Газетные обо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302327" y="682547"/>
            <a:ext cx="9587346" cy="261087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ГАЗЕТНОГО ЗАГОЛОВКА В ЭФФЕКТИВНОСТИ ПЕЧАТНЫХ СМИ (на материале муниципальной газеты "Слава труду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")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772399" y="3849702"/>
            <a:ext cx="4281055" cy="300829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выполнила:</a:t>
            </a:r>
          </a:p>
          <a:p>
            <a:pPr algn="r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Ислямова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Джумазе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Сийрановна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11-А класса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бюджетного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общеобразовательного учреждения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№1» города Бахчисарай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Прудникова Светлана Вячеславовна,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8764" y="5349875"/>
            <a:ext cx="3740727" cy="85298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Отделение: социально-гуманитарное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Направление: журналистика</a:t>
            </a:r>
          </a:p>
        </p:txBody>
      </p:sp>
    </p:spTree>
    <p:extLst>
      <p:ext uri="{BB962C8B-B14F-4D97-AF65-F5344CB8AC3E}">
        <p14:creationId xmlns:p14="http://schemas.microsoft.com/office/powerpoint/2010/main" val="68848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Бежевые фоны для презентаций (32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584" t="26250" r="18022" b="11874"/>
          <a:stretch/>
        </p:blipFill>
        <p:spPr>
          <a:xfrm>
            <a:off x="95534" y="310029"/>
            <a:ext cx="8420669" cy="60488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39032" y="310029"/>
            <a:ext cx="335734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70-е годы наиболее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популярная модель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заголовок-хроника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братской страны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для народа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»),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заголовок-лозунг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»(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Великому октябрю – достойную встречу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«Дал слово – сдержи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!»).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обусловлено прежде всего прежней партийно-государственной идеологией СМИ.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4082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87" y="3053556"/>
            <a:ext cx="2409825" cy="1895475"/>
          </a:xfrm>
        </p:spPr>
      </p:pic>
      <p:pic>
        <p:nvPicPr>
          <p:cNvPr id="15" name="Объект 1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087" y="3053556"/>
            <a:ext cx="2409825" cy="1895475"/>
          </a:xfrm>
        </p:spPr>
      </p:pic>
      <p:pic>
        <p:nvPicPr>
          <p:cNvPr id="4" name="Picture 2" descr="Бежевые фоны для презентаций (32 фото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600"/>
            <a:ext cx="12192000" cy="700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8615" y="682388"/>
            <a:ext cx="585488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u="sng" dirty="0" smtClean="0">
                <a:latin typeface="Times New Roman"/>
                <a:ea typeface="SimSun"/>
              </a:rPr>
              <a:t>номинативы</a:t>
            </a:r>
            <a:r>
              <a:rPr lang="ru-RU" sz="2400" dirty="0" smtClean="0">
                <a:latin typeface="Times New Roman"/>
                <a:ea typeface="SimSun"/>
              </a:rPr>
              <a:t> (заголовки, выраженные существительными в именительном падеже), н-р: </a:t>
            </a:r>
            <a:r>
              <a:rPr lang="ru-RU" sz="2400" i="1" dirty="0">
                <a:latin typeface="Times New Roman"/>
                <a:ea typeface="SimSun"/>
              </a:rPr>
              <a:t>«Село </a:t>
            </a:r>
            <a:r>
              <a:rPr lang="ru-RU" sz="2400" i="1" dirty="0" err="1">
                <a:latin typeface="Times New Roman"/>
                <a:ea typeface="SimSun"/>
              </a:rPr>
              <a:t>Верхоречье</a:t>
            </a:r>
            <a:r>
              <a:rPr lang="ru-RU" sz="2400" i="1" dirty="0">
                <a:latin typeface="Times New Roman"/>
                <a:ea typeface="SimSun"/>
              </a:rPr>
              <a:t> в годы войны»; </a:t>
            </a:r>
            <a:endParaRPr lang="ru-RU" sz="2400" i="1" dirty="0" smtClean="0">
              <a:latin typeface="Times New Roman"/>
              <a:ea typeface="SimSu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предложений (</a:t>
            </a:r>
            <a:r>
              <a:rPr lang="ru-RU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предикативы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н-р, двусоставные предложения: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«Строительство продолжается», «Зоопарк разрастается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400" i="1" dirty="0" smtClean="0">
              <a:latin typeface="Times New Roman"/>
              <a:ea typeface="SimSu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эллиптические  предложения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н-р: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«Еще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немного и Прованс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!»;  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заголовки-предложения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риторическим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вопросом, н-р: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чем мечтают учителя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?»;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93261" y="1652027"/>
            <a:ext cx="3735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196" y="2538482"/>
            <a:ext cx="2846108" cy="448328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10233" y="464024"/>
            <a:ext cx="51452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>
                <a:solidFill>
                  <a:srgbClr val="002060"/>
                </a:solidFill>
                <a:latin typeface="Times New Roman"/>
                <a:ea typeface="SimSun"/>
              </a:rPr>
              <a:t>Их краткость и лаконичность способствуют более быстрому восприятию содержания текста газетной статьи</a:t>
            </a:r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.</a:t>
            </a:r>
          </a:p>
          <a:p>
            <a:pPr algn="just"/>
            <a:endParaRPr lang="ru-RU" sz="2400" i="1" dirty="0">
              <a:solidFill>
                <a:srgbClr val="002060"/>
              </a:solidFill>
              <a:latin typeface="Times New Roman"/>
              <a:ea typeface="SimSun"/>
            </a:endParaRP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Их функция – информировать читателя, передавать </a:t>
            </a:r>
            <a:r>
              <a:rPr lang="ru-RU" sz="2400" i="1" dirty="0">
                <a:solidFill>
                  <a:srgbClr val="002060"/>
                </a:solidFill>
                <a:latin typeface="Times New Roman"/>
                <a:ea typeface="SimSun"/>
              </a:rPr>
              <a:t>в заголовке основное </a:t>
            </a:r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содержание текста.</a:t>
            </a:r>
          </a:p>
          <a:p>
            <a:pPr algn="just"/>
            <a:endParaRPr lang="ru-RU" sz="2400" i="1" dirty="0">
              <a:solidFill>
                <a:srgbClr val="002060"/>
              </a:solidFill>
              <a:latin typeface="Times New Roman"/>
              <a:ea typeface="SimSun"/>
            </a:endParaRP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</a:rPr>
              <a:t>Придают </a:t>
            </a:r>
            <a:r>
              <a:rPr lang="ru-RU" sz="2400" i="1" dirty="0">
                <a:solidFill>
                  <a:srgbClr val="002060"/>
                </a:solidFill>
              </a:rPr>
              <a:t>заголовкам характерную краткость и </a:t>
            </a:r>
            <a:r>
              <a:rPr lang="ru-RU" sz="2400" i="1" dirty="0" smtClean="0">
                <a:solidFill>
                  <a:srgbClr val="002060"/>
                </a:solidFill>
              </a:rPr>
              <a:t>динамичность.</a:t>
            </a:r>
          </a:p>
          <a:p>
            <a:pPr algn="just"/>
            <a:endParaRPr lang="ru-RU" sz="2400" i="1" dirty="0">
              <a:solidFill>
                <a:srgbClr val="002060"/>
              </a:solidFill>
              <a:latin typeface="Times New Roman"/>
              <a:ea typeface="SimSun"/>
            </a:endParaRP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Притягивают внимание, интригуют читателя.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18363" y="-143599"/>
            <a:ext cx="11491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Группы заголовков газеты «Слава труду</a:t>
            </a:r>
            <a:r>
              <a:rPr lang="ru-RU" sz="3200" b="1" dirty="0" smtClean="0">
                <a:solidFill>
                  <a:srgbClr val="C00000"/>
                </a:solidFill>
              </a:rPr>
              <a:t>» и их функция 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10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Бежевые фоны для презентаций (32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600"/>
            <a:ext cx="12192000" cy="700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8363" y="682388"/>
            <a:ext cx="663281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фразеологических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своего рода речевых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штампов, 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н-р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: «Долгом призванный», «УЧИТЕЛЬ С БОЛЬШОЙ БУКВЫ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»;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числительными, н-р: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«БАХЧИСАРАЮ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519 ЛЕТ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топонимов и антропонимов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«Россия, мы дети твои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!», «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Любите наш Крым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!»;</a:t>
            </a:r>
          </a:p>
          <a:p>
            <a:pPr algn="just"/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иноязычной  лексики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«Это страшное слово «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»),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лексики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характерной для интернет-изданий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Спасибозажизнь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аббревиатур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олицетворения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метафоры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(«Философия стаи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93261" y="1652027"/>
            <a:ext cx="3735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851176" y="682388"/>
            <a:ext cx="510426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Призваны </a:t>
            </a:r>
            <a:r>
              <a:rPr lang="ru-RU" sz="2400" i="1" dirty="0">
                <a:solidFill>
                  <a:srgbClr val="002060"/>
                </a:solidFill>
                <a:latin typeface="Times New Roman"/>
                <a:ea typeface="SimSun"/>
              </a:rPr>
              <a:t>ввести </a:t>
            </a:r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читателя в  </a:t>
            </a:r>
            <a:r>
              <a:rPr lang="ru-RU" sz="2400" i="1" dirty="0">
                <a:solidFill>
                  <a:srgbClr val="002060"/>
                </a:solidFill>
                <a:latin typeface="Times New Roman"/>
                <a:ea typeface="SimSun"/>
              </a:rPr>
              <a:t>курс дела, </a:t>
            </a:r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не </a:t>
            </a:r>
            <a:r>
              <a:rPr lang="ru-RU" sz="2400" i="1" dirty="0">
                <a:solidFill>
                  <a:srgbClr val="002060"/>
                </a:solidFill>
                <a:latin typeface="Times New Roman"/>
                <a:ea typeface="SimSun"/>
              </a:rPr>
              <a:t>раскрывая </a:t>
            </a:r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сути статьи.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 </a:t>
            </a:r>
            <a:endParaRPr lang="ru-RU" sz="2400" i="1" dirty="0">
              <a:solidFill>
                <a:srgbClr val="002060"/>
              </a:solidFill>
              <a:latin typeface="Times New Roman"/>
              <a:ea typeface="SimSun"/>
            </a:endParaRP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Носят информативный характер, легко запоминаются.</a:t>
            </a:r>
          </a:p>
          <a:p>
            <a:pPr algn="just"/>
            <a:endParaRPr lang="ru-RU" sz="2400" i="1" dirty="0">
              <a:solidFill>
                <a:srgbClr val="002060"/>
              </a:solidFill>
              <a:latin typeface="Times New Roman"/>
              <a:ea typeface="SimSun"/>
            </a:endParaRP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Акцентируют </a:t>
            </a:r>
            <a:r>
              <a:rPr lang="ru-RU" sz="2400" i="1" dirty="0">
                <a:solidFill>
                  <a:srgbClr val="002060"/>
                </a:solidFill>
                <a:latin typeface="Times New Roman"/>
                <a:ea typeface="SimSun"/>
              </a:rPr>
              <a:t>внимание на названия сел и городов, где происходило </a:t>
            </a:r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событие</a:t>
            </a:r>
            <a:r>
              <a:rPr lang="ru-RU" sz="2400" i="1" dirty="0">
                <a:solidFill>
                  <a:srgbClr val="002060"/>
                </a:solidFill>
                <a:latin typeface="Times New Roman"/>
                <a:ea typeface="SimSun"/>
              </a:rPr>
              <a:t>, и на людей, о которых будет идти речь в </a:t>
            </a:r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статье.</a:t>
            </a:r>
          </a:p>
          <a:p>
            <a:pPr algn="just"/>
            <a:endParaRPr lang="ru-RU" sz="2400" i="1" dirty="0" smtClean="0">
              <a:solidFill>
                <a:srgbClr val="002060"/>
              </a:solidFill>
              <a:latin typeface="Times New Roman"/>
              <a:ea typeface="SimSun"/>
            </a:endParaRP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Схожие выражения укореняются </a:t>
            </a:r>
            <a:r>
              <a:rPr lang="ru-RU" sz="2400" i="1" dirty="0">
                <a:solidFill>
                  <a:srgbClr val="002060"/>
                </a:solidFill>
                <a:latin typeface="Times New Roman"/>
                <a:ea typeface="SimSun"/>
              </a:rPr>
              <a:t>в сознании </a:t>
            </a:r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людей, они являются </a:t>
            </a:r>
            <a:r>
              <a:rPr lang="ru-RU" sz="2400" i="1" dirty="0">
                <a:solidFill>
                  <a:srgbClr val="002060"/>
                </a:solidFill>
                <a:latin typeface="Times New Roman"/>
                <a:ea typeface="SimSun"/>
              </a:rPr>
              <a:t>яркой чертой сегодняшнего языкового </a:t>
            </a:r>
            <a:r>
              <a:rPr lang="ru-RU" sz="2400" i="1" dirty="0" smtClean="0">
                <a:solidFill>
                  <a:srgbClr val="002060"/>
                </a:solidFill>
                <a:latin typeface="Times New Roman"/>
                <a:ea typeface="SimSun"/>
              </a:rPr>
              <a:t>развития</a:t>
            </a:r>
            <a:r>
              <a:rPr lang="ru-RU" sz="2400" i="1" dirty="0">
                <a:solidFill>
                  <a:srgbClr val="002060"/>
                </a:solidFill>
                <a:latin typeface="Times New Roman"/>
                <a:ea typeface="SimSun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8363" y="-143599"/>
            <a:ext cx="11491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Лексические особенности </a:t>
            </a:r>
            <a:r>
              <a:rPr lang="ru-RU" sz="3200" b="1" dirty="0" smtClean="0">
                <a:solidFill>
                  <a:srgbClr val="C00000"/>
                </a:solidFill>
              </a:rPr>
              <a:t>заголовков «</a:t>
            </a:r>
            <a:r>
              <a:rPr lang="ru-RU" sz="3200" b="1" dirty="0">
                <a:solidFill>
                  <a:srgbClr val="C00000"/>
                </a:solidFill>
              </a:rPr>
              <a:t>Слава труду</a:t>
            </a:r>
            <a:r>
              <a:rPr lang="ru-RU" sz="3200" b="1" dirty="0" smtClean="0">
                <a:solidFill>
                  <a:srgbClr val="C00000"/>
                </a:solidFill>
              </a:rPr>
              <a:t>» 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85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Фон для презентации бежевый - 6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9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1631">
            <a:off x="8550971" y="990258"/>
            <a:ext cx="3455505" cy="52002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829" y="1"/>
            <a:ext cx="8611738" cy="787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азета "Слава труду" имеет свои традиции заголовочного комплекса. Ее авторы стараются освещать все стороны городской жизни, воссоздавая картину происходящего в районе.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корреспонденты 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показывают свое отношение к тому или иному вопросу, практически не встречаются броские заголовки проблемного характера, что, безусловно, не способствует популярности издания.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Заголовком "Слава труду", как правило, является одно, реже два предложения, чаще невосклицательные и нераспространённые, реже - восклицательные или незаконченные предложения с многоточием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в газете «Слава труду» чаще всего встречается «заголовок-хроника» и «заголовок-бегущая строка», реже - «заголовок-интрига» и «заголовок-лозунг».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836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Бежевые фоны для презентаций (32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3250" t="17916" r="27042" b="18835"/>
          <a:stretch/>
        </p:blipFill>
        <p:spPr>
          <a:xfrm>
            <a:off x="3643952" y="1282890"/>
            <a:ext cx="8418516" cy="55751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7421" y="1709340"/>
            <a:ext cx="330275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 подтвердил гипотезу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молодые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 практически не читают «Слава труду».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обусловлено тем, что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 время нет необходимости покупать газеты,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есть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Интернете. Такие источники более оперативны, но не всегда являются достоверными  и качественными.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7422" y="95534"/>
            <a:ext cx="116688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мире роль печатных изданий и их востребованность среди разновозрастной аудитории, к сожалению, падает, что подтверждают данные проведенного нами исследования. Не стала исключением и наша газета «Слава труду».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900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Газета фон для презентации - 96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5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0680" y="2055813"/>
            <a:ext cx="1136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698" t="20479" r="3354" b="26672"/>
          <a:stretch/>
        </p:blipFill>
        <p:spPr>
          <a:xfrm>
            <a:off x="4796885" y="3302378"/>
            <a:ext cx="2598229" cy="31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  <p:pic>
        <p:nvPicPr>
          <p:cNvPr id="5" name="Picture 2" descr="Бежевые фоны для презентаций (32 фото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8490" y="191070"/>
            <a:ext cx="783381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Заголовок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одно из важнейших средств ориентирования читателя, основной компонент газетной статьи, который привлекает наше внимание и содержит в себе информацию 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удачного названия зависит,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ли прочитана статья или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отложат на потом.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муниципальная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«Слава труду».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заголовки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статьях данного печатного издания.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работе выделены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популярные модели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заголовков 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Слава труду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проведен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классификация.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997" y="-163774"/>
            <a:ext cx="43536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8" name="Picture 4" descr="Старая газета фон - 51 фото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05218" y="272956"/>
            <a:ext cx="8140549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тем, что значимость заголовков в статье любого печатного издания неразрывно связана со спросом на предложенную печатным изданием информацию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Газета «Слава труду»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первая газета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Бахчисарайского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района,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году отмечалось 100 лет со дня основания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газеты, но сегодня количество ее читателей значительно меньше, чем в 60-90 годы.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ярких заголовков в качестве средства языковой выразительности в газетных статьях способно вызывать интерес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читателя;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профессионализма редакции зависит уровень читательской заинтересованности, популярность издания.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https://sun9-87.userapi.com/impg/RRpn03uUbsloYIq0JrZh9EqlZaj3hQAPZuN8eQ/NVeTDX6OKhM.jpg?size=887x1920&amp;quality=95&amp;sign=842c777b5a37da8cda3e2ff942743139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2" t="12106" r="1834" b="24809"/>
          <a:stretch/>
        </p:blipFill>
        <p:spPr bwMode="auto">
          <a:xfrm>
            <a:off x="9191425" y="1497941"/>
            <a:ext cx="2827133" cy="507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50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Бежевый фон пнг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2154">
            <a:off x="225700" y="197009"/>
            <a:ext cx="3200920" cy="47809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6881" y="1852214"/>
            <a:ext cx="3475878" cy="48484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28706" y="1027906"/>
            <a:ext cx="593734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печатное издание привлекло нас тем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2021 году отмечалось 100 лет со дня основания газеты.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 информация, которую оно публикует, охватывает все сферы жизни нашего района, а значит проблемы, поднятые в статьях, должны быть актуальными, «яркими», увлекать современного читателя, давать материал для размышления, сообщать последние новости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026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2715419"/>
            <a:ext cx="3429000" cy="2571750"/>
          </a:xfrm>
        </p:spPr>
      </p:pic>
      <p:pic>
        <p:nvPicPr>
          <p:cNvPr id="1026" name="Picture 2" descr="Бежевые фоны для презентаций (32 фото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38200" y="410208"/>
            <a:ext cx="107022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Цель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проследить, как осуществляется главная функция заголовков современных СМИ: привлечь внимание читателя, заинтересовать его и вызвать желание продолжать чтение; выяснить причины снижения популярности газеты «Слава труду».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50125" y="2333685"/>
            <a:ext cx="71591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теоретические аспекты газетного заголовка и выявить основные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публицистике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определить, как изменился заголовочный комплекс с течением времени;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анализ заголовков статей «Слава труду», классифицировать их, сделать выводы.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871" y="2760260"/>
            <a:ext cx="4621896" cy="334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5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 для презентации бежевый - 6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9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8" y="3127189"/>
            <a:ext cx="10164057" cy="35958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198" y="336471"/>
            <a:ext cx="1051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газеты «Слава труду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32012" y="818866"/>
            <a:ext cx="116551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1921 году в городе Бахчисарай вышла в печать газета «Красный листок».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1931 году газету переименовали в «Большевик».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сменила название - «За сталинский урожай».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смерти Сталина газета стала называться «Ленинская правда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 году называлась 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Коммунист». 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Сегодняшнее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«Слава труду» получила в середине 60-х годов.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3665220" y="2305082"/>
          <a:ext cx="4861560" cy="3340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1890"/>
                <a:gridCol w="1296670"/>
                <a:gridCol w="11430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Тип заголовка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</a:rPr>
                        <a:t>2021-2022г.</a:t>
                      </a:r>
                      <a:endParaRPr lang="ru-RU" sz="1100" kern="15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 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1966-1969г.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</a:rPr>
                        <a:t>«Заголовок – хроника»</a:t>
                      </a:r>
                      <a:endParaRPr lang="ru-RU" sz="1100" kern="15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 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187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42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</a:rPr>
                        <a:t>«Заголовок - «бегущая строка»»</a:t>
                      </a:r>
                      <a:endParaRPr lang="ru-RU" sz="1100" kern="15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 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63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3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</a:rPr>
                        <a:t>«Заголовок-резюме»</a:t>
                      </a:r>
                      <a:endParaRPr lang="ru-RU" sz="1100" kern="15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 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23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26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</a:rPr>
                        <a:t>«Заголовок-цитата»</a:t>
                      </a:r>
                      <a:endParaRPr lang="ru-RU" sz="1100" kern="15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 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54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9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</a:rPr>
                        <a:t>«Заголовок-интрига»</a:t>
                      </a:r>
                      <a:endParaRPr lang="ru-RU" sz="1100" kern="15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 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12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12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</a:tr>
              <a:tr h="289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«Заголовок-лозунг»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19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31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</a:tr>
              <a:tr h="281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Всего: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>
                          <a:effectLst/>
                        </a:rPr>
                        <a:t>358 заголовков</a:t>
                      </a:r>
                      <a:endParaRPr lang="ru-RU" sz="1100" kern="1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595"/>
                        </a:spcAft>
                      </a:pPr>
                      <a:r>
                        <a:rPr lang="ru-RU" sz="1200" kern="150" dirty="0">
                          <a:effectLst/>
                        </a:rPr>
                        <a:t>123 заголовка</a:t>
                      </a:r>
                      <a:endParaRPr lang="ru-RU" sz="1100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7620" marR="7620" marT="7620" marB="7620"/>
                </a:tc>
              </a:tr>
            </a:tbl>
          </a:graphicData>
        </a:graphic>
      </p:graphicFrame>
      <p:pic>
        <p:nvPicPr>
          <p:cNvPr id="5" name="Picture 2" descr="Бежевые фоны для презентаций (32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665538" y="23050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325880" y="716280"/>
            <a:ext cx="11231880" cy="5623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26691" t="24792" r="32548" b="13542"/>
          <a:stretch/>
        </p:blipFill>
        <p:spPr>
          <a:xfrm>
            <a:off x="5066589" y="522730"/>
            <a:ext cx="7066589" cy="60106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7269" y="228123"/>
            <a:ext cx="4909319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М.Шостака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разделили заголовки по 6 группам.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сравнительного анализа: проследить ретроспективу развития популярности и падения интереса к печатной продукции районной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газеты, начиная  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70-х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гг.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современных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которых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характерна ситуация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доступности информации и многообразия СМИ.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982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Бежевые фоны для презентаций (32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7314" y="388045"/>
            <a:ext cx="11643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1888" t="23542" r="24817" b="19375"/>
          <a:stretch/>
        </p:blipFill>
        <p:spPr>
          <a:xfrm>
            <a:off x="280143" y="849573"/>
            <a:ext cx="7825844" cy="5158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70542" y="196639"/>
            <a:ext cx="372583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встречается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«заголовок-хроника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/>
              <a:t>«ПЕРВЫЙ В КРЫМУ ШКОЛЬНЫЙ ГЕОЛОГИЧЕСКИЙ МУЗЕЙ</a:t>
            </a:r>
            <a:r>
              <a:rPr lang="ru-RU" i="1" dirty="0" smtClean="0"/>
              <a:t>»)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«заголовок-бегущая строка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i="1" dirty="0"/>
              <a:t> </a:t>
            </a:r>
            <a:r>
              <a:rPr lang="ru-RU" i="1" dirty="0" smtClean="0"/>
              <a:t>(«</a:t>
            </a:r>
            <a:r>
              <a:rPr lang="ru-RU" i="1" dirty="0"/>
              <a:t>В районе построят новое водохранилище на 7 млн. кубометров воды</a:t>
            </a:r>
            <a:r>
              <a:rPr lang="ru-RU" i="1" dirty="0" smtClean="0"/>
              <a:t>»)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«заголовок-интрига» и «заголовок-лозунг».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Заголовки газеты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напрямую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говорят о содержании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есть и такие,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не осведомляют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теме статьи и не привлекают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«Чтоб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 зеркальным отраженьем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…»)</a:t>
            </a:r>
          </a:p>
        </p:txBody>
      </p:sp>
    </p:spTree>
    <p:extLst>
      <p:ext uri="{BB962C8B-B14F-4D97-AF65-F5344CB8AC3E}">
        <p14:creationId xmlns:p14="http://schemas.microsoft.com/office/powerpoint/2010/main" val="69942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Бежевые фоны для презентаций (32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806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064" t="27608" b="34666"/>
          <a:stretch/>
        </p:blipFill>
        <p:spPr>
          <a:xfrm rot="687007">
            <a:off x="5303973" y="567474"/>
            <a:ext cx="6741994" cy="53916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182" y="0"/>
            <a:ext cx="5986817" cy="733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Заголовок участвует в формировании эмоционального </a:t>
            </a:r>
            <a:r>
              <a:rPr lang="ru-RU" sz="2800" dirty="0" smtClean="0"/>
              <a:t>воздействия, </a:t>
            </a:r>
            <a:r>
              <a:rPr lang="ru-RU" sz="2800" dirty="0"/>
              <a:t>выполняя оценочно-экспрессивную функцию. </a:t>
            </a:r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В газете отражена современная тенденция </a:t>
            </a:r>
            <a:r>
              <a:rPr lang="ru-RU" sz="2800" dirty="0"/>
              <a:t>- </a:t>
            </a:r>
            <a:r>
              <a:rPr lang="ru-RU" sz="2800" i="1" u="sng" dirty="0"/>
              <a:t>стремление к максимальной свободе</a:t>
            </a:r>
            <a:r>
              <a:rPr lang="ru-RU" sz="2800" dirty="0"/>
              <a:t>, к демонстрации  творческой индивидуальности </a:t>
            </a:r>
            <a:r>
              <a:rPr lang="ru-RU" sz="2800" dirty="0" smtClean="0"/>
              <a:t>автора </a:t>
            </a:r>
            <a:r>
              <a:rPr lang="ru-RU" dirty="0" smtClean="0"/>
              <a:t>(</a:t>
            </a:r>
            <a:r>
              <a:rPr lang="ru-RU" i="1" dirty="0" smtClean="0"/>
              <a:t>«</a:t>
            </a:r>
            <a:r>
              <a:rPr lang="ru-RU" i="1" dirty="0"/>
              <a:t>ЛЕТНИЕ…ЖАРКИЕ…ТВОИ</a:t>
            </a:r>
            <a:r>
              <a:rPr lang="ru-RU" i="1" dirty="0" smtClean="0"/>
              <a:t>…» , «</a:t>
            </a:r>
            <a:r>
              <a:rPr lang="ru-RU" i="1" dirty="0" err="1"/>
              <a:t>МыЗаБег</a:t>
            </a:r>
            <a:r>
              <a:rPr lang="ru-RU" i="1" dirty="0"/>
              <a:t>» </a:t>
            </a:r>
            <a:r>
              <a:rPr lang="ru-RU" i="1" dirty="0" smtClean="0"/>
              <a:t>)</a:t>
            </a:r>
            <a:r>
              <a:rPr lang="ru-RU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Но и активно </a:t>
            </a:r>
            <a:r>
              <a:rPr lang="ru-RU" sz="2800" i="1" u="sng" dirty="0"/>
              <a:t>используются уже зарекомендовавшие себя  </a:t>
            </a:r>
            <a:r>
              <a:rPr lang="ru-RU" sz="2800" i="1" u="sng" dirty="0" smtClean="0"/>
              <a:t>способы</a:t>
            </a:r>
            <a:r>
              <a:rPr lang="ru-RU" sz="2800" dirty="0" smtClean="0"/>
              <a:t>, </a:t>
            </a:r>
            <a:r>
              <a:rPr lang="ru-RU" sz="2800" dirty="0"/>
              <a:t>что транслируют  известные смыслы,  порождающие прогнозируемую реакцию читателя </a:t>
            </a:r>
            <a:r>
              <a:rPr lang="ru-RU" i="1" dirty="0" smtClean="0"/>
              <a:t>( «</a:t>
            </a:r>
            <a:r>
              <a:rPr lang="ru-RU" i="1" dirty="0"/>
              <a:t>ZA наших</a:t>
            </a:r>
            <a:r>
              <a:rPr lang="ru-RU" i="1" dirty="0" smtClean="0"/>
              <a:t>!»).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 rot="701109">
            <a:off x="7293261" y="1652027"/>
            <a:ext cx="37352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Анализ </a:t>
            </a:r>
            <a:r>
              <a:rPr lang="ru-RU" sz="2400" dirty="0"/>
              <a:t>газетных заголовков «Слава труду</a:t>
            </a:r>
            <a:r>
              <a:rPr lang="ru-RU" sz="2400" dirty="0" smtClean="0"/>
              <a:t>»</a:t>
            </a:r>
            <a:r>
              <a:rPr lang="ru-RU" sz="2400" dirty="0"/>
              <a:t> наглядно </a:t>
            </a:r>
            <a:r>
              <a:rPr lang="ru-RU" sz="2400" dirty="0" smtClean="0"/>
              <a:t>показывает, что давать </a:t>
            </a:r>
            <a:r>
              <a:rPr lang="ru-RU" sz="2400" dirty="0"/>
              <a:t>яркое, красивое, подходящее название своему материалу </a:t>
            </a:r>
            <a:r>
              <a:rPr lang="ru-RU" sz="2400" dirty="0" smtClean="0"/>
              <a:t>нелегко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47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733</TotalTime>
  <Words>898</Words>
  <Application>Microsoft Office PowerPoint</Application>
  <PresentationFormat>Произвольный</PresentationFormat>
  <Paragraphs>121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HT</cp:lastModifiedBy>
  <cp:revision>43</cp:revision>
  <dcterms:created xsi:type="dcterms:W3CDTF">2022-11-19T14:56:09Z</dcterms:created>
  <dcterms:modified xsi:type="dcterms:W3CDTF">2022-11-24T23:51:17Z</dcterms:modified>
</cp:coreProperties>
</file>