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drawings/drawing4.xml" ContentType="application/vnd.openxmlformats-officedocument.drawingml.chartshape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93" r:id="rId3"/>
    <p:sldId id="297" r:id="rId4"/>
    <p:sldId id="294" r:id="rId5"/>
    <p:sldId id="261" r:id="rId6"/>
    <p:sldId id="262" r:id="rId7"/>
    <p:sldId id="281" r:id="rId8"/>
    <p:sldId id="283" r:id="rId9"/>
    <p:sldId id="289" r:id="rId10"/>
    <p:sldId id="274" r:id="rId11"/>
    <p:sldId id="290" r:id="rId12"/>
    <p:sldId id="284" r:id="rId13"/>
    <p:sldId id="285" r:id="rId14"/>
    <p:sldId id="286" r:id="rId15"/>
    <p:sldId id="287" r:id="rId16"/>
    <p:sldId id="288" r:id="rId17"/>
    <p:sldId id="298" r:id="rId18"/>
    <p:sldId id="299" r:id="rId19"/>
    <p:sldId id="300" r:id="rId20"/>
    <p:sldId id="280" r:id="rId21"/>
    <p:sldId id="291" r:id="rId22"/>
    <p:sldId id="295" r:id="rId23"/>
    <p:sldId id="296" r:id="rId24"/>
    <p:sldId id="265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76" autoAdjust="0"/>
    <p:restoredTop sz="94660"/>
  </p:normalViewPr>
  <p:slideViewPr>
    <p:cSldViewPr>
      <p:cViewPr>
        <p:scale>
          <a:sx n="75" d="100"/>
          <a:sy n="75" d="100"/>
        </p:scale>
        <p:origin x="-1526" y="-25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856543483964001"/>
          <c:y val="9.95272825711076E-2"/>
          <c:w val="0.88794102242608419"/>
          <c:h val="0.848178906047478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2023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100000</c:v>
                </c:pt>
                <c:pt idx="1">
                  <c:v>220000</c:v>
                </c:pt>
                <c:pt idx="2">
                  <c:v>1000000</c:v>
                </c:pt>
                <c:pt idx="3">
                  <c:v>1200000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2023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2023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4754816"/>
        <c:axId val="329516736"/>
      </c:barChart>
      <c:catAx>
        <c:axId val="334754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29516736"/>
        <c:crosses val="autoZero"/>
        <c:auto val="1"/>
        <c:lblAlgn val="ctr"/>
        <c:lblOffset val="100"/>
        <c:noMultiLvlLbl val="0"/>
      </c:catAx>
      <c:valAx>
        <c:axId val="3295167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4754816"/>
        <c:crosses val="autoZero"/>
        <c:crossBetween val="between"/>
      </c:valAx>
      <c:spPr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c:spPr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1.Знаете</a:t>
            </a:r>
            <a:r>
              <a:rPr lang="ru-RU" sz="1800" baseline="0" dirty="0" smtClean="0">
                <a:latin typeface="Times New Roman" pitchFamily="18" charset="0"/>
                <a:cs typeface="Times New Roman" pitchFamily="18" charset="0"/>
              </a:rPr>
              <a:t> ли вы о том ,что такое движение «</a:t>
            </a:r>
            <a:r>
              <a:rPr lang="ru-RU" sz="1800" baseline="0" dirty="0" err="1" smtClean="0">
                <a:latin typeface="Times New Roman" pitchFamily="18" charset="0"/>
                <a:cs typeface="Times New Roman" pitchFamily="18" charset="0"/>
              </a:rPr>
              <a:t>Юнармия</a:t>
            </a:r>
            <a:r>
              <a:rPr lang="ru-RU" sz="1800" baseline="0" dirty="0" smtClean="0">
                <a:latin typeface="Times New Roman" pitchFamily="18" charset="0"/>
                <a:cs typeface="Times New Roman" pitchFamily="18" charset="0"/>
              </a:rPr>
              <a:t>»?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Младшая школа</c:v>
                </c:pt>
                <c:pt idx="1">
                  <c:v>Средняя школа</c:v>
                </c:pt>
                <c:pt idx="2">
                  <c:v>Старшая школа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</c:v>
                </c:pt>
                <c:pt idx="1">
                  <c:v>40</c:v>
                </c:pt>
                <c:pt idx="2">
                  <c:v>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7975867499726972"/>
          <c:y val="0.32829899241964688"/>
          <c:w val="0.30199178627059897"/>
          <c:h val="0.67170100758035711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2.Знаете</a:t>
            </a:r>
            <a:r>
              <a:rPr lang="ru-RU" sz="1800" baseline="0" dirty="0" smtClean="0">
                <a:latin typeface="Times New Roman" pitchFamily="18" charset="0"/>
                <a:cs typeface="Times New Roman" pitchFamily="18" charset="0"/>
              </a:rPr>
              <a:t> ли вы какие мероприятия проводит «</a:t>
            </a:r>
            <a:r>
              <a:rPr lang="ru-RU" sz="1800" baseline="0" dirty="0" err="1" smtClean="0">
                <a:latin typeface="Times New Roman" pitchFamily="18" charset="0"/>
                <a:cs typeface="Times New Roman" pitchFamily="18" charset="0"/>
              </a:rPr>
              <a:t>Юнармия</a:t>
            </a:r>
            <a:r>
              <a:rPr lang="ru-RU" sz="1800" baseline="0" dirty="0" smtClean="0">
                <a:latin typeface="Times New Roman" pitchFamily="18" charset="0"/>
                <a:cs typeface="Times New Roman" pitchFamily="18" charset="0"/>
              </a:rPr>
              <a:t>»?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Младшая школа</c:v>
                </c:pt>
                <c:pt idx="1">
                  <c:v>Срдняя школа</c:v>
                </c:pt>
                <c:pt idx="2">
                  <c:v>Старшая школа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</c:v>
                </c:pt>
                <c:pt idx="1">
                  <c:v>20</c:v>
                </c:pt>
                <c:pt idx="2">
                  <c:v>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3.Хотите ли вы принять участие в</a:t>
            </a:r>
            <a:r>
              <a:rPr lang="ru-RU" sz="1800" baseline="0" dirty="0" smtClean="0">
                <a:latin typeface="Times New Roman" pitchFamily="18" charset="0"/>
                <a:cs typeface="Times New Roman" pitchFamily="18" charset="0"/>
              </a:rPr>
              <a:t> мероприятиях «</a:t>
            </a:r>
            <a:r>
              <a:rPr lang="ru-RU" sz="1800" baseline="0" dirty="0" err="1" smtClean="0">
                <a:latin typeface="Times New Roman" pitchFamily="18" charset="0"/>
                <a:cs typeface="Times New Roman" pitchFamily="18" charset="0"/>
              </a:rPr>
              <a:t>Юнармии</a:t>
            </a:r>
            <a:r>
              <a:rPr lang="ru-RU" sz="1800" baseline="0" dirty="0" smtClean="0">
                <a:latin typeface="Times New Roman" pitchFamily="18" charset="0"/>
                <a:cs typeface="Times New Roman" pitchFamily="18" charset="0"/>
              </a:rPr>
              <a:t>»?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Младшая школа</c:v>
                </c:pt>
                <c:pt idx="1">
                  <c:v>Средняя школа</c:v>
                </c:pt>
                <c:pt idx="2">
                  <c:v>Старшая школа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30</c:v>
                </c:pt>
                <c:pt idx="1">
                  <c:v>60</c:v>
                </c:pt>
                <c:pt idx="2">
                  <c:v>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4.Хотите</a:t>
            </a:r>
            <a:r>
              <a:rPr lang="ru-RU" sz="1800" baseline="0" dirty="0" smtClean="0">
                <a:latin typeface="Times New Roman" pitchFamily="18" charset="0"/>
                <a:cs typeface="Times New Roman" pitchFamily="18" charset="0"/>
              </a:rPr>
              <a:t> ли вы вступить в ряды движения «</a:t>
            </a:r>
            <a:r>
              <a:rPr lang="ru-RU" sz="1800" baseline="0" dirty="0" err="1" smtClean="0">
                <a:latin typeface="Times New Roman" pitchFamily="18" charset="0"/>
                <a:cs typeface="Times New Roman" pitchFamily="18" charset="0"/>
              </a:rPr>
              <a:t>Юнармия</a:t>
            </a:r>
            <a:r>
              <a:rPr lang="ru-RU" sz="1800" baseline="0" dirty="0" smtClean="0">
                <a:latin typeface="Times New Roman" pitchFamily="18" charset="0"/>
                <a:cs typeface="Times New Roman" pitchFamily="18" charset="0"/>
              </a:rPr>
              <a:t>»?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Младшая школа</c:v>
                </c:pt>
                <c:pt idx="1">
                  <c:v>Средняя школа</c:v>
                </c:pt>
                <c:pt idx="2">
                  <c:v>Старшая школа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30</c:v>
                </c:pt>
                <c:pt idx="1">
                  <c:v>60</c:v>
                </c:pt>
                <c:pt idx="2">
                  <c:v>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0.14647</cdr:x>
      <cdr:y>0.53846</cdr:y>
    </cdr:from>
    <cdr:to>
      <cdr:x>0.31892</cdr:x>
      <cdr:y>0.69231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11560" y="1512168"/>
          <a:ext cx="720080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57%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0.41169</cdr:x>
      <cdr:y>0.53443</cdr:y>
    </cdr:from>
    <cdr:to>
      <cdr:x>0.6134</cdr:x>
      <cdr:y>0.76923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763688" y="2448272"/>
          <a:ext cx="864096" cy="10756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29%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0.34446</cdr:x>
      <cdr:y>0.32498</cdr:y>
    </cdr:from>
    <cdr:to>
      <cdr:x>0.49574</cdr:x>
      <cdr:y>0.51282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475656" y="1512176"/>
          <a:ext cx="648072" cy="8740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14%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0.34192</cdr:x>
      <cdr:y>0.38688</cdr:y>
    </cdr:from>
    <cdr:to>
      <cdr:x>0.51667</cdr:x>
      <cdr:y>0.56098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440159" y="1800200"/>
          <a:ext cx="736019" cy="8100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16%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0.4</cdr:x>
      <cdr:y>0.55711</cdr:y>
    </cdr:from>
    <cdr:to>
      <cdr:x>0.61667</cdr:x>
      <cdr:y>0.7561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684783" y="2592288"/>
          <a:ext cx="912592" cy="9259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32%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0.40452</cdr:x>
      <cdr:y>0.35239</cdr:y>
    </cdr:from>
    <cdr:to>
      <cdr:x>0.54194</cdr:x>
      <cdr:y>0.4307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07704" y="1944216"/>
          <a:ext cx="648072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12%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0.17548</cdr:x>
      <cdr:y>0.50901</cdr:y>
    </cdr:from>
    <cdr:to>
      <cdr:x>0.32817</cdr:x>
      <cdr:y>0.58732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827584" y="2808312"/>
          <a:ext cx="720080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68%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0.43505</cdr:x>
      <cdr:y>0.57426</cdr:y>
    </cdr:from>
    <cdr:to>
      <cdr:x>0.57247</cdr:x>
      <cdr:y>0.63952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051720" y="3168352"/>
          <a:ext cx="648072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20%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0.15506</cdr:x>
      <cdr:y>0.46985</cdr:y>
    </cdr:from>
    <cdr:to>
      <cdr:x>0.29461</cdr:x>
      <cdr:y>0.54816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20080" y="2592288"/>
          <a:ext cx="648072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63%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0.38764</cdr:x>
      <cdr:y>0.37849</cdr:y>
    </cdr:from>
    <cdr:to>
      <cdr:x>0.52719</cdr:x>
      <cdr:y>0.44375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800200" y="2088232"/>
          <a:ext cx="648072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15%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0.41865</cdr:x>
      <cdr:y>0.58732</cdr:y>
    </cdr:from>
    <cdr:to>
      <cdr:x>0.5582</cdr:x>
      <cdr:y>0.65257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944216" y="3240360"/>
          <a:ext cx="648072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22%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348B69-09DC-4EF4-AD42-FCAF3D0AE9E1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A76489-8680-4147-B28B-805795F793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854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A76489-8680-4147-B28B-805795F7931A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071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8C8A-DF8E-47B9-A7BF-8585CEEDE74E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3183C-B562-41FA-9C3E-8932F202E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ut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8C8A-DF8E-47B9-A7BF-8585CEEDE74E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3183C-B562-41FA-9C3E-8932F202E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ut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8C8A-DF8E-47B9-A7BF-8585CEEDE74E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3183C-B562-41FA-9C3E-8932F202E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ut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8C8A-DF8E-47B9-A7BF-8585CEEDE74E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3183C-B562-41FA-9C3E-8932F202E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ut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8C8A-DF8E-47B9-A7BF-8585CEEDE74E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3183C-B562-41FA-9C3E-8932F202E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ut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8C8A-DF8E-47B9-A7BF-8585CEEDE74E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3183C-B562-41FA-9C3E-8932F202E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ut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8C8A-DF8E-47B9-A7BF-8585CEEDE74E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3183C-B562-41FA-9C3E-8932F202E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ut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8C8A-DF8E-47B9-A7BF-8585CEEDE74E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3183C-B562-41FA-9C3E-8932F202E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ut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8C8A-DF8E-47B9-A7BF-8585CEEDE74E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3183C-B562-41FA-9C3E-8932F202E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ut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8C8A-DF8E-47B9-A7BF-8585CEEDE74E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3183C-B562-41FA-9C3E-8932F202E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ut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8C8A-DF8E-47B9-A7BF-8585CEEDE74E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3183C-B562-41FA-9C3E-8932F202E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ut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CD8C8A-DF8E-47B9-A7BF-8585CEEDE74E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3183C-B562-41FA-9C3E-8932F202E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cut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 </a:t>
            </a:r>
            <a:br>
              <a:rPr lang="ru-RU" dirty="0"/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ФОРМИРОВАНИЕ ВОЕННО-ПАТРИОТИЧЕСКОГО ВОСПИТАНИЯ В ШКОЛЕ В РАМКАХ ЮНАРМЕЙСКОГО ДВИЖЕНИЯ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0072" y="4437112"/>
            <a:ext cx="3923928" cy="2420888"/>
          </a:xfrm>
        </p:spPr>
        <p:txBody>
          <a:bodyPr>
            <a:normAutofit fontScale="55000" lnSpcReduction="20000"/>
          </a:bodyPr>
          <a:lstStyle/>
          <a:p>
            <a:pPr lvl="0" algn="l">
              <a:lnSpc>
                <a:spcPct val="90000"/>
              </a:lnSpc>
              <a:spcBef>
                <a:spcPts val="500"/>
              </a:spcBef>
            </a:pP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Выполнил:</a:t>
            </a:r>
          </a:p>
          <a:p>
            <a:pPr lvl="0" algn="l">
              <a:lnSpc>
                <a:spcPct val="90000"/>
              </a:lnSpc>
              <a:spcBef>
                <a:spcPts val="500"/>
              </a:spcBef>
            </a:pPr>
            <a:r>
              <a:rPr lang="ru-RU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Кушвидов</a:t>
            </a: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Руслан Игоревич</a:t>
            </a:r>
          </a:p>
          <a:p>
            <a:pPr lvl="0" algn="l">
              <a:lnSpc>
                <a:spcPct val="90000"/>
              </a:lnSpc>
              <a:spcBef>
                <a:spcPts val="500"/>
              </a:spcBef>
            </a:pP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Ученик 11-А</a:t>
            </a:r>
          </a:p>
          <a:p>
            <a:pPr lvl="0" algn="l">
              <a:lnSpc>
                <a:spcPct val="90000"/>
              </a:lnSpc>
              <a:spcBef>
                <a:spcPts val="500"/>
              </a:spcBef>
            </a:pP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МБОУ«СОШ№1»</a:t>
            </a:r>
          </a:p>
          <a:p>
            <a:pPr lvl="0" algn="l">
              <a:lnSpc>
                <a:spcPct val="90000"/>
              </a:lnSpc>
              <a:spcBef>
                <a:spcPts val="500"/>
              </a:spcBef>
            </a:pPr>
            <a:r>
              <a:rPr lang="ru-RU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.Бахчисарай</a:t>
            </a: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l">
              <a:lnSpc>
                <a:spcPct val="90000"/>
              </a:lnSpc>
              <a:spcBef>
                <a:spcPts val="500"/>
              </a:spcBef>
            </a:pP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Научный руководитель: Ардашева Дарья Евгеньевна, учитель истории и обществознания  МБОУ«СОШ №1»</a:t>
            </a:r>
          </a:p>
          <a:p>
            <a:pPr lvl="0" algn="l">
              <a:lnSpc>
                <a:spcPct val="90000"/>
              </a:lnSpc>
              <a:spcBef>
                <a:spcPts val="500"/>
              </a:spcBef>
            </a:pPr>
            <a:r>
              <a:rPr lang="ru-RU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.Бахчисарай</a:t>
            </a: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l">
              <a:lnSpc>
                <a:spcPct val="90000"/>
              </a:lnSpc>
              <a:spcBef>
                <a:spcPts val="500"/>
              </a:spcBef>
            </a:pPr>
            <a:endParaRPr lang="ru-RU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еятельность юнармейского отряда в МБОУ «СОШ № 1» г. Бахчисарай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68761"/>
            <a:ext cx="9144000" cy="208823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Юнармейского отряд в МБОУ «СОШ № 1» г. Бахчисарай носит название «Защитники Отечества».</a:t>
            </a:r>
          </a:p>
          <a:p>
            <a:pPr marL="0" indent="0"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Был создан ещё в 2016 году.</a:t>
            </a:r>
          </a:p>
          <a:p>
            <a:pPr marL="0" indent="0"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Девиз данного отряда: «Юнармейцы первой школы защищать страну готовы», </a:t>
            </a:r>
          </a:p>
          <a:p>
            <a:pPr marL="0" indent="0">
              <a:buFont typeface="Wingdings" pitchFamily="2" charset="2"/>
              <a:buChar char="§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 descr="https://sun9-14.userapi.com/impg/LGkC1fPh5edqARjv9lDjFy6tsMT0Uwq_yRHQNg/PJCXD3zyXFc.jpg?size=1080x580&amp;quality=95&amp;sign=696bc833fc411c8efb63b7aa41dda896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3284984"/>
            <a:ext cx="6322539" cy="3395438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Парад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Победы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96753"/>
            <a:ext cx="9144000" cy="2232248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В 2021 году ученики нашей школы принимали участие в Параде Победы в г. Севастополь. Следует отметить, что подготовка к данному мероприятию длилась целый год. </a:t>
            </a:r>
            <a:endParaRPr lang="ru-RU" dirty="0"/>
          </a:p>
        </p:txBody>
      </p:sp>
      <p:pic>
        <p:nvPicPr>
          <p:cNvPr id="7" name="Рисунок 6" descr="20210509_105401-1024x47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3191867"/>
            <a:ext cx="7953644" cy="3666133"/>
          </a:xfrm>
          <a:prstGeom prst="rect">
            <a:avLst/>
          </a:prstGeo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80528" y="836712"/>
            <a:ext cx="9324528" cy="172819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Также в 2021 году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Федоненко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Андрей – ученик МБОУ «СОШ № 1» г. Бахчисарай- принимал участие в проекте «Паруса памяти Черного моря»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708920"/>
            <a:ext cx="7128792" cy="3812583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043608" y="260648"/>
            <a:ext cx="8496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«Паруса памяти Черного моря»</a:t>
            </a:r>
          </a:p>
          <a:p>
            <a:endParaRPr lang="ru-RU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268760"/>
            <a:ext cx="8075240" cy="24482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В августе 2023 года юнармейцы нашей школы в составе четырех команд разных возрастных категорий приняли участие во Всероссийских военно-спортивных играх «Юный водолаз», которые прошли в г. Севастополе.</a:t>
            </a:r>
          </a:p>
        </p:txBody>
      </p:sp>
      <p:pic>
        <p:nvPicPr>
          <p:cNvPr id="28674" name="Picture 2" descr="https://sun9-2.userapi.com/impg/gSmQd8HKGMlNOFp7c98T_fx3I0AqDCZkMnYupg/PCS9OJNs9yk.jpg?size=1080x692&amp;quality=95&amp;sign=347bad71730ed085968591fc1c684b3b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68960"/>
            <a:ext cx="4283968" cy="316835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79512" y="0"/>
            <a:ext cx="8964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Всероссийские военно-спортивные игры «Юный водолаз»</a:t>
            </a:r>
            <a:endParaRPr lang="ru-RU" sz="3200" b="1" dirty="0"/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47456" y="3068960"/>
            <a:ext cx="4896544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295232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В селе Соколиное на территории турбазы «Орлиный залет» уже не первый год проводятся школьные военно-спортивные игры, в которых участвуют юнармейцы и волонтёры нашей школы.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0" name="Picture 4" descr="https://sun9-77.userapi.com/impg/HWLsMp8rIwGINPGR-LyGbM0Y3D4AeHT43P_aXQ/raLbL5r280g.jpg?size=1280x960&amp;quality=95&amp;sign=fe13d9db9bcc89478d5bb43fac10ef36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3140968"/>
            <a:ext cx="4608512" cy="345638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39552" y="332656"/>
            <a:ext cx="8604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Школьный этап военно-спортивных игр.</a:t>
            </a:r>
            <a:endParaRPr lang="ru-RU" sz="3200" b="1" dirty="0"/>
          </a:p>
        </p:txBody>
      </p:sp>
      <p:pic>
        <p:nvPicPr>
          <p:cNvPr id="5" name="Рисунок 4" descr="https://sun9-55.userapi.com/impg/IgbhWBeGtUSimFBurICILminrQycF6Qx1es4UA/6phkPXRgmhM.jpg?size=1600x1200&amp;quality=95&amp;sign=98939c1a25e7e95b48951c0f054eef06&amp;type=albu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140968"/>
            <a:ext cx="4572000" cy="34563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340768"/>
            <a:ext cx="8363272" cy="2304257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Одним из ежегодных почётных мероприятий, в котором участвуют юнармейцы нашей школы, является несение караула Вахты Памяти Поста №1 у памятного знака в честь партизан, боровшихся за освобождения Крыма в годы Великой Отечественной войны.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s://sun9-2.userapi.com/impg/9Z_IVChrIBmkjjF3-1uo_tIYrjOWwgkrwWXGfg/SkQVbPHSJB8.jpg?size=1280x987&amp;quality=95&amp;sign=bd965b3559c974dd4979cc8f890ced0f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3693080"/>
            <a:ext cx="3816424" cy="316492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907704" y="260648"/>
            <a:ext cx="7236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Вахта Памяти Поста №1</a:t>
            </a:r>
            <a:endParaRPr lang="ru-RU" sz="3600" b="1" dirty="0"/>
          </a:p>
        </p:txBody>
      </p:sp>
      <p:pic>
        <p:nvPicPr>
          <p:cNvPr id="5" name="Рисунок 4" descr="https://sun9-16.userapi.com/impg/UIEhl6mFvK0ZmOM7qWIhehhp56HnYQwdaPyDWg/OERSto88Dfw.jpg?size=2560x1920&amp;quality=95&amp;sign=e311cbc2c537b45d0ed26ef5819c26f1&amp;type=albu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160" y="3695338"/>
            <a:ext cx="3832840" cy="31626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76672"/>
            <a:ext cx="8435280" cy="273630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В октябре и ноябре 2023 года члены юнармейского отряда активно готовились и приняли участие в военно-спортивном мероприятии «Школа будущих командиров», которое  проходило с 14 по 17 ноября в городе Севастополь на базе Черноморского высшего военно-морского орденов Нахимова и Красной Звезды училища имени П.С. Нахимова. </a:t>
            </a:r>
          </a:p>
        </p:txBody>
      </p:sp>
      <p:pic>
        <p:nvPicPr>
          <p:cNvPr id="4" name="Picture 2" descr="https://sun9-18.userapi.com/impg/hzfia-ACxmGKVdoYxF-ap8f1TUspTZy9COxaIg/iaHQvTlyTGw.jpg?size=1280x960&amp;quality=95&amp;sign=820f4063f26cf6dd65c768eba4c15092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68960"/>
            <a:ext cx="3888432" cy="3037088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51920" y="3068960"/>
            <a:ext cx="5292080" cy="30243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31640" y="0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«Школа будущих командиров»</a:t>
            </a:r>
            <a:endParaRPr lang="ru-RU" sz="3600" b="1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«Под флагом великой державы»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237626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Учащиеся нашей школы активно готовятся принять участие в мероприятие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«Под флагом великой державы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 Оно является одобренным президентским грантом и проводится на базе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г.Севастополь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целях распространения историко патриотических знаний среди молодёжи.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Ранее учащиеся нашей школы также принимали участие в мероприятии подобного формата «Символы Государства сквозь века».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645024"/>
            <a:ext cx="4506927" cy="25961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926" y="3656816"/>
            <a:ext cx="4637073" cy="2608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162157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«Умей спасать»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68761"/>
            <a:ext cx="6516216" cy="230425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Также в декабре  2023 году юнармейцы нашей школы приняли участие  в мероприятии «умей спасать». 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ходе мероприятия участники в полной мере смогли показать свои навыки оказания первой помощи и получили соответствующие сертификаты.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1412776"/>
            <a:ext cx="2771800" cy="4369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73016"/>
            <a:ext cx="3131840" cy="2990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3573016"/>
            <a:ext cx="3240360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51206179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«МЫ-НАСЛЕДНИКИ ПОБЕДЫ»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21602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 февраля 2024 года члены юнармейского отряда нашей школы заняли 1 место в муниципальном этапе межр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гионального творческого конкурса «МЫ-НАСЛЕДНИКИ ПОБЕДЫ»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4" name="AutoShape 2" descr="blob:https://web.telegram.org/dec89f81-1917-42a9-a277-c5dbad801de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6" name="AutoShape 4" descr="blob:https://web.telegram.org/dec89f81-1917-42a9-a277-c5dbad801de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3284983"/>
            <a:ext cx="4788024" cy="3573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 descr="https://sun9-80.userapi.com/impg/3W_r-HwJfYSkZmHItnOrhDRLrzR2bslT4RCbzA/YiqKsx12tu0.jpg?size=1280x960&amp;quality=95&amp;sign=abb054c73984c5340a42ff27b41c92e3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84984"/>
            <a:ext cx="4512501" cy="35730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3620542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42952" y="0"/>
            <a:ext cx="9396536" cy="38610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Актуальность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данной работы обусловлена тем, что данное исследование предоставляет возможность по-новому изучить и осветить историю патриотического воспитания молодежи в России, а также проанализировать современные методики воспитания патриотизма среди школьников. </a:t>
            </a:r>
          </a:p>
          <a:p>
            <a:pPr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2200" dirty="0"/>
          </a:p>
        </p:txBody>
      </p:sp>
      <p:pic>
        <p:nvPicPr>
          <p:cNvPr id="5" name="Picture 2" descr="https://pobedarf.ru/wp-content/uploads/2020/08/5-1-optimiz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688" y="1731334"/>
            <a:ext cx="4536504" cy="3023154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0" y="4725144"/>
            <a:ext cx="98285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Цель данной работы: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исследовать историю формирования патриотического воспитания школьников в России, а также зарождение Всероссийского военно-патриотического общественного движения «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Юнармия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» в нашей стране, и, отдельно, в МБОУ «СОШ № 1» г. Бахчисарай.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848" y="0"/>
            <a:ext cx="5940152" cy="2374187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Интерактивный музей истории ВВПОД 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Юнармия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Слайд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636912"/>
            <a:ext cx="4499992" cy="4219272"/>
          </a:xfrm>
          <a:prstGeom prst="rect">
            <a:avLst/>
          </a:prstGeom>
        </p:spPr>
      </p:pic>
      <p:pic>
        <p:nvPicPr>
          <p:cNvPr id="6" name="Рисунок 5" descr="Слайд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2636912"/>
            <a:ext cx="4644009" cy="4219272"/>
          </a:xfrm>
          <a:prstGeom prst="rect">
            <a:avLst/>
          </a:prstGeom>
        </p:spPr>
      </p:pic>
      <p:pic>
        <p:nvPicPr>
          <p:cNvPr id="7" name="Picture 2" descr="https://1pnz.ru/upload/file/publication/20102021vedenie_nerabochey_nedeli_v_rossii_odobril_vladimir_puti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"/>
            <a:ext cx="3312368" cy="2374187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Социологический опрос.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431843269"/>
              </p:ext>
            </p:extLst>
          </p:nvPr>
        </p:nvGraphicFramePr>
        <p:xfrm>
          <a:off x="0" y="2204864"/>
          <a:ext cx="4283968" cy="4653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137414736"/>
              </p:ext>
            </p:extLst>
          </p:nvPr>
        </p:nvGraphicFramePr>
        <p:xfrm>
          <a:off x="4932040" y="2204864"/>
          <a:ext cx="4211960" cy="4653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508104" y="472514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52%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7584" y="1196752"/>
            <a:ext cx="7704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нашего 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рассказа 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движении «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Юнармия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380523030"/>
              </p:ext>
            </p:extLst>
          </p:nvPr>
        </p:nvGraphicFramePr>
        <p:xfrm>
          <a:off x="0" y="1340768"/>
          <a:ext cx="4716016" cy="5517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719475685"/>
              </p:ext>
            </p:extLst>
          </p:nvPr>
        </p:nvGraphicFramePr>
        <p:xfrm>
          <a:off x="4499992" y="1340768"/>
          <a:ext cx="4644008" cy="5517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67544" y="548680"/>
            <a:ext cx="867645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После нашего рассказа о движении «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Юнармия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209660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84584" y="0"/>
            <a:ext cx="6120680" cy="1417638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ЗАКЛЮЧЕНИЕ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3779912" cy="597666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ходе исследовательской работы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удалось выяснить, что патриотическое воспитание молодёжи характерно для истории нашей страны практически с периода её образования,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т.е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примерно с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IX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века. В ходе исторического развития оно постоянно изменялось и преобразовывалось.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Удалось проанализировать методы патриотического воспитания молодёжи в современной России.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ыла проанализирована история и деятельность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Юнармии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в России и отдельно на базе общеобразовательной организации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ыл создан интерактивный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музей,посвящённый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юнармейцам нашей школы.</a:t>
            </a:r>
          </a:p>
          <a:p>
            <a:pPr marL="514350" indent="-514350">
              <a:buFont typeface="+mj-lt"/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Слайд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1" y="188640"/>
            <a:ext cx="4572000" cy="3816424"/>
          </a:xfrm>
          <a:prstGeom prst="rect">
            <a:avLst/>
          </a:prstGeom>
        </p:spPr>
      </p:pic>
      <p:pic>
        <p:nvPicPr>
          <p:cNvPr id="3074" name="Picture 2" descr="https://sun9-78.userapi.com/impg/oiZQopnRPfR7a-9UnT7tWqe4i2HRomvAzVcDBg/UrWwPauxNRY.jpg?size=1280x591&amp;quality=95&amp;sign=1e58b6faa66a8815b3e2f93ed1b5a810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85527" y="4005064"/>
            <a:ext cx="5458473" cy="2520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41958264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11960" y="4869160"/>
            <a:ext cx="4464496" cy="19888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СПАСИБО ЗА ВНИМАНИЕ!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80528" y="0"/>
            <a:ext cx="9324528" cy="39330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   Объект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исследования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– основные направления 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закономерности патриотического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воспитания в России.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Предмет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исследования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– изучение деятельности Всероссийского военно-патриотического общественного движения «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Юнармия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» на примере общеобразовательного учреждения.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200" dirty="0"/>
          </a:p>
        </p:txBody>
      </p:sp>
      <p:pic>
        <p:nvPicPr>
          <p:cNvPr id="4" name="Picture 2" descr="http://vestidosaaf.ru/wp-content/uploads/2020/03/%D0%BF%D0%BE%D0%BA%D0%BB2-1024x7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916832"/>
            <a:ext cx="4366613" cy="3168352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0" y="5085184"/>
            <a:ext cx="914400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Новизна исследования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заключается в том, что нами была создана интерактивная страница школьного музея, посвящённая военно-патриотическому воспитанию учащихся МБОУ «СОШ № 1» г. Бахчисарай. Информация является общедоступной , с ней может ознакомится любой желающий.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3768781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История патриотического воспитания школьников в России</a:t>
            </a:r>
            <a:endParaRPr lang="ru-RU" sz="4000" dirty="0"/>
          </a:p>
        </p:txBody>
      </p:sp>
      <p:pic>
        <p:nvPicPr>
          <p:cNvPr id="5" name="Рисунок 4" descr="scale_12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1700808"/>
            <a:ext cx="3384376" cy="2256251"/>
          </a:xfrm>
          <a:prstGeom prst="rect">
            <a:avLst/>
          </a:prstGeom>
        </p:spPr>
      </p:pic>
      <p:pic>
        <p:nvPicPr>
          <p:cNvPr id="6" name="Рисунок 5" descr="1679343527_papik-pro-p-petr-pervii-kartina-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3933056"/>
            <a:ext cx="3391880" cy="2924944"/>
          </a:xfrm>
          <a:prstGeom prst="rect">
            <a:avLst/>
          </a:prstGeom>
        </p:spPr>
      </p:pic>
      <p:pic>
        <p:nvPicPr>
          <p:cNvPr id="8" name="Рисунок 7" descr="8c50377802e87ac888680a37cd1e75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1700808"/>
            <a:ext cx="3240360" cy="2521872"/>
          </a:xfrm>
          <a:prstGeom prst="rect">
            <a:avLst/>
          </a:prstGeom>
        </p:spPr>
      </p:pic>
      <p:pic>
        <p:nvPicPr>
          <p:cNvPr id="13318" name="Picture 6" descr="https://static10.tgstat.ru/channels/_0/25/258ee138950bf89a6fc53b1baaf6f8b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914059"/>
            <a:ext cx="3240360" cy="2943941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Современные аспекты военно-патриотического воспитания в Российской Федерации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80528" y="1556792"/>
            <a:ext cx="9324528" cy="172819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После распада СССР и последовавшего сложного периода 1990-х гг. произошло снижение уровня патриотической работы с молодёжью. В последующем  правовой основой для поддержания патриотических настроений в стране стали следующие документы: Конституция РФ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Федеральные законы «Об образовании РФ» , «О воинской обязанности и воинской службе»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«О днях воинской славы и памятных датах России»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другие.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4" descr="https://avatars.mds.yandex.net/i?id=8ff08e3a134fec6929d0eb56e7e100b6_l-5159711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3645024"/>
            <a:ext cx="4536504" cy="3025846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История создания движения «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Юнармия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 на территории Российской Федерации.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96752"/>
            <a:ext cx="8964488" cy="2592288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Всероссийское военно-патриотическое общественное движение «</a:t>
            </a:r>
            <a:r>
              <a:rPr lang="ru-RU" sz="5000" dirty="0" err="1" smtClean="0">
                <a:latin typeface="Times New Roman" pitchFamily="18" charset="0"/>
                <a:cs typeface="Times New Roman" pitchFamily="18" charset="0"/>
              </a:rPr>
              <a:t>Юнармия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» было основано в 2016 году по указу Президента РФ от 29 октября 2015 года.</a:t>
            </a:r>
          </a:p>
          <a:p>
            <a:pPr>
              <a:buFont typeface="Wingdings" pitchFamily="2" charset="2"/>
              <a:buChar char="§"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ВВПОД «</a:t>
            </a:r>
            <a:r>
              <a:rPr lang="ru-RU" sz="5000" dirty="0" err="1" smtClean="0">
                <a:latin typeface="Times New Roman" pitchFamily="18" charset="0"/>
                <a:cs typeface="Times New Roman" pitchFamily="18" charset="0"/>
              </a:rPr>
              <a:t>Юнармия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» ведет свою деятельность с мая 2016 года, когда состоялся первый слёт движения, собравший около 500 юнармейцев со всей страны.</a:t>
            </a:r>
          </a:p>
          <a:p>
            <a:pPr>
              <a:buFont typeface="Wingdings" pitchFamily="2" charset="2"/>
              <a:buChar char="§"/>
            </a:pPr>
            <a:endParaRPr lang="ru-RU" sz="5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1pnz.ru/upload/file/publication/20102021vedenie_nerabochey_nedeli_v_rossii_odobril_vladimir_put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3429000"/>
            <a:ext cx="5102087" cy="3252580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Основная деятельность ВВПОД 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Юнармия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368" y="1412775"/>
            <a:ext cx="4691438" cy="4896545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Основной деятельностью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Юнармии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стали: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Прививание историко-патриотических знаний молодёжи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спартакиады по военно-прикладным видам спорта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военно-спортивные игры, посты у обелисков и мемориалов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вахты памяти и походы по местам боевой славы; участие в парадах Победы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посещение военных частей и тесное сотрудничество с руководством военного ведомства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Программа развития ребят насыщенная, и каждый может выбрать для себя то, что нравится.</a:t>
            </a:r>
          </a:p>
        </p:txBody>
      </p:sp>
      <p:pic>
        <p:nvPicPr>
          <p:cNvPr id="4" name="Picture 2" descr="https://sovsakh.ru/wp-content/uploads/2019/07/ca2809d2-e113-471a-a2ae-ab50ec73dde7-1024x6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2393712"/>
            <a:ext cx="4464496" cy="2973424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345638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С каждым годом проектов от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Юнармии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становится все больше и больше.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2022 году такими проектами стали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Юнфлот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и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Юнавиа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рамках направления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Юнфлот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осуществляются проекты «Паруса памяти Черного моря» в г. Севастополь и «Паруса памяти ЮНФЛОТ» в г.Санкт-Петербург</a:t>
            </a:r>
          </a:p>
          <a:p>
            <a:pPr>
              <a:buFont typeface="Wingdings" pitchFamily="2" charset="2"/>
              <a:buChar char="§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293096"/>
            <a:ext cx="3672408" cy="256490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3528" y="188640"/>
            <a:ext cx="9361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Новые проекты от ВВПОД «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Юнармия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https://r1.mt.ru/r30/photoC41C/20231500141-0/jpg/bp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5570" y="4293096"/>
            <a:ext cx="3622414" cy="2564904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32656"/>
            <a:ext cx="9144000" cy="3312369"/>
          </a:xfrm>
        </p:spPr>
        <p:txBody>
          <a:bodyPr>
            <a:norm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79512" y="1124744"/>
          <a:ext cx="8568952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-252536" y="480781"/>
            <a:ext cx="93965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Рост численности участников движения «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Юнармия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1471</TotalTime>
  <Words>1051</Words>
  <Application>Microsoft Office PowerPoint</Application>
  <PresentationFormat>Экран (4:3)</PresentationFormat>
  <Paragraphs>98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  ФОРМИРОВАНИЕ ВОЕННО-ПАТРИОТИЧЕСКОГО ВОСПИТАНИЯ В ШКОЛЕ В РАМКАХ ЮНАРМЕЙСКОГО ДВИЖЕНИЯ </vt:lpstr>
      <vt:lpstr>Презентация PowerPoint</vt:lpstr>
      <vt:lpstr>Презентация PowerPoint</vt:lpstr>
      <vt:lpstr>История патриотического воспитания школьников в России</vt:lpstr>
      <vt:lpstr>Современные аспекты военно-патриотического воспитания в Российской Федерации</vt:lpstr>
      <vt:lpstr>История создания движения «Юнармия» на территории Российской Федерации. </vt:lpstr>
      <vt:lpstr>Основная деятельность ВВПОД «Юнармия»</vt:lpstr>
      <vt:lpstr>Презентация PowerPoint</vt:lpstr>
      <vt:lpstr>Презентация PowerPoint</vt:lpstr>
      <vt:lpstr>Деятельность юнармейского отряда в МБОУ «СОШ № 1» г. Бахчисарай  </vt:lpstr>
      <vt:lpstr>Парад Победы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«Под флагом великой державы»</vt:lpstr>
      <vt:lpstr>«Умей спасать»</vt:lpstr>
      <vt:lpstr>«МЫ-НАСЛЕДНИКИ ПОБЕДЫ»</vt:lpstr>
      <vt:lpstr>Интерактивный музей истории ВВПОД «Юнармия»</vt:lpstr>
      <vt:lpstr>Социологический опрос. </vt:lpstr>
      <vt:lpstr>Презентация PowerPoint</vt:lpstr>
      <vt:lpstr>ЗАКЛЮЧЕНИЕ 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ВОЕННО-ПАТРИОТИЧЕСКОГО ВОСПИТАНИЯ В ШКОЛЕ В РАМКАХ ЮНАРМЕЙСКОГО ДВИЖЕНИЯ</dc:title>
  <dc:creator>Microsoft Office</dc:creator>
  <cp:lastModifiedBy>School</cp:lastModifiedBy>
  <cp:revision>149</cp:revision>
  <dcterms:created xsi:type="dcterms:W3CDTF">2023-11-22T15:05:00Z</dcterms:created>
  <dcterms:modified xsi:type="dcterms:W3CDTF">2024-12-03T18:09:42Z</dcterms:modified>
</cp:coreProperties>
</file>