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5"/>
  </p:notesMasterIdLst>
  <p:sldIdLst>
    <p:sldId id="256" r:id="rId2"/>
    <p:sldId id="269" r:id="rId3"/>
    <p:sldId id="258" r:id="rId4"/>
    <p:sldId id="270" r:id="rId5"/>
    <p:sldId id="271" r:id="rId6"/>
    <p:sldId id="267" r:id="rId7"/>
    <p:sldId id="272" r:id="rId8"/>
    <p:sldId id="273" r:id="rId9"/>
    <p:sldId id="260" r:id="rId10"/>
    <p:sldId id="259" r:id="rId11"/>
    <p:sldId id="261" r:id="rId12"/>
    <p:sldId id="262" r:id="rId13"/>
    <p:sldId id="279" r:id="rId14"/>
    <p:sldId id="268" r:id="rId15"/>
    <p:sldId id="263" r:id="rId16"/>
    <p:sldId id="274" r:id="rId17"/>
    <p:sldId id="275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303" r:id="rId27"/>
    <p:sldId id="278" r:id="rId28"/>
    <p:sldId id="264" r:id="rId29"/>
    <p:sldId id="284" r:id="rId30"/>
    <p:sldId id="283" r:id="rId31"/>
    <p:sldId id="282" r:id="rId32"/>
    <p:sldId id="286" r:id="rId33"/>
    <p:sldId id="308" r:id="rId34"/>
    <p:sldId id="265" r:id="rId35"/>
    <p:sldId id="281" r:id="rId36"/>
    <p:sldId id="288" r:id="rId37"/>
    <p:sldId id="292" r:id="rId38"/>
    <p:sldId id="304" r:id="rId39"/>
    <p:sldId id="305" r:id="rId40"/>
    <p:sldId id="306" r:id="rId41"/>
    <p:sldId id="307" r:id="rId42"/>
    <p:sldId id="266" r:id="rId43"/>
    <p:sldId id="294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7" autoAdjust="0"/>
    <p:restoredTop sz="94660"/>
  </p:normalViewPr>
  <p:slideViewPr>
    <p:cSldViewPr>
      <p:cViewPr>
        <p:scale>
          <a:sx n="100" d="100"/>
          <a:sy n="100" d="100"/>
        </p:scale>
        <p:origin x="-970" y="61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220325-F317-4593-AEC1-4D8A9DFB0EB3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D39BBE-4AE2-4F03-9B05-BF6EC1EE7B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980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39BBE-4AE2-4F03-9B05-BF6EC1EE7B3B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695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B4C71EC6-210F-42DE-9C53-41977AD35B3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tint val="66000"/>
                <a:satMod val="160000"/>
              </a:schemeClr>
            </a:gs>
            <a:gs pos="92000">
              <a:schemeClr val="accent1">
                <a:tint val="44500"/>
                <a:satMod val="160000"/>
              </a:schemeClr>
            </a:gs>
            <a:gs pos="13000">
              <a:schemeClr val="bg1">
                <a:lumMod val="92000"/>
                <a:lumOff val="8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96752"/>
            <a:ext cx="7772400" cy="148480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«</a:t>
            </a:r>
            <a:r>
              <a:rPr lang="ru-RU" b="1" dirty="0"/>
              <a:t>История кадетского движения в России: современное развитие </a:t>
            </a:r>
            <a:r>
              <a:rPr lang="ru-RU" b="1" dirty="0" err="1"/>
              <a:t>кадетства</a:t>
            </a:r>
            <a:r>
              <a:rPr lang="ru-RU" b="1" dirty="0"/>
              <a:t> в России на примере Южного военного округа</a:t>
            </a:r>
            <a:r>
              <a:rPr lang="ru-RU" b="1" dirty="0" smtClean="0"/>
              <a:t>»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     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943169" y="83302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МБОУ «СОШ№1» г. Бахчисарай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089039" y="3933056"/>
            <a:ext cx="71287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Выполнил: </a:t>
            </a:r>
            <a:r>
              <a:rPr lang="ru-RU" dirty="0"/>
              <a:t> </a:t>
            </a:r>
            <a:r>
              <a:rPr lang="ru-RU" i="1" dirty="0" err="1"/>
              <a:t>Федоненко</a:t>
            </a:r>
            <a:r>
              <a:rPr lang="ru-RU" i="1" dirty="0"/>
              <a:t> Андрей Александрович, ученик </a:t>
            </a:r>
            <a:r>
              <a:rPr lang="ru-RU" i="1" dirty="0" smtClean="0"/>
              <a:t>10 </a:t>
            </a:r>
            <a:r>
              <a:rPr lang="ru-RU" i="1" dirty="0"/>
              <a:t>класса </a:t>
            </a:r>
            <a:br>
              <a:rPr lang="ru-RU" i="1" dirty="0"/>
            </a:br>
            <a:r>
              <a:rPr lang="ru-RU" i="1" dirty="0"/>
              <a:t>           МБОУ «Средняя общеобразовательная школа №1»                                                                                                         </a:t>
            </a:r>
            <a:r>
              <a:rPr lang="ru-RU" i="1" dirty="0" smtClean="0"/>
              <a:t>            г</a:t>
            </a:r>
            <a:r>
              <a:rPr lang="ru-RU" i="1" dirty="0"/>
              <a:t>. Бахчисарай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    </a:t>
            </a:r>
            <a:r>
              <a:rPr lang="ru-RU" i="1" dirty="0"/>
              <a:t>Научный руководитель: </a:t>
            </a:r>
            <a:r>
              <a:rPr lang="ru-RU" i="1" dirty="0" err="1"/>
              <a:t>Бундина</a:t>
            </a:r>
            <a:r>
              <a:rPr lang="ru-RU" i="1" dirty="0"/>
              <a:t> Светлана Викторовна, учитель истории МБОУ «СОШ №1» г. Бахчисарай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22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ru-RU" sz="3600" dirty="0"/>
              <a:t/>
            </a:r>
            <a:br>
              <a:rPr lang="ru-RU" sz="3600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3901440" cy="2874264"/>
          </a:xfrm>
        </p:spPr>
      </p:pic>
      <p:sp>
        <p:nvSpPr>
          <p:cNvPr id="6" name="TextBox 5"/>
          <p:cNvSpPr txBox="1"/>
          <p:nvPr/>
        </p:nvSpPr>
        <p:spPr>
          <a:xfrm>
            <a:off x="564615" y="188640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Так, на данном фото показаны выпускники Морского кадетского корпуса города Санкт-Петербург и Первого кадетского корпуса города                         Санкт-Петербург.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528" y="1412776"/>
            <a:ext cx="4788024" cy="349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98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21196" y="1268760"/>
            <a:ext cx="8229600" cy="964704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Однако с приходом временного правительства корпуса и их кадеты не изменились. Московский кадетский корпус.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8531"/>
            <a:ext cx="756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/>
              <a:t>Корпуса во времена Временного </a:t>
            </a:r>
            <a:r>
              <a:rPr lang="ru-RU" sz="3200" b="1" dirty="0" smtClean="0"/>
              <a:t>Правительства</a:t>
            </a: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952" y="2060848"/>
            <a:ext cx="5364088" cy="400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4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88368"/>
          </a:xfrm>
        </p:spPr>
        <p:txBody>
          <a:bodyPr>
            <a:normAutofit fontScale="90000"/>
          </a:bodyPr>
          <a:lstStyle/>
          <a:p>
            <a:pPr lvl="0"/>
            <a:r>
              <a:rPr lang="ru-RU" sz="3100" b="1" dirty="0"/>
              <a:t>Роспуск корпусов и создание кадетских училищ при СССР </a:t>
            </a:r>
            <a:r>
              <a:rPr lang="ru-RU" sz="3600" dirty="0"/>
              <a:t/>
            </a:r>
            <a:br>
              <a:rPr lang="ru-RU" sz="3600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Так, во времена Советского Союза выглядели суворовцы: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583129"/>
            <a:ext cx="5064131" cy="348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600" dirty="0" smtClean="0"/>
              <a:t>На картинке представлены первые суворовцы 43-го года</a:t>
            </a:r>
            <a:endParaRPr lang="ru-RU" sz="2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74" y="1219200"/>
            <a:ext cx="7391251" cy="4937125"/>
          </a:xfrm>
        </p:spPr>
      </p:pic>
    </p:spTree>
    <p:extLst>
      <p:ext uri="{BB962C8B-B14F-4D97-AF65-F5344CB8AC3E}">
        <p14:creationId xmlns:p14="http://schemas.microsoft.com/office/powerpoint/2010/main" val="15042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Современное развитие </a:t>
            </a:r>
            <a:r>
              <a:rPr lang="ru-RU" b="1" dirty="0" err="1"/>
              <a:t>кадетства</a:t>
            </a:r>
            <a:r>
              <a:rPr lang="ru-RU" b="1" dirty="0"/>
              <a:t> в России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 Создание кадетских корпусов в Российской Федерации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412776"/>
            <a:ext cx="5463212" cy="4937125"/>
          </a:xfrm>
        </p:spPr>
      </p:pic>
    </p:spTree>
    <p:extLst>
      <p:ext uri="{BB962C8B-B14F-4D97-AF65-F5344CB8AC3E}">
        <p14:creationId xmlns:p14="http://schemas.microsoft.com/office/powerpoint/2010/main" val="415510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74948" y="1268760"/>
            <a:ext cx="8229600" cy="493776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Вот так сейчас выглядят современные кадеты: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144228"/>
            <a:ext cx="7812360" cy="439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7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Начало восстановления кадетских традиций в современной России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1991 год – Донской Императора Александра</a:t>
            </a:r>
            <a:r>
              <a:rPr lang="en-US" dirty="0" smtClean="0"/>
              <a:t>III</a:t>
            </a:r>
            <a:r>
              <a:rPr lang="ru-RU" dirty="0"/>
              <a:t> </a:t>
            </a:r>
            <a:r>
              <a:rPr lang="ru-RU" dirty="0" smtClean="0"/>
              <a:t>кадетский корпус</a:t>
            </a:r>
          </a:p>
          <a:p>
            <a:r>
              <a:rPr lang="ru-RU" dirty="0" smtClean="0"/>
              <a:t>1993 год – посещение кадетского корпуса вдовой внука Александра </a:t>
            </a:r>
            <a:r>
              <a:rPr lang="en-US" dirty="0" smtClean="0"/>
              <a:t>III</a:t>
            </a:r>
            <a:r>
              <a:rPr lang="ru-RU" dirty="0" smtClean="0"/>
              <a:t> Ольгой Николаевной </a:t>
            </a:r>
            <a:r>
              <a:rPr lang="ru-RU" dirty="0" err="1" smtClean="0"/>
              <a:t>Кулековской</a:t>
            </a:r>
            <a:r>
              <a:rPr lang="ru-RU" dirty="0" smtClean="0"/>
              <a:t>-Романовой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32938"/>
            <a:ext cx="4716016" cy="31455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623258"/>
            <a:ext cx="3505421" cy="256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0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«Служим Родине! Честь имеем.»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1992 – Сибирский кадетский корпус </a:t>
            </a:r>
          </a:p>
          <a:p>
            <a:r>
              <a:rPr lang="ru-RU" dirty="0" smtClean="0"/>
              <a:t>1992 – негосударственный Первый Московский Великого0 князя Дмитрия Донского кадетский корпус</a:t>
            </a:r>
          </a:p>
          <a:p>
            <a:r>
              <a:rPr lang="ru-RU" dirty="0" smtClean="0"/>
              <a:t>1993 – Михайловский Воронежский кадетский корпус</a:t>
            </a:r>
          </a:p>
          <a:p>
            <a:r>
              <a:rPr lang="ru-RU" dirty="0" smtClean="0"/>
              <a:t>1994 – 15-й съезд кадет </a:t>
            </a:r>
          </a:p>
          <a:p>
            <a:r>
              <a:rPr lang="ru-RU" dirty="0" smtClean="0"/>
              <a:t>1994 – Кубанский Казачий атамана Бабича корпус</a:t>
            </a:r>
          </a:p>
          <a:p>
            <a:r>
              <a:rPr lang="ru-RU" dirty="0" smtClean="0"/>
              <a:t>1995 – Второй Донской императора Николая </a:t>
            </a:r>
            <a:r>
              <a:rPr lang="ru-RU" dirty="0"/>
              <a:t>2</a:t>
            </a:r>
            <a:r>
              <a:rPr lang="ru-RU" dirty="0" smtClean="0"/>
              <a:t> кадетский корпус</a:t>
            </a:r>
          </a:p>
          <a:p>
            <a:r>
              <a:rPr lang="ru-RU" dirty="0" smtClean="0"/>
              <a:t>1997 – государственные образовательное учреждение кадетская школа интернат №1 «Первый Московский кадетский корпус»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69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Донской Императора Александра </a:t>
            </a:r>
            <a:r>
              <a:rPr lang="en-US" dirty="0" smtClean="0"/>
              <a:t>III</a:t>
            </a:r>
            <a:r>
              <a:rPr lang="ru-RU" dirty="0" smtClean="0"/>
              <a:t> </a:t>
            </a:r>
            <a:r>
              <a:rPr lang="ru-RU" dirty="0"/>
              <a:t> </a:t>
            </a:r>
            <a:r>
              <a:rPr lang="ru-RU" dirty="0" smtClean="0"/>
              <a:t>кадетский корпус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690864" cy="493776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 1991 год – открытие Донского Императора Александра </a:t>
            </a:r>
            <a:r>
              <a:rPr lang="en-US" dirty="0" smtClean="0"/>
              <a:t>III</a:t>
            </a:r>
            <a:r>
              <a:rPr lang="ru-RU" dirty="0" smtClean="0"/>
              <a:t> кадетского корпуса.</a:t>
            </a:r>
          </a:p>
          <a:p>
            <a:r>
              <a:rPr lang="ru-RU" dirty="0" smtClean="0"/>
              <a:t>1993 год – кадетский корпус посетила Ольга Николаевна </a:t>
            </a:r>
            <a:r>
              <a:rPr lang="ru-RU" dirty="0" err="1" smtClean="0"/>
              <a:t>Кулековская</a:t>
            </a:r>
            <a:r>
              <a:rPr lang="ru-RU" dirty="0" smtClean="0"/>
              <a:t>-Романова.</a:t>
            </a:r>
          </a:p>
          <a:p>
            <a:r>
              <a:rPr lang="ru-RU" dirty="0" smtClean="0"/>
              <a:t>1994 год - был </a:t>
            </a:r>
            <a:r>
              <a:rPr lang="ru-RU" dirty="0"/>
              <a:t>издан указ губернатора «о увеличении территории  корпуса и о присуждении звания государственного учреждения полного общего образования</a:t>
            </a:r>
            <a:r>
              <a:rPr lang="ru-RU" dirty="0" smtClean="0"/>
              <a:t>».</a:t>
            </a:r>
          </a:p>
          <a:p>
            <a:r>
              <a:rPr lang="ru-RU" dirty="0"/>
              <a:t>1996 </a:t>
            </a:r>
            <a:r>
              <a:rPr lang="ru-RU" dirty="0" smtClean="0"/>
              <a:t>г – к концу года в корпусе уже обучалось более 150 кадет.</a:t>
            </a:r>
            <a:endParaRPr lang="ru-RU" dirty="0"/>
          </a:p>
          <a:p>
            <a:endParaRPr lang="ru-RU" dirty="0"/>
          </a:p>
        </p:txBody>
      </p:sp>
      <p:pic>
        <p:nvPicPr>
          <p:cNvPr id="4" name="Объект 7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44824"/>
            <a:ext cx="3851921" cy="269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6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Севастопольское президентское кадетское училище имени Павла Степановича Нахимова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330824" cy="4937760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1913 </a:t>
            </a:r>
            <a:r>
              <a:rPr lang="ru-RU" dirty="0" smtClean="0"/>
              <a:t>год - морской </a:t>
            </a:r>
            <a:r>
              <a:rPr lang="ru-RU" dirty="0"/>
              <a:t>министр Иван Константинович Григорович выдвинул идею о создании в городе Севастополе нового кадетского </a:t>
            </a:r>
            <a:r>
              <a:rPr lang="ru-RU" dirty="0" smtClean="0"/>
              <a:t>корпуса.</a:t>
            </a:r>
          </a:p>
          <a:p>
            <a:r>
              <a:rPr lang="ru-RU" dirty="0" smtClean="0"/>
              <a:t>1915 год – из за начала </a:t>
            </a:r>
            <a:r>
              <a:rPr lang="en-US" dirty="0" smtClean="0"/>
              <a:t>I</a:t>
            </a:r>
            <a:r>
              <a:rPr lang="ru-RU" dirty="0" smtClean="0"/>
              <a:t> Мировой проект возобновили только в 1915 году.</a:t>
            </a:r>
          </a:p>
          <a:p>
            <a:r>
              <a:rPr lang="ru-RU" dirty="0" smtClean="0"/>
              <a:t>30 июля 1916 года – официальное открытие кадетского корпуса</a:t>
            </a:r>
            <a:endParaRPr lang="ru-RU" dirty="0"/>
          </a:p>
        </p:txBody>
      </p:sp>
      <p:pic>
        <p:nvPicPr>
          <p:cNvPr id="5" name="Объект 5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988840"/>
            <a:ext cx="432048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8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Введение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b="1" dirty="0"/>
              <a:t> </a:t>
            </a:r>
            <a:r>
              <a:rPr lang="ru-RU" b="1" dirty="0" smtClean="0"/>
              <a:t>Объект</a:t>
            </a:r>
            <a:r>
              <a:rPr lang="ru-RU" dirty="0" smtClean="0"/>
              <a:t> исследования – основные направления и закономерности развития кадетского движения в России, как части цельной системы по воспитанию подрастающего поколения. </a:t>
            </a:r>
          </a:p>
          <a:p>
            <a:r>
              <a:rPr lang="ru-RU" b="1" dirty="0" smtClean="0"/>
              <a:t>Предмет</a:t>
            </a:r>
            <a:r>
              <a:rPr lang="ru-RU" dirty="0" smtClean="0"/>
              <a:t> </a:t>
            </a:r>
            <a:r>
              <a:rPr lang="ru-RU" dirty="0"/>
              <a:t>исследования – система учебных заведений России кадетского типа от начало формирования системы до нынешних дней</a:t>
            </a:r>
            <a:r>
              <a:rPr lang="ru-RU" dirty="0" smtClean="0"/>
              <a:t>. Особое внимание будет уделено кадетским корпусам расположенных на территории Южного военного округа.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504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474840" cy="4937760"/>
          </a:xfrm>
        </p:spPr>
        <p:txBody>
          <a:bodyPr>
            <a:normAutofit lnSpcReduction="10000"/>
          </a:bodyPr>
          <a:lstStyle/>
          <a:p>
            <a:r>
              <a:rPr lang="ru-RU" dirty="0"/>
              <a:t>1 сентября 1917 года </a:t>
            </a:r>
            <a:r>
              <a:rPr lang="ru-RU" dirty="0" smtClean="0"/>
              <a:t>- </a:t>
            </a:r>
            <a:r>
              <a:rPr lang="ru-RU" dirty="0"/>
              <a:t>кадеты были распущены на каникулы на неопределенный </a:t>
            </a:r>
            <a:r>
              <a:rPr lang="ru-RU" dirty="0" smtClean="0"/>
              <a:t>срок.</a:t>
            </a:r>
          </a:p>
          <a:p>
            <a:r>
              <a:rPr lang="ru-RU" dirty="0"/>
              <a:t>1919 </a:t>
            </a:r>
            <a:r>
              <a:rPr lang="ru-RU" dirty="0" smtClean="0"/>
              <a:t>год – по приказу Деникина кадетский корпус восстановлен.</a:t>
            </a:r>
          </a:p>
          <a:p>
            <a:r>
              <a:rPr lang="ru-RU" dirty="0"/>
              <a:t>1920 </a:t>
            </a:r>
            <a:r>
              <a:rPr lang="ru-RU" dirty="0" smtClean="0"/>
              <a:t>год - </a:t>
            </a:r>
            <a:r>
              <a:rPr lang="ru-RU" dirty="0"/>
              <a:t>по флоту была объявлена команда об эвакуации. В морском корпусе объявили «тревогу» и началась эвакуация из </a:t>
            </a:r>
            <a:r>
              <a:rPr lang="ru-RU" dirty="0" smtClean="0"/>
              <a:t>Севастополя.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196752"/>
            <a:ext cx="3384376" cy="514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11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>Современность Севастопольского                       военно- морского училища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smtClean="0"/>
              <a:t>2014 год – восстановление училища по приказу Президента РФ</a:t>
            </a:r>
          </a:p>
          <a:p>
            <a:r>
              <a:rPr lang="ru-RU" smtClean="0"/>
              <a:t>2016 год – реорганизация в филиал военно-морского училища им. Нахимова 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00" y="2996952"/>
            <a:ext cx="4428492" cy="2952328"/>
          </a:xfrm>
          <a:prstGeom prst="rect">
            <a:avLst/>
          </a:prstGeom>
        </p:spPr>
      </p:pic>
      <p:pic>
        <p:nvPicPr>
          <p:cNvPr id="5" name="Объект 5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156389"/>
            <a:ext cx="3672408" cy="302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Северо-Кавказское Суворовское военное училище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330824" cy="4937760"/>
          </a:xfrm>
        </p:spPr>
        <p:txBody>
          <a:bodyPr>
            <a:normAutofit lnSpcReduction="10000"/>
          </a:bodyPr>
          <a:lstStyle/>
          <a:p>
            <a:r>
              <a:rPr lang="ru-RU" dirty="0"/>
              <a:t>1943 </a:t>
            </a:r>
            <a:r>
              <a:rPr lang="ru-RU" dirty="0" smtClean="0"/>
              <a:t>год - </a:t>
            </a:r>
            <a:r>
              <a:rPr lang="ru-RU" dirty="0"/>
              <a:t>Совет Народных Комиссаров СССР и ЦК ВКП приняли постановление «О неотложных мерах по восстановлению хозяйства в районах, освобожденных от немецкой оккупации</a:t>
            </a:r>
            <a:r>
              <a:rPr lang="ru-RU" dirty="0" smtClean="0"/>
              <a:t>»</a:t>
            </a:r>
          </a:p>
          <a:p>
            <a:r>
              <a:rPr lang="ru-RU" dirty="0"/>
              <a:t>с 1943 по </a:t>
            </a:r>
            <a:r>
              <a:rPr lang="ru-RU" dirty="0" smtClean="0"/>
              <a:t>1947 - </a:t>
            </a:r>
            <a:r>
              <a:rPr lang="ru-RU" dirty="0"/>
              <a:t>училище было размещено временно в Майкопе — административном центре Адыгейской автономной области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780928"/>
            <a:ext cx="3864271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5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1219200"/>
            <a:ext cx="4176464" cy="4937760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1947 </a:t>
            </a:r>
            <a:r>
              <a:rPr lang="ru-RU" dirty="0" smtClean="0"/>
              <a:t>год - </a:t>
            </a:r>
            <a:r>
              <a:rPr lang="ru-RU" dirty="0"/>
              <a:t>училище было переведено в город Орджоникидзе — столицу Северо-Осетинской </a:t>
            </a:r>
            <a:r>
              <a:rPr lang="ru-RU" dirty="0" smtClean="0"/>
              <a:t>АССР</a:t>
            </a:r>
          </a:p>
          <a:p>
            <a:r>
              <a:rPr lang="ru-RU" dirty="0"/>
              <a:t>1958 </a:t>
            </a:r>
            <a:r>
              <a:rPr lang="ru-RU" dirty="0" smtClean="0"/>
              <a:t>год - </a:t>
            </a:r>
            <a:r>
              <a:rPr lang="ru-RU" dirty="0"/>
              <a:t>курсантский батальон был расформирован и училище получило новое наименование — Кавказское Краснознамённое Суворовское военное училище, где учились только суворовцы</a:t>
            </a:r>
            <a:r>
              <a:rPr lang="ru-RU"/>
              <a:t>. </a:t>
            </a:r>
            <a:endParaRPr lang="ru-RU" smtClean="0"/>
          </a:p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930" y="2924944"/>
            <a:ext cx="4207209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0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834880" cy="4937760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1965 год – получило  наименование</a:t>
            </a:r>
            <a:r>
              <a:rPr lang="ru-RU" dirty="0"/>
              <a:t> </a:t>
            </a:r>
            <a:r>
              <a:rPr lang="ru-RU" dirty="0" smtClean="0"/>
              <a:t>                            </a:t>
            </a:r>
            <a:r>
              <a:rPr lang="ru-RU" dirty="0" err="1" smtClean="0"/>
              <a:t>Орджоникидзевское</a:t>
            </a:r>
            <a:r>
              <a:rPr lang="ru-RU" dirty="0" smtClean="0"/>
              <a:t> СВУ</a:t>
            </a:r>
          </a:p>
          <a:p>
            <a:r>
              <a:rPr lang="ru-RU" dirty="0" smtClean="0"/>
              <a:t>1968 год – последний выпуск кадет и закрытие училища </a:t>
            </a:r>
            <a:r>
              <a:rPr lang="ru-RU" dirty="0"/>
              <a:t>и реорганизация в </a:t>
            </a:r>
            <a:r>
              <a:rPr lang="ru-RU" dirty="0" err="1"/>
              <a:t>Орджоникидзевское</a:t>
            </a:r>
            <a:r>
              <a:rPr lang="ru-RU" dirty="0"/>
              <a:t> высшее общевойсковое командное Краснознамённое училище имени Маршала Советского Союза А. И. </a:t>
            </a:r>
            <a:r>
              <a:rPr lang="ru-RU" dirty="0" smtClean="0"/>
              <a:t>Ерёменко</a:t>
            </a:r>
          </a:p>
          <a:p>
            <a:r>
              <a:rPr lang="ru-RU" dirty="0" smtClean="0"/>
              <a:t>1988 год – полное расформирование училища</a:t>
            </a:r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276872"/>
            <a:ext cx="3667823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5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Современность на Кавказе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762872" cy="4937760"/>
          </a:xfrm>
        </p:spPr>
        <p:txBody>
          <a:bodyPr/>
          <a:lstStyle/>
          <a:p>
            <a:r>
              <a:rPr lang="ru-RU" dirty="0" smtClean="0"/>
              <a:t>18 июня 1999 года - </a:t>
            </a:r>
            <a:r>
              <a:rPr lang="ru-RU" dirty="0"/>
              <a:t>правительством РСО − Алания совместно с Министерством обороны РФ в городе Владикавказе было возрождено Северо-Кавказское Суворовское военное </a:t>
            </a:r>
            <a:r>
              <a:rPr lang="ru-RU" dirty="0" smtClean="0"/>
              <a:t>училище</a:t>
            </a:r>
          </a:p>
          <a:p>
            <a:r>
              <a:rPr lang="ru-RU" dirty="0" smtClean="0"/>
              <a:t>11 апреля 2000 года – Северо-Кавказское СВУ было </a:t>
            </a:r>
            <a:r>
              <a:rPr lang="ru-RU" dirty="0"/>
              <a:t>открыто на основании приказа Министра обороны РФ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132856"/>
            <a:ext cx="36576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5482952" cy="4937760"/>
          </a:xfrm>
        </p:spPr>
        <p:txBody>
          <a:bodyPr/>
          <a:lstStyle/>
          <a:p>
            <a:r>
              <a:rPr lang="ru-RU" dirty="0" smtClean="0"/>
              <a:t>2011 год – Министерством </a:t>
            </a:r>
            <a:r>
              <a:rPr lang="ru-RU" dirty="0"/>
              <a:t>обороны РФ училище было передано Министерству образования Республики </a:t>
            </a:r>
            <a:r>
              <a:rPr lang="ru-RU" dirty="0" smtClean="0"/>
              <a:t>    Северная </a:t>
            </a:r>
            <a:r>
              <a:rPr lang="ru-RU" dirty="0"/>
              <a:t>Осетии и переименовано в «Государственное казённое общеобразовательное учреждение «Кадетская </a:t>
            </a:r>
            <a:r>
              <a:rPr lang="ru-RU" dirty="0" smtClean="0"/>
              <a:t>           школа-интернат </a:t>
            </a:r>
            <a:r>
              <a:rPr lang="ru-RU" dirty="0"/>
              <a:t>«Владикавказский кадетский корпус». </a:t>
            </a:r>
            <a:endParaRPr lang="ru-RU" dirty="0" smtClean="0"/>
          </a:p>
          <a:p>
            <a:r>
              <a:rPr lang="ru-RU" dirty="0" smtClean="0"/>
              <a:t>2014 год – обратно передана Министерству обороны</a:t>
            </a:r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412776"/>
            <a:ext cx="3103418" cy="206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8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Карта, расположение кадетских корпусов на современном этапе.</a:t>
            </a:r>
            <a:endParaRPr lang="ru-RU" dirty="0"/>
          </a:p>
        </p:txBody>
      </p:sp>
      <p:pic>
        <p:nvPicPr>
          <p:cNvPr id="4" name="Изображение1"/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1187624" y="1556792"/>
            <a:ext cx="6543040" cy="413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0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093" y="836712"/>
            <a:ext cx="8229600" cy="990600"/>
          </a:xfrm>
        </p:spPr>
        <p:txBody>
          <a:bodyPr>
            <a:normAutofit fontScale="90000"/>
          </a:bodyPr>
          <a:lstStyle/>
          <a:p>
            <a:pPr lvl="1" algn="ctr" rtl="0">
              <a:spcBef>
                <a:spcPct val="0"/>
              </a:spcBef>
            </a:pPr>
            <a:r>
              <a:rPr lang="ru-RU" sz="3200" dirty="0" err="1" smtClean="0"/>
              <a:t>Юнармия</a:t>
            </a:r>
            <a:r>
              <a:rPr lang="ru-RU" sz="3200" dirty="0" smtClean="0"/>
              <a:t>, как наследница кадетских традиций военно-патриотического воспитания детей и юношества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146" y="1628775"/>
            <a:ext cx="6582833" cy="4680545"/>
          </a:xfrm>
        </p:spPr>
      </p:pic>
    </p:spTree>
    <p:extLst>
      <p:ext uri="{BB962C8B-B14F-4D97-AF65-F5344CB8AC3E}">
        <p14:creationId xmlns:p14="http://schemas.microsoft.com/office/powerpoint/2010/main" val="159269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145164"/>
            <a:ext cx="4211960" cy="2912943"/>
          </a:xfrm>
          <a:prstGeom prst="rect">
            <a:avLst/>
          </a:prstGeom>
        </p:spPr>
      </p:pic>
      <p:pic>
        <p:nvPicPr>
          <p:cNvPr id="5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305491"/>
            <a:ext cx="3886724" cy="2592288"/>
          </a:xfrm>
        </p:spPr>
      </p:pic>
    </p:spTree>
    <p:extLst>
      <p:ext uri="{BB962C8B-B14F-4D97-AF65-F5344CB8AC3E}">
        <p14:creationId xmlns:p14="http://schemas.microsoft.com/office/powerpoint/2010/main" val="164271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Целью данного проекта является подробное изучение и анализ данной темы кадетского движения. </a:t>
            </a:r>
          </a:p>
          <a:p>
            <a:r>
              <a:rPr lang="ru-RU" dirty="0" smtClean="0"/>
              <a:t>В </a:t>
            </a:r>
            <a:r>
              <a:rPr lang="ru-RU" dirty="0"/>
              <a:t>ходе исследования были использованы фронтальный  и системный </a:t>
            </a:r>
            <a:r>
              <a:rPr lang="ru-RU" dirty="0" smtClean="0"/>
              <a:t>подходы.</a:t>
            </a:r>
          </a:p>
          <a:p>
            <a:r>
              <a:rPr lang="ru-RU" dirty="0"/>
              <a:t>Современные концепции образования вынуждают пересматривать вопрос военно-патриотического образования, согласно рекомендациям правительства России , но и потребность в таком направлении деятельности явно просматривается в работе самостоятельных клубов и объединений. </a:t>
            </a:r>
          </a:p>
        </p:txBody>
      </p:sp>
    </p:spTree>
    <p:extLst>
      <p:ext uri="{BB962C8B-B14F-4D97-AF65-F5344CB8AC3E}">
        <p14:creationId xmlns:p14="http://schemas.microsoft.com/office/powerpoint/2010/main" val="150149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96752"/>
            <a:ext cx="6379945" cy="503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72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ан для андрея\построени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340768"/>
            <a:ext cx="8928992" cy="500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5696" y="318155"/>
            <a:ext cx="5692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Подготовка к параду 9-го мая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98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ЮнармейцыПара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25" y="1268760"/>
            <a:ext cx="8712968" cy="504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63227" y="353243"/>
            <a:ext cx="59347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мая 2021 года, г. Севастополь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95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</a:t>
            </a:r>
            <a:r>
              <a:rPr lang="ru-RU" dirty="0" err="1" smtClean="0"/>
              <a:t>Юнфлот</a:t>
            </a:r>
            <a:r>
              <a:rPr lang="ru-RU" dirty="0" smtClean="0"/>
              <a:t>» и «</a:t>
            </a:r>
            <a:r>
              <a:rPr lang="ru-RU" dirty="0" err="1" smtClean="0"/>
              <a:t>Юнавиа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467" y="1219200"/>
            <a:ext cx="4066261" cy="2713856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12976"/>
            <a:ext cx="3835625" cy="30243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1196752"/>
            <a:ext cx="3835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2022 год – на Всероссийском слете юнармейцев было объявлено о создании отраслей «</a:t>
            </a:r>
            <a:r>
              <a:rPr lang="ru-RU" dirty="0" err="1" smtClean="0"/>
              <a:t>Юнармии</a:t>
            </a:r>
            <a:r>
              <a:rPr lang="ru-RU" dirty="0" smtClean="0"/>
              <a:t>» таких как «</a:t>
            </a:r>
            <a:r>
              <a:rPr lang="ru-RU" dirty="0" err="1" smtClean="0"/>
              <a:t>Юнфлот</a:t>
            </a:r>
            <a:r>
              <a:rPr lang="ru-RU" dirty="0" smtClean="0"/>
              <a:t>» и «</a:t>
            </a:r>
            <a:r>
              <a:rPr lang="ru-RU" dirty="0" err="1" smtClean="0"/>
              <a:t>Юнавиа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91086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940" y="692696"/>
            <a:ext cx="8229600" cy="1143000"/>
          </a:xfrm>
        </p:spPr>
        <p:txBody>
          <a:bodyPr>
            <a:normAutofit fontScale="90000"/>
          </a:bodyPr>
          <a:lstStyle/>
          <a:p>
            <a:pPr lvl="1"/>
            <a:r>
              <a:rPr lang="ru-RU" sz="3200" dirty="0" smtClean="0"/>
              <a:t>Проект «Паруса памяти Черного моря» как продолжение военно-морских кадетских традиций Севастополя и России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827584" y="1988840"/>
            <a:ext cx="7499176" cy="3489251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Этот кадр были засняты на проекте «Паруса памяти Черного моря»: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636912"/>
            <a:ext cx="6948264" cy="385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1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Полугодовая подготовка  к  проведению похода</a:t>
            </a:r>
            <a:endParaRPr lang="ru-RU" dirty="0"/>
          </a:p>
        </p:txBody>
      </p:sp>
      <p:pic>
        <p:nvPicPr>
          <p:cNvPr id="6146" name="Picture 2" descr="D:\ман для андрея\подготов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8" y="2289092"/>
            <a:ext cx="4206007" cy="244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ман для андрея\парус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76872"/>
            <a:ext cx="4406984" cy="244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74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ман для андрея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496944" cy="565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404664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Выход в море.  Начало похода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893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D:\ман для андрея\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0"/>
          <a:stretch/>
        </p:blipFill>
        <p:spPr bwMode="auto">
          <a:xfrm>
            <a:off x="0" y="1196752"/>
            <a:ext cx="5347917" cy="313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ман для андрея\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2" r="19274"/>
          <a:stretch/>
        </p:blipFill>
        <p:spPr bwMode="auto">
          <a:xfrm>
            <a:off x="4475254" y="3429000"/>
            <a:ext cx="4668746" cy="328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445314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Посещение военной части г. Феодосия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11334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Поход «Паруса памяти Черного моря 2022»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762872" cy="6026224"/>
          </a:xfrm>
        </p:spPr>
        <p:txBody>
          <a:bodyPr>
            <a:normAutofit fontScale="70000" lnSpcReduction="20000"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 новом 2022 году в городе Севастополе вновь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организовали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проект «Паруса памяти», который в очередной раз выиграл Президентский гранд на сумму в почти 10 млн. рублей. Рассмотрим и опишем новый проект, рассмотрим его задачи, цель и обоснуем социальную важность.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Проект поход «Паруса памяти Чёрного моря–2022»  является основой для организации работы всех участников патриотического воспитания молодежи, ведущих свою деятельность на территории морских регионов Российской Федерации, для сохранения в памяти у молодых людей  принципов и взглядов наших предков и руководителей в периоды, когда для нашей страны были наиболее тяжелые времена.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492896"/>
            <a:ext cx="3552395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6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402832" cy="4937760"/>
          </a:xfrm>
        </p:spPr>
        <p:txBody>
          <a:bodyPr>
            <a:normAutofit fontScale="92500" lnSpcReduction="20000"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 данный момент программа подготовки молодых моряков в образовательных учреждениях Южной береговой части России не имеет необходимой материальной и теоретической базы,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структурированности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 системности в работе, а для качественного вовлечения молодежи в морские профессии как раз таки это и нужно.</a:t>
            </a:r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700808"/>
            <a:ext cx="3867266" cy="280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0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История кадетского движения в Российской Империи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5143875" cy="493776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«Кадет»- "воспитанник среднего военного училища" по определению  этимологического словаря Фасмера Макса. </a:t>
            </a:r>
          </a:p>
          <a:p>
            <a:r>
              <a:rPr lang="ru-RU" dirty="0" smtClean="0"/>
              <a:t>«Кадет» (франц. </a:t>
            </a:r>
            <a:r>
              <a:rPr lang="ru-RU" dirty="0" err="1" smtClean="0"/>
              <a:t>cadet</a:t>
            </a:r>
            <a:r>
              <a:rPr lang="ru-RU" dirty="0" smtClean="0"/>
              <a:t>, </a:t>
            </a:r>
            <a:r>
              <a:rPr lang="ru-RU" dirty="0" err="1" smtClean="0"/>
              <a:t>древнефранц</a:t>
            </a:r>
            <a:r>
              <a:rPr lang="ru-RU" dirty="0" smtClean="0"/>
              <a:t>. </a:t>
            </a:r>
            <a:r>
              <a:rPr lang="ru-RU" dirty="0" err="1" smtClean="0"/>
              <a:t>capdet</a:t>
            </a:r>
            <a:r>
              <a:rPr lang="ru-RU" dirty="0" smtClean="0"/>
              <a:t>, </a:t>
            </a:r>
            <a:r>
              <a:rPr lang="ru-RU" dirty="0" err="1" smtClean="0"/>
              <a:t>средневеков</a:t>
            </a:r>
            <a:r>
              <a:rPr lang="ru-RU" dirty="0" smtClean="0"/>
              <a:t>.-лат. </a:t>
            </a:r>
            <a:r>
              <a:rPr lang="ru-RU" dirty="0" err="1" smtClean="0"/>
              <a:t>cadetus</a:t>
            </a:r>
            <a:r>
              <a:rPr lang="ru-RU" dirty="0" smtClean="0"/>
              <a:t>, от лат. </a:t>
            </a:r>
            <a:r>
              <a:rPr lang="ru-RU" dirty="0" err="1" smtClean="0"/>
              <a:t>capitellum</a:t>
            </a:r>
            <a:r>
              <a:rPr lang="ru-RU" dirty="0" smtClean="0"/>
              <a:t>, уменьш. от </a:t>
            </a:r>
            <a:r>
              <a:rPr lang="ru-RU" dirty="0" err="1" smtClean="0"/>
              <a:t>caput</a:t>
            </a:r>
            <a:r>
              <a:rPr lang="ru-RU" dirty="0" smtClean="0"/>
              <a:t>, голова.)  пришло из французского языка и переводится как воспитанник военно-учебного заведения(Источник: «Словарь иностранных слов, вошедших в состав русского языка». </a:t>
            </a:r>
            <a:r>
              <a:rPr lang="ru-RU" dirty="0" err="1" smtClean="0"/>
              <a:t>Чудинов</a:t>
            </a:r>
            <a:r>
              <a:rPr lang="ru-RU" dirty="0" smtClean="0"/>
              <a:t> А.Н., 1910).</a:t>
            </a:r>
          </a:p>
          <a:p>
            <a:endParaRPr lang="en-US" dirty="0" smtClean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852936"/>
            <a:ext cx="3516235" cy="234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9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834880" cy="4937760"/>
          </a:xfrm>
        </p:spPr>
        <p:txBody>
          <a:bodyPr>
            <a:normAutofit fontScale="92500" lnSpcReduction="20000"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Руководствуясь опытом проведения морских походов в 2020 и 2021 годах, новый проект был полностью переделан под основные потребности молодежи, увлекающейся морем и историей морских походов, в связи с чем и были расширены этапы проекта, что позволит увеличить опыт морского похода и даст участникам возможность максимально повысить свои навыки и знания.</a:t>
            </a:r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852935"/>
            <a:ext cx="3597630" cy="221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9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5987008" cy="5450160"/>
          </a:xfrm>
        </p:spPr>
        <p:txBody>
          <a:bodyPr>
            <a:normAutofit fontScale="77500" lnSpcReduction="20000"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Проект будет реализован в три этапа: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1 - Учебно-подготовительный: Сентябрь 2021-июнь 2022г. 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2 - Учебно-тренировочные сборы в Севастополе и Новороссийске: апрель-июль 2022 г. Проведение морских сборов с участием различным судов, в которых примут участие более 400. В июле 2022 будут проведены три комплексных мероприятий-семинаров "Юнги флота - ПРИВЕТ!", с общим количеством участников 300 человек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3 - Парусный поход по маршруту Севастополь-Артек-Феодосия-Новороссийск-Феодосия-Керчь(по суше)-Феодосия-Артек-Севастополь, в котором примут участие 300 человек. Август 2022 г.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Проект приурочен к 28-летию Дня государственного флага 22 августа 2022. Будет пошит уникальный флаг длиной 16 метров с флагом России, флагами организаций и учреждений, слоганом Россия-морская держава. Данный флаг участники проекта будут раскрывать в местах мемориального, исторического и культурного значения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486236"/>
            <a:ext cx="2808313" cy="223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3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Данная работа была нацелена на изучение и анализ истории кадетского движения в России. Так же данная работа может быть полезна другим людям, которые занимаются данным вопросом и историей в целом.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15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640" y="1790971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42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 1682 г. -</a:t>
            </a:r>
            <a:r>
              <a:rPr lang="ru-RU" dirty="0" smtClean="0"/>
              <a:t> </a:t>
            </a:r>
            <a:r>
              <a:rPr lang="ru-RU" dirty="0"/>
              <a:t>указу короля Людовика </a:t>
            </a:r>
            <a:r>
              <a:rPr lang="en-US" dirty="0" smtClean="0"/>
              <a:t>XVI</a:t>
            </a:r>
            <a:r>
              <a:rPr lang="ru-RU" dirty="0" smtClean="0"/>
              <a:t>, </a:t>
            </a:r>
            <a:r>
              <a:rPr lang="ru-RU" dirty="0"/>
              <a:t>была открыта первая в мире кадетская школа. </a:t>
            </a:r>
            <a:endParaRPr lang="ru-RU" dirty="0" smtClean="0"/>
          </a:p>
          <a:p>
            <a:r>
              <a:rPr lang="ru-RU" dirty="0" smtClean="0"/>
              <a:t>1717 год - </a:t>
            </a:r>
            <a:r>
              <a:rPr lang="ru-RU" dirty="0"/>
              <a:t>кадетское движение началось в </a:t>
            </a:r>
            <a:r>
              <a:rPr lang="ru-RU" dirty="0" smtClean="0"/>
              <a:t>Пруссии, Дании </a:t>
            </a:r>
            <a:r>
              <a:rPr lang="ru-RU" dirty="0"/>
              <a:t>и Германии.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Русском государстве в </a:t>
            </a:r>
            <a:r>
              <a:rPr lang="en-US" dirty="0"/>
              <a:t>XI</a:t>
            </a:r>
            <a:r>
              <a:rPr lang="ru-RU" dirty="0"/>
              <a:t>-</a:t>
            </a:r>
            <a:r>
              <a:rPr lang="en-US" dirty="0"/>
              <a:t>XV</a:t>
            </a:r>
            <a:r>
              <a:rPr lang="ru-RU" dirty="0"/>
              <a:t>в. уже существовали полки, которые принимали на обучение дворянских детей, такие полки участвовали в боевых действиях как вспомогательных части. Эти полки были про-родителями русских кадетских корпусов. </a:t>
            </a:r>
          </a:p>
        </p:txBody>
      </p:sp>
    </p:spTree>
    <p:extLst>
      <p:ext uri="{BB962C8B-B14F-4D97-AF65-F5344CB8AC3E}">
        <p14:creationId xmlns:p14="http://schemas.microsoft.com/office/powerpoint/2010/main" val="146057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3995004" cy="4937125"/>
          </a:xfrm>
        </p:spPr>
      </p:pic>
      <p:sp>
        <p:nvSpPr>
          <p:cNvPr id="3" name="TextBox 2"/>
          <p:cNvSpPr txBox="1"/>
          <p:nvPr/>
        </p:nvSpPr>
        <p:spPr>
          <a:xfrm>
            <a:off x="4644008" y="1340768"/>
            <a:ext cx="388843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1699 год – Бомбардирская школа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1701 год – </a:t>
            </a:r>
            <a:r>
              <a:rPr lang="ru-RU" sz="2600" dirty="0" err="1" smtClean="0">
                <a:latin typeface="Times New Roman" pitchFamily="18" charset="0"/>
                <a:cs typeface="Times New Roman" pitchFamily="18" charset="0"/>
              </a:rPr>
              <a:t>Навигатская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шкала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1712 год – Инженерная школа</a:t>
            </a:r>
          </a:p>
          <a:p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К 25-му году в стране насчитывалось полтора десятка кадетских школ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15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3182" y="980728"/>
            <a:ext cx="5311441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Указ 29 июня 1731год</a:t>
            </a:r>
            <a:br>
              <a:rPr lang="ru-RU" dirty="0" smtClean="0"/>
            </a:br>
            <a:r>
              <a:rPr lang="ru-RU" dirty="0" smtClean="0"/>
              <a:t> – о создании кадетских корпусов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2026"/>
            <a:ext cx="3384376" cy="518182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1" t="4983" r="9322" b="21746"/>
          <a:stretch/>
        </p:blipFill>
        <p:spPr>
          <a:xfrm>
            <a:off x="5364088" y="2852936"/>
            <a:ext cx="3283528" cy="34629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0" b="12690"/>
          <a:stretch/>
        </p:blipFill>
        <p:spPr>
          <a:xfrm>
            <a:off x="922187" y="4941168"/>
            <a:ext cx="4059943" cy="170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1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1752 – Морской кадетский корпус</a:t>
            </a:r>
          </a:p>
          <a:p>
            <a:r>
              <a:rPr lang="ru-RU" dirty="0" smtClean="0"/>
              <a:t>1758 – Дворянские Артиллерийская  и Инженерная школы</a:t>
            </a:r>
          </a:p>
          <a:p>
            <a:r>
              <a:rPr lang="ru-RU" dirty="0" smtClean="0"/>
              <a:t>1762 – Дворянские Артиллерийские и Инженерные корпуса</a:t>
            </a:r>
          </a:p>
          <a:p>
            <a:r>
              <a:rPr lang="ru-RU" dirty="0" smtClean="0"/>
              <a:t>1778 – Благородное училище в п. </a:t>
            </a:r>
            <a:r>
              <a:rPr lang="ru-RU" dirty="0"/>
              <a:t>Ш</a:t>
            </a:r>
            <a:r>
              <a:rPr lang="ru-RU" dirty="0" smtClean="0"/>
              <a:t>елково , первое частное заведение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408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869" y="1219200"/>
            <a:ext cx="6724261" cy="4937125"/>
          </a:xfrm>
        </p:spPr>
      </p:pic>
      <p:sp>
        <p:nvSpPr>
          <p:cNvPr id="5" name="TextBox 4"/>
          <p:cNvSpPr txBox="1"/>
          <p:nvPr/>
        </p:nvSpPr>
        <p:spPr>
          <a:xfrm>
            <a:off x="2235874" y="34221"/>
            <a:ext cx="43924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 smtClean="0"/>
              <a:t>А на данном фото показан Второй кадетский корпус города Санкт-Петербург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10397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16566</TotalTime>
  <Words>1172</Words>
  <Application>Microsoft Office PowerPoint</Application>
  <PresentationFormat>Экран (4:3)</PresentationFormat>
  <Paragraphs>95</Paragraphs>
  <Slides>43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Начальная</vt:lpstr>
      <vt:lpstr>«История кадетского движения в России: современное развитие кадетства в России на примере Южного военного округа»              </vt:lpstr>
      <vt:lpstr>Введение</vt:lpstr>
      <vt:lpstr>Презентация PowerPoint</vt:lpstr>
      <vt:lpstr>История кадетского движения в Российской Империи</vt:lpstr>
      <vt:lpstr>Презентация PowerPoint</vt:lpstr>
      <vt:lpstr>Презентация PowerPoint</vt:lpstr>
      <vt:lpstr>Указ 29 июня 1731год  – о создании кадетских корпусов</vt:lpstr>
      <vt:lpstr>Презентация PowerPoint</vt:lpstr>
      <vt:lpstr>Презентация PowerPoint</vt:lpstr>
      <vt:lpstr> </vt:lpstr>
      <vt:lpstr>Презентация PowerPoint</vt:lpstr>
      <vt:lpstr>Роспуск корпусов и создание кадетских училищ при СССР  </vt:lpstr>
      <vt:lpstr>На картинке представлены первые суворовцы 43-го года</vt:lpstr>
      <vt:lpstr>Современное развитие кадетства в России   Создание кадетских корпусов в Российской Федерации</vt:lpstr>
      <vt:lpstr>Презентация PowerPoint</vt:lpstr>
      <vt:lpstr>Начало восстановления кадетских традиций в современной России</vt:lpstr>
      <vt:lpstr>«Служим Родине! Честь имеем.»</vt:lpstr>
      <vt:lpstr>Донской Императора Александра III  кадетский корпус</vt:lpstr>
      <vt:lpstr>Севастопольское президентское кадетское училище имени Павла Степановича Нахимова</vt:lpstr>
      <vt:lpstr>Презентация PowerPoint</vt:lpstr>
      <vt:lpstr>Современность Севастопольского                       военно- морского училища </vt:lpstr>
      <vt:lpstr>Северо-Кавказское Суворовское военное училище</vt:lpstr>
      <vt:lpstr>Презентация PowerPoint</vt:lpstr>
      <vt:lpstr>Презентация PowerPoint</vt:lpstr>
      <vt:lpstr>Современность на Кавказе</vt:lpstr>
      <vt:lpstr>Презентация PowerPoint</vt:lpstr>
      <vt:lpstr>Карта, расположение кадетских корпусов на современном этапе.</vt:lpstr>
      <vt:lpstr>Юнармия, как наследница кадетских традиций военно-патриотического воспитания детей и юношества </vt:lpstr>
      <vt:lpstr>Презентация PowerPoint</vt:lpstr>
      <vt:lpstr>Презентация PowerPoint</vt:lpstr>
      <vt:lpstr>Презентация PowerPoint</vt:lpstr>
      <vt:lpstr>Презентация PowerPoint</vt:lpstr>
      <vt:lpstr>«Юнфлот» и «Юнавиа»</vt:lpstr>
      <vt:lpstr>Проект «Паруса памяти Черного моря» как продолжение военно-морских кадетских традиций Севастополя и России </vt:lpstr>
      <vt:lpstr>Полугодовая подготовка  к  проведению похода</vt:lpstr>
      <vt:lpstr>Презентация PowerPoint</vt:lpstr>
      <vt:lpstr>Презентация PowerPoint</vt:lpstr>
      <vt:lpstr>Поход «Паруса памяти Черного моря 2022»</vt:lpstr>
      <vt:lpstr>Презентация PowerPoint</vt:lpstr>
      <vt:lpstr>Презентация PowerPoint</vt:lpstr>
      <vt:lpstr>Презентация PowerPoint</vt:lpstr>
      <vt:lpstr>Вывод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«ИСТОРИЯ КАДЕТСКОГО ДВИЖЕНИЯ: ТРАДИЦИЯ, ВОПЛОЩЕННАЯ В СОВРЕМЕННОСТЬ»   Выполнил:  Федоненко Андрей Александрович, ученик 9 класса  МБОУ «Средняя общеобразовательная школа №1» г. Бахчисарай  Научный руководитель: Бундина Светлана Викторовна, учитель истории МБОУ «СОШ №1» г. Бахчисарай</dc:title>
  <dc:creator>Андрей</dc:creator>
  <cp:lastModifiedBy>School</cp:lastModifiedBy>
  <cp:revision>68</cp:revision>
  <dcterms:created xsi:type="dcterms:W3CDTF">2021-11-23T18:45:10Z</dcterms:created>
  <dcterms:modified xsi:type="dcterms:W3CDTF">2022-12-10T03:58:11Z</dcterms:modified>
</cp:coreProperties>
</file>