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omments/comment1.xml" ContentType="application/vnd.openxmlformats-officedocument.presentationml.comments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93" r:id="rId3"/>
    <p:sldId id="291" r:id="rId4"/>
    <p:sldId id="270" r:id="rId5"/>
    <p:sldId id="271" r:id="rId6"/>
    <p:sldId id="292" r:id="rId7"/>
    <p:sldId id="282" r:id="rId8"/>
    <p:sldId id="317" r:id="rId9"/>
    <p:sldId id="300" r:id="rId10"/>
    <p:sldId id="326" r:id="rId11"/>
    <p:sldId id="327" r:id="rId12"/>
    <p:sldId id="328" r:id="rId13"/>
    <p:sldId id="264" r:id="rId14"/>
    <p:sldId id="290" r:id="rId15"/>
    <p:sldId id="265" r:id="rId16"/>
    <p:sldId id="266" r:id="rId17"/>
    <p:sldId id="289" r:id="rId18"/>
    <p:sldId id="277" r:id="rId19"/>
    <p:sldId id="274" r:id="rId20"/>
    <p:sldId id="319" r:id="rId21"/>
    <p:sldId id="279" r:id="rId22"/>
    <p:sldId id="321" r:id="rId23"/>
    <p:sldId id="323" r:id="rId24"/>
    <p:sldId id="322" r:id="rId25"/>
    <p:sldId id="325" r:id="rId26"/>
  </p:sldIdLst>
  <p:sldSz cx="12192000" cy="6858000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CM_EBC" initials="P" lastIdx="1" clrIdx="0">
    <p:extLst>
      <p:ext uri="{19B8F6BF-5375-455C-9EA6-DF929625EA0E}">
        <p15:presenceInfo xmlns:p15="http://schemas.microsoft.com/office/powerpoint/2012/main" userId="PCM_EB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126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125113546902399"/>
          <c:y val="0.127378933484078"/>
          <c:w val="0.46109126143038798"/>
          <c:h val="0.61126813642359101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4472C4"/>
            </a:solidFill>
            <a:ln>
              <a:noFill/>
            </a:ln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58E1-49DD-8C2A-691C340821CF}"/>
              </c:ext>
            </c:extLst>
          </c:dPt>
          <c:dPt>
            <c:idx val="1"/>
            <c:bubble3D val="0"/>
            <c:spPr>
              <a:solidFill>
                <a:srgbClr val="ED7D3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2-58E1-49DD-8C2A-691C340821CF}"/>
              </c:ext>
            </c:extLst>
          </c:dPt>
          <c:dPt>
            <c:idx val="2"/>
            <c:bubble3D val="0"/>
            <c:spPr>
              <a:solidFill>
                <a:srgbClr val="A5A5A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4-58E1-49DD-8C2A-691C340821CF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6-58E1-49DD-8C2A-691C340821CF}"/>
              </c:ext>
            </c:extLst>
          </c:dPt>
          <c:dPt>
            <c:idx val="4"/>
            <c:bubble3D val="0"/>
            <c:spPr>
              <a:solidFill>
                <a:srgbClr val="5B9BD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8-58E1-49DD-8C2A-691C340821CF}"/>
              </c:ext>
            </c:extLst>
          </c:dPt>
          <c:dPt>
            <c:idx val="5"/>
            <c:bubble3D val="0"/>
            <c:spPr>
              <a:solidFill>
                <a:srgbClr val="70AD47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A-58E1-49DD-8C2A-691C340821CF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pPr>
                      <a:defRPr sz="1197" b="1" strike="noStrike" spc="-1">
                        <a:solidFill>
                          <a:srgbClr val="FFFFFF"/>
                        </a:solidFill>
                        <a:latin typeface="Calibri"/>
                      </a:defRPr>
                    </a:pPr>
                    <a:r>
                      <a:rPr lang="en-US" dirty="0"/>
                      <a:t>25,3</a:t>
                    </a: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58E1-49DD-8C2A-691C340821C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pPr>
                      <a:defRPr sz="1197" b="1" strike="noStrike" spc="-1">
                        <a:solidFill>
                          <a:srgbClr val="FFFFFF"/>
                        </a:solidFill>
                        <a:latin typeface="Calibri"/>
                      </a:defRPr>
                    </a:pPr>
                    <a:r>
                      <a:rPr lang="en-US" dirty="0"/>
                      <a:t>9,7</a:t>
                    </a: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58E1-49DD-8C2A-691C340821C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pPr>
                      <a:defRPr sz="1197" b="1" strike="noStrike" spc="-1">
                        <a:solidFill>
                          <a:srgbClr val="FFFFFF"/>
                        </a:solidFill>
                        <a:latin typeface="Calibri"/>
                      </a:defRPr>
                    </a:pPr>
                    <a:r>
                      <a:rPr lang="en-US" dirty="0"/>
                      <a:t>34,7</a:t>
                    </a: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58E1-49DD-8C2A-691C340821CF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pPr>
                      <a:defRPr sz="1197" b="1" strike="noStrike" spc="-1">
                        <a:solidFill>
                          <a:srgbClr val="FFFFFF"/>
                        </a:solidFill>
                        <a:latin typeface="Calibri"/>
                      </a:defRPr>
                    </a:pPr>
                    <a:r>
                      <a:rPr lang="en-US" dirty="0"/>
                      <a:t>23,0</a:t>
                    </a: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58E1-49DD-8C2A-691C340821CF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pPr>
                      <a:defRPr sz="1197" b="1" strike="noStrike" spc="-1">
                        <a:solidFill>
                          <a:srgbClr val="FFFFFF"/>
                        </a:solidFill>
                        <a:latin typeface="Calibri"/>
                      </a:defRPr>
                    </a:pPr>
                    <a:r>
                      <a:rPr lang="en-US" dirty="0"/>
                      <a:t>7,1</a:t>
                    </a: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58E1-49DD-8C2A-691C340821CF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pPr>
                      <a:defRPr sz="1197" b="1" strike="noStrike" spc="-1">
                        <a:solidFill>
                          <a:srgbClr val="FFFFFF"/>
                        </a:solidFill>
                        <a:latin typeface="Calibri"/>
                      </a:defRPr>
                    </a:pPr>
                    <a:r>
                      <a:rPr lang="en-US" dirty="0"/>
                      <a:t>7,2</a:t>
                    </a: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58E1-49DD-8C2A-691C340821CF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97" b="1" strike="noStrike" spc="-1">
                    <a:solidFill>
                      <a:srgbClr val="FFFFFF"/>
                    </a:solidFill>
                    <a:latin typeface="Calibri"/>
                    <a:ea typeface="DejaVu San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1"/>
            <c:separator>; 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Социально-гуманитарная</c:v>
                </c:pt>
                <c:pt idx="1">
                  <c:v>Естественнонаучная</c:v>
                </c:pt>
                <c:pt idx="2">
                  <c:v>Художественная</c:v>
                </c:pt>
                <c:pt idx="3">
                  <c:v>Физкультурно-спортивная</c:v>
                </c:pt>
                <c:pt idx="4">
                  <c:v>Туристско-краеведческая</c:v>
                </c:pt>
                <c:pt idx="5">
                  <c:v>Техническая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43.6</c:v>
                </c:pt>
                <c:pt idx="1">
                  <c:v>19.600000000000001</c:v>
                </c:pt>
                <c:pt idx="2">
                  <c:v>36.74</c:v>
                </c:pt>
                <c:pt idx="3">
                  <c:v>39.4</c:v>
                </c:pt>
                <c:pt idx="4">
                  <c:v>7.3</c:v>
                </c:pt>
                <c:pt idx="5">
                  <c:v>20.6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58E1-49DD-8C2A-691C340821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</c:spPr>
    </c:plotArea>
    <c:legend>
      <c:legendPos val="b"/>
      <c:layout>
        <c:manualLayout>
          <c:xMode val="edge"/>
          <c:yMode val="edge"/>
          <c:x val="0.63053266743339698"/>
          <c:y val="0.15680321910475001"/>
          <c:w val="0.35367851470131201"/>
          <c:h val="0.5327759772977696"/>
        </c:manualLayout>
      </c:layout>
      <c:overlay val="0"/>
      <c:spPr>
        <a:solidFill>
          <a:srgbClr val="FFFFFF">
            <a:alpha val="78000"/>
          </a:srgbClr>
        </a:solidFill>
        <a:ln>
          <a:noFill/>
        </a:ln>
      </c:spPr>
      <c:txPr>
        <a:bodyPr/>
        <a:lstStyle/>
        <a:p>
          <a:pPr>
            <a:defRPr sz="1050" b="0" strike="noStrike" spc="-1">
              <a:solidFill>
                <a:srgbClr val="595959"/>
              </a:solidFill>
              <a:latin typeface="Calibri"/>
              <a:ea typeface="DejaVu Sans"/>
            </a:defRPr>
          </a:pPr>
          <a:endParaRPr lang="ru-RU"/>
        </a:p>
      </c:txPr>
    </c:legend>
    <c:plotVisOnly val="1"/>
    <c:dispBlanksAs val="gap"/>
    <c:showDLblsOverMax val="1"/>
  </c:chart>
  <c:spPr>
    <a:noFill/>
    <a:ln w="9360"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Кол-во программ по направленностям</a:t>
            </a:r>
          </a:p>
        </c:rich>
      </c:tx>
      <c:layout>
        <c:manualLayout>
          <c:xMode val="edge"/>
          <c:yMode val="edge"/>
          <c:x val="2.2738989279857551E-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1505707207995737"/>
          <c:y val="0.16765696302856256"/>
          <c:w val="0.88494298300743823"/>
          <c:h val="0.45264461571988607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программ по направленностям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1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CD10-4138-A80A-62F1562107B1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2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2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CD10-4138-A80A-62F1562107B1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3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3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CD10-4138-A80A-62F1562107B1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4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4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7-CD10-4138-A80A-62F1562107B1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5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5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9-CD10-4138-A80A-62F1562107B1}"/>
              </c:ext>
            </c:extLst>
          </c:dPt>
          <c:dPt>
            <c:idx val="5"/>
            <c:invertIfNegative val="0"/>
            <c:bubble3D val="0"/>
            <c:spPr>
              <a:gradFill rotWithShape="1">
                <a:gsLst>
                  <a:gs pos="0">
                    <a:schemeClr val="accent6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6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B-CD10-4138-A80A-62F1562107B1}"/>
              </c:ext>
            </c:extLst>
          </c:dPt>
          <c:dLbls>
            <c:dLbl>
              <c:idx val="0"/>
              <c:layout>
                <c:manualLayout>
                  <c:x val="1.1530676736754349E-3"/>
                  <c:y val="-1.3378058829899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D10-4138-A80A-62F1562107B1}"/>
                </c:ext>
              </c:extLst>
            </c:dLbl>
            <c:dLbl>
              <c:idx val="1"/>
              <c:layout>
                <c:manualLayout>
                  <c:x val="-4.3518004656788204E-3"/>
                  <c:y val="3.989427597368741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D10-4138-A80A-62F1562107B1}"/>
                </c:ext>
              </c:extLst>
            </c:dLbl>
            <c:dLbl>
              <c:idx val="2"/>
              <c:layout>
                <c:manualLayout>
                  <c:x val="-3.2673282795973478E-3"/>
                  <c:y val="6.0827234660197301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D10-4138-A80A-62F1562107B1}"/>
                </c:ext>
              </c:extLst>
            </c:dLbl>
            <c:dLbl>
              <c:idx val="3"/>
              <c:layout>
                <c:manualLayout>
                  <c:x val="-2.060004892645885E-4"/>
                  <c:y val="-1.69451042072782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D10-4138-A80A-62F1562107B1}"/>
                </c:ext>
              </c:extLst>
            </c:dLbl>
            <c:dLbl>
              <c:idx val="4"/>
              <c:layout>
                <c:manualLayout>
                  <c:x val="-1.7709621282279741E-3"/>
                  <c:y val="1.635256304205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D10-4138-A80A-62F1562107B1}"/>
                </c:ext>
              </c:extLst>
            </c:dLbl>
            <c:dLbl>
              <c:idx val="5"/>
              <c:layout>
                <c:manualLayout>
                  <c:x val="-6.1789445455243954E-4"/>
                  <c:y val="-7.99458637611524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D10-4138-A80A-62F1562107B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Социально-гуманитарная</c:v>
                </c:pt>
                <c:pt idx="1">
                  <c:v>Хдожественная</c:v>
                </c:pt>
                <c:pt idx="2">
                  <c:v>Физкультурно-спортивная</c:v>
                </c:pt>
                <c:pt idx="3">
                  <c:v>Естественнонаучная</c:v>
                </c:pt>
                <c:pt idx="4">
                  <c:v>Туристско-краеведческая</c:v>
                </c:pt>
                <c:pt idx="5">
                  <c:v>Техническая</c:v>
                </c:pt>
              </c:strCache>
            </c:strRef>
          </c:cat>
          <c:val>
            <c:numRef>
              <c:f>Лист1!$B$2:$B$7</c:f>
              <c:numCache>
                <c:formatCode>#,##0</c:formatCode>
                <c:ptCount val="6"/>
                <c:pt idx="0">
                  <c:v>89</c:v>
                </c:pt>
                <c:pt idx="1">
                  <c:v>74</c:v>
                </c:pt>
                <c:pt idx="2">
                  <c:v>55</c:v>
                </c:pt>
                <c:pt idx="3">
                  <c:v>36</c:v>
                </c:pt>
                <c:pt idx="4" formatCode="General">
                  <c:v>30</c:v>
                </c:pt>
                <c:pt idx="5" formatCode="General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D10-4138-A80A-62F1562107B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27281776"/>
        <c:axId val="227275504"/>
      </c:barChart>
      <c:catAx>
        <c:axId val="2272817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27275504"/>
        <c:crosses val="autoZero"/>
        <c:auto val="1"/>
        <c:lblAlgn val="ctr"/>
        <c:lblOffset val="100"/>
        <c:noMultiLvlLbl val="0"/>
      </c:catAx>
      <c:valAx>
        <c:axId val="2272755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272817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Кол-во программ по направленностям</a:t>
            </a:r>
          </a:p>
        </c:rich>
      </c:tx>
      <c:layout>
        <c:manualLayout>
          <c:xMode val="edge"/>
          <c:yMode val="edge"/>
          <c:x val="2.7759861659546615E-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1505707207995737"/>
          <c:y val="0.16765696302856256"/>
          <c:w val="0.88494298300743823"/>
          <c:h val="0.45264461571988607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программ по направленностям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1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B20B-412C-8A3E-CE16B187DBD1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2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2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B20B-412C-8A3E-CE16B187DBD1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3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3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B20B-412C-8A3E-CE16B187DBD1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4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4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7-B20B-412C-8A3E-CE16B187DBD1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5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5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9-B20B-412C-8A3E-CE16B187DBD1}"/>
              </c:ext>
            </c:extLst>
          </c:dPt>
          <c:dPt>
            <c:idx val="5"/>
            <c:invertIfNegative val="0"/>
            <c:bubble3D val="0"/>
            <c:spPr>
              <a:gradFill rotWithShape="1">
                <a:gsLst>
                  <a:gs pos="0">
                    <a:schemeClr val="accent6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6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B-B20B-412C-8A3E-CE16B187DBD1}"/>
              </c:ext>
            </c:extLst>
          </c:dPt>
          <c:dLbls>
            <c:dLbl>
              <c:idx val="0"/>
              <c:layout>
                <c:manualLayout>
                  <c:x val="1.1530676736754349E-3"/>
                  <c:y val="-1.3378058829899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20B-412C-8A3E-CE16B187DBD1}"/>
                </c:ext>
              </c:extLst>
            </c:dLbl>
            <c:dLbl>
              <c:idx val="1"/>
              <c:layout>
                <c:manualLayout>
                  <c:x val="-4.3518004656788204E-3"/>
                  <c:y val="3.989427597368741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20B-412C-8A3E-CE16B187DBD1}"/>
                </c:ext>
              </c:extLst>
            </c:dLbl>
            <c:dLbl>
              <c:idx val="2"/>
              <c:layout>
                <c:manualLayout>
                  <c:x val="-3.2673282795973478E-3"/>
                  <c:y val="6.0827234660197301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20B-412C-8A3E-CE16B187DBD1}"/>
                </c:ext>
              </c:extLst>
            </c:dLbl>
            <c:dLbl>
              <c:idx val="3"/>
              <c:layout>
                <c:manualLayout>
                  <c:x val="-2.060004892645885E-4"/>
                  <c:y val="-1.69451042072782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20B-412C-8A3E-CE16B187DBD1}"/>
                </c:ext>
              </c:extLst>
            </c:dLbl>
            <c:dLbl>
              <c:idx val="4"/>
              <c:layout>
                <c:manualLayout>
                  <c:x val="-1.7709621282279741E-3"/>
                  <c:y val="1.635256304205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20B-412C-8A3E-CE16B187DBD1}"/>
                </c:ext>
              </c:extLst>
            </c:dLbl>
            <c:dLbl>
              <c:idx val="5"/>
              <c:layout>
                <c:manualLayout>
                  <c:x val="-6.1789445455243954E-4"/>
                  <c:y val="-7.99458637611524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20B-412C-8A3E-CE16B187DBD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Художественная</c:v>
                </c:pt>
                <c:pt idx="1">
                  <c:v>Социально-гуманитарная</c:v>
                </c:pt>
                <c:pt idx="2">
                  <c:v>Физкультурно-спортивная</c:v>
                </c:pt>
                <c:pt idx="3">
                  <c:v>Естественнонаучная</c:v>
                </c:pt>
                <c:pt idx="4">
                  <c:v>Техническая</c:v>
                </c:pt>
                <c:pt idx="5">
                  <c:v>Туристско-краеведческая</c:v>
                </c:pt>
              </c:strCache>
            </c:strRef>
          </c:cat>
          <c:val>
            <c:numRef>
              <c:f>Лист1!$B$2:$B$7</c:f>
              <c:numCache>
                <c:formatCode>#,##0</c:formatCode>
                <c:ptCount val="6"/>
                <c:pt idx="0">
                  <c:v>2679</c:v>
                </c:pt>
                <c:pt idx="1">
                  <c:v>1868</c:v>
                </c:pt>
                <c:pt idx="2">
                  <c:v>1704</c:v>
                </c:pt>
                <c:pt idx="3">
                  <c:v>890</c:v>
                </c:pt>
                <c:pt idx="4" formatCode="General">
                  <c:v>811</c:v>
                </c:pt>
                <c:pt idx="5" formatCode="General">
                  <c:v>623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20B-412C-8A3E-CE16B187DBD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27281776"/>
        <c:axId val="227275504"/>
      </c:barChart>
      <c:catAx>
        <c:axId val="2272817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27275504"/>
        <c:crosses val="autoZero"/>
        <c:auto val="1"/>
        <c:lblAlgn val="ctr"/>
        <c:lblOffset val="100"/>
        <c:noMultiLvlLbl val="0"/>
      </c:catAx>
      <c:valAx>
        <c:axId val="2272755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272817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93181594488189"/>
          <c:y val="0.18795452830004131"/>
          <c:w val="0.54136368110236222"/>
          <c:h val="0.81204547169995867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7F0F-4CCA-AD50-3479A6D946C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7F0F-4CCA-AD50-3479A6D946C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7F0F-4CCA-AD50-3479A6D946C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7F0F-4CCA-AD50-3479A6D946C2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2"/>
                <c:pt idx="0">
                  <c:v>Техническая направленность</c:v>
                </c:pt>
                <c:pt idx="1">
                  <c:v>Естественнонаучная направленность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71</c:v>
                </c:pt>
                <c:pt idx="1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F0F-4CCA-AD50-3479A6D946C2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egendEntry>
        <c:idx val="3"/>
        <c:delete val="1"/>
      </c:legendEntry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3329771650617495"/>
          <c:y val="0.1348119264533367"/>
          <c:w val="0.54136368110236222"/>
          <c:h val="0.81204547169995867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Учебные объединения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5C34-4233-A127-23B54B133F85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5C34-4233-A127-23B54B133F85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5C34-4233-A127-23B54B133F85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5C34-4233-A127-23B54B133F85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естественнонаучной направленности</c:v>
                </c:pt>
                <c:pt idx="1">
                  <c:v>туристско-краеведческой направленности</c:v>
                </c:pt>
                <c:pt idx="2">
                  <c:v>социально-гуманитарной направленности</c:v>
                </c:pt>
                <c:pt idx="3">
                  <c:v>художественной направленности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66</c:v>
                </c:pt>
                <c:pt idx="1">
                  <c:v>6</c:v>
                </c:pt>
                <c:pt idx="2">
                  <c:v>13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C34-4233-A127-23B54B133F85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0838615494293868"/>
          <c:y val="0.20995799653947239"/>
          <c:w val="0.3909033253755374"/>
          <c:h val="0.68159393348871311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>
      <a:softEdge rad="31750"/>
    </a:effectLst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8-30T17:29:43.661" idx="1">
    <p:pos x="7680" y="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E27103-A4E8-4EEB-9F5D-13B9BE3486B3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5EF359-15E8-4ECF-A4DC-57E941D8C5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9131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5D6F03-222E-4D7C-A72B-7C1B9B9D9755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D2A218-148C-4D61-ACB0-F41EAB16C5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747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68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924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393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593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7185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5147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557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51165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8806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54313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643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768F9F-2155-46DD-8EA4-907F9F9E42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0291DF-8FBC-4BE5-B361-F01A77D724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5EC2C9-5FE1-4AD7-816D-3D7F150E8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064DDC-E1C9-41EA-A978-B2C77E5E3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A50A084-5669-41C6-98DA-ACB49E340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625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52E124-A56F-4BBB-9FA9-ECADF8EDF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A5A75D2-ED5C-43C6-8C00-574F52A9F5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BDA2C3-DF32-438B-8E3C-C9DBF244E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EFC604-5204-4E38-AFF5-52FF87E62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4A45B8F-9CCA-45F6-AE79-919F781FF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266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0C21AED-37FD-4570-837A-2B8819F53A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6A72C62-ACCD-408B-AA6B-0B0CBD238E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E829870-8123-417C-986C-6C35628C8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73DEA67-3F89-405C-9213-2AE30E65C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723D2BF-35A9-4D3A-A770-160BA3DB7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435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56FBF7-BA9A-440A-A66B-6DC332730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89E9A5-E451-4922-A85C-A44E65F295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545BFB-4319-497E-B677-EA77546CF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80D492-F4B7-4471-9868-E9D7490D5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108826-81F9-4985-99D0-54F32F9B2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298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E8D00A-480F-4071-A539-4DC701B23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029782F-836E-4B0E-A088-C44F207ECC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947130A-8030-4F52-BE8D-DADA73491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71832A3-8260-48D0-8FDC-CC866327F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ABFA45-40C2-44E9-BD87-393277010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520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B120AB-8CCF-4F50-AB52-902B3E442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320B50-52E7-4C72-B060-28012165F1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EC3C5CC-6444-4FBB-99D8-21193E378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51C550F-D53B-48F3-BABE-4034E150B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6B5A1F7-05E1-4BC5-BB50-3221CE80A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EE20721-B5DA-4D43-A5E1-197B82570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772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83EB19-54B1-4D6D-8F49-BBE1A4D7D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62685B5-026F-43F2-9E87-9BBED79812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9D81F02-8550-4CB3-8872-C0BBF8B521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710795C-B010-45C8-84F4-DB4648ED77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FDE8610-3811-413A-B179-014AB2376D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424228-FB34-4253-B99B-61F18AE47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0CDBD96-096B-4F50-8838-25416F292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895806C-40E6-407E-88C8-2E5958C4E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330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19EEFC-91DF-4ECB-815C-0F147B202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4740242-B136-484A-BEF9-8C54E8821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75A67B-35FE-4280-8DCC-2ED002803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A80186E-B38F-4CF6-9A1B-29CBC0FFC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899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F70CF82-250C-4313-9D30-CEA563331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56706F8-F007-452C-90F8-6C3623240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35B7BEF-7B8A-4517-BB88-986D526C2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211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DFB2CC-2AD3-4316-A79B-DDB3186A0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1EB7BB-AB3F-4D81-9C16-275599DBC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88740F1-E558-4AAB-A56B-7A27A64434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C70A11B-31B1-4339-BFA5-3CEE17A16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FACFE00-8A31-487E-A710-96C0BFB1F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54106BA-09C1-4EDA-82B0-B65770D5F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62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DBF74C-3765-43D5-B34F-C1708500F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4625F8B-DF4F-424B-910E-9195DF511B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9768043-FC95-4297-8EC7-2C4384CB0B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432356C-8EA7-4CBE-8B99-B971446ED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AC21017-6A9B-4AA9-B991-B8AA924B4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18D6B45-5A9C-4C0E-AD23-F7DC4FB0E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664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526AEF-93EB-4416-BB84-05EC93673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35C8EE-4693-4355-B46A-F4AC89EA4E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57A35F-908A-4D53-8CCE-4E9DB2F1D4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FAB295-1424-411E-A0BA-0668C11F3391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41FF99-49B3-4846-8C74-B2446A0EE5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F0D1C1-3C1D-4AAB-A76C-2C12429FB1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7266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1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.jpeg"/><Relationship Id="rId7" Type="http://schemas.openxmlformats.org/officeDocument/2006/relationships/image" Target="../media/image46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5.gif"/><Relationship Id="rId5" Type="http://schemas.openxmlformats.org/officeDocument/2006/relationships/image" Target="../media/image44.gif"/><Relationship Id="rId4" Type="http://schemas.openxmlformats.org/officeDocument/2006/relationships/image" Target="../media/image43.gif"/><Relationship Id="rId9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13" Type="http://schemas.openxmlformats.org/officeDocument/2006/relationships/image" Target="../media/image55.png"/><Relationship Id="rId3" Type="http://schemas.openxmlformats.org/officeDocument/2006/relationships/chart" Target="../charts/chart4.xml"/><Relationship Id="rId7" Type="http://schemas.openxmlformats.org/officeDocument/2006/relationships/image" Target="../media/image50.jpeg"/><Relationship Id="rId12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jpeg"/><Relationship Id="rId11" Type="http://schemas.openxmlformats.org/officeDocument/2006/relationships/image" Target="../media/image54.png"/><Relationship Id="rId5" Type="http://schemas.openxmlformats.org/officeDocument/2006/relationships/image" Target="../media/image48.jpeg"/><Relationship Id="rId10" Type="http://schemas.openxmlformats.org/officeDocument/2006/relationships/image" Target="../media/image53.png"/><Relationship Id="rId4" Type="http://schemas.openxmlformats.org/officeDocument/2006/relationships/image" Target="../media/image47.jpeg"/><Relationship Id="rId9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.jpe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9" Type="http://schemas.openxmlformats.org/officeDocument/2006/relationships/image" Target="../media/image5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6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.jpe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Relationship Id="rId9" Type="http://schemas.openxmlformats.org/officeDocument/2006/relationships/image" Target="../media/image6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comments" Target="../comments/commen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chart" Target="../charts/chart5.xml"/><Relationship Id="rId4" Type="http://schemas.openxmlformats.org/officeDocument/2006/relationships/image" Target="../media/image65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jpeg"/><Relationship Id="rId4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.jpeg"/><Relationship Id="rId7" Type="http://schemas.openxmlformats.org/officeDocument/2006/relationships/image" Target="../media/image69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Relationship Id="rId9" Type="http://schemas.openxmlformats.org/officeDocument/2006/relationships/image" Target="../media/image65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odarennye-deti.crm.eduru.ru/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1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10" Type="http://schemas.openxmlformats.org/officeDocument/2006/relationships/image" Target="../media/image75.gif"/><Relationship Id="rId4" Type="http://schemas.openxmlformats.org/officeDocument/2006/relationships/image" Target="../media/image71.png"/><Relationship Id="rId9" Type="http://schemas.openxmlformats.org/officeDocument/2006/relationships/image" Target="../media/image7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1.jpe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ddyt.ru/" TargetMode="External"/><Relationship Id="rId13" Type="http://schemas.openxmlformats.org/officeDocument/2006/relationships/hyperlink" Target="http://alieparusa.com.ru/" TargetMode="External"/><Relationship Id="rId3" Type="http://schemas.openxmlformats.org/officeDocument/2006/relationships/image" Target="../media/image14.png"/><Relationship Id="rId7" Type="http://schemas.openxmlformats.org/officeDocument/2006/relationships/hyperlink" Target="&#1056;&#1077;&#1089;&#1091;&#1088;&#1089;&#1085;&#1099;&#1077;%20&#1094;&#1077;&#1085;&#1090;&#1088;&#1099;%2010.12.15.&#8470;1282.pdf" TargetMode="External"/><Relationship Id="rId12" Type="http://schemas.openxmlformats.org/officeDocument/2006/relationships/hyperlink" Target="http://sokol.com.ru/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kult.rk.gov.ru/" TargetMode="External"/><Relationship Id="rId11" Type="http://schemas.openxmlformats.org/officeDocument/2006/relationships/hyperlink" Target="https://crimuntur.ru/" TargetMode="External"/><Relationship Id="rId5" Type="http://schemas.openxmlformats.org/officeDocument/2006/relationships/image" Target="../media/image16.png"/><Relationship Id="rId10" Type="http://schemas.openxmlformats.org/officeDocument/2006/relationships/hyperlink" Target="https://&#1101;&#1082;&#1086;&#1073;&#1080;&#1086;&#1094;&#1077;&#1085;&#1090;&#1088;-&#1082;&#1088;&#1099;&#1084;.&#1088;&#1092;/" TargetMode="External"/><Relationship Id="rId4" Type="http://schemas.openxmlformats.org/officeDocument/2006/relationships/image" Target="../media/image15.png"/><Relationship Id="rId9" Type="http://schemas.openxmlformats.org/officeDocument/2006/relationships/hyperlink" Target="http://crimea-man.ru/" TargetMode="External"/><Relationship Id="rId14" Type="http://schemas.openxmlformats.org/officeDocument/2006/relationships/hyperlink" Target="https://doc-fortuna.ru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5" Type="http://schemas.openxmlformats.org/officeDocument/2006/relationships/image" Target="../media/image20.jpeg"/><Relationship Id="rId4" Type="http://schemas.openxmlformats.org/officeDocument/2006/relationships/hyperlink" Target="https://&#1088;82.&#1085;&#1072;&#1074;&#1080;&#1075;&#1072;&#1090;&#1086;&#1088;.&#1076;&#1077;&#1090;&#1080;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image" Target="../media/image22.png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19" Type="http://schemas.openxmlformats.org/officeDocument/2006/relationships/hyperlink" Target="https://vk.com/p82navigator" TargetMode="External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">
            <a:extLst>
              <a:ext uri="{FF2B5EF4-FFF2-40B4-BE49-F238E27FC236}">
                <a16:creationId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-38528" y="0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F4E53A-A604-4B57-B977-1C4EC1B032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5977" y="2430739"/>
            <a:ext cx="9420046" cy="1996521"/>
          </a:xfrm>
        </p:spPr>
        <p:txBody>
          <a:bodyPr>
            <a:normAutofit fontScale="90000"/>
          </a:bodyPr>
          <a:lstStyle/>
          <a:p>
            <a:r>
              <a:rPr lang="ru-RU" sz="4800" dirty="0"/>
              <a:t>Информационная кампания </a:t>
            </a:r>
            <a:br>
              <a:rPr lang="ru-RU" sz="4800" dirty="0"/>
            </a:br>
            <a:r>
              <a:rPr lang="ru-RU" sz="4800" dirty="0"/>
              <a:t>о реализации</a:t>
            </a:r>
            <a:br>
              <a:rPr lang="ru-RU" sz="4800" dirty="0"/>
            </a:br>
            <a:r>
              <a:rPr lang="ru-RU" sz="4800" dirty="0"/>
              <a:t> дополнительного образования детей в Республике Крым и муниципальном образовании Бахчисарайский район Республики Крым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493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">
            <a:extLst>
              <a:ext uri="{FF2B5EF4-FFF2-40B4-BE49-F238E27FC236}">
                <a16:creationId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-38528" y="360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24" name="Овал 23">
            <a:extLst>
              <a:ext uri="{FF2B5EF4-FFF2-40B4-BE49-F238E27FC236}">
                <a16:creationId xmlns:a16="http://schemas.microsoft.com/office/drawing/2014/main" id="{FCEA59DA-F0A3-F3E2-1979-A088F11C0C12}"/>
              </a:ext>
            </a:extLst>
          </p:cNvPr>
          <p:cNvSpPr/>
          <p:nvPr/>
        </p:nvSpPr>
        <p:spPr>
          <a:xfrm>
            <a:off x="155912" y="1960222"/>
            <a:ext cx="4530388" cy="107926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cap="none" dirty="0">
                <a:ln w="0">
                  <a:noFill/>
                </a:ln>
                <a:solidFill>
                  <a:schemeClr val="bg1"/>
                </a:solidFill>
                <a:cs typeface="Times New Roman" panose="02020603050405020304" pitchFamily="18" charset="0"/>
              </a:rPr>
              <a:t>Творческие объединения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98F2E5B-E69A-03D1-DAF6-9AC8DEAEBBA4}"/>
              </a:ext>
            </a:extLst>
          </p:cNvPr>
          <p:cNvSpPr/>
          <p:nvPr/>
        </p:nvSpPr>
        <p:spPr>
          <a:xfrm>
            <a:off x="200866" y="5762454"/>
            <a:ext cx="4343399" cy="830997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>
                <a:ln w="0"/>
                <a:solidFill>
                  <a:srgbClr val="FF0000"/>
                </a:solidFill>
                <a:cs typeface="Times New Roman" panose="02020603050405020304" pitchFamily="18" charset="0"/>
              </a:rPr>
              <a:t>144</a:t>
            </a:r>
            <a:r>
              <a:rPr lang="ru-RU" sz="2400" dirty="0">
                <a:ln w="0"/>
                <a:cs typeface="Times New Roman" panose="02020603050405020304" pitchFamily="18" charset="0"/>
              </a:rPr>
              <a:t> педагога, </a:t>
            </a:r>
          </a:p>
          <a:p>
            <a:pPr algn="ctr"/>
            <a:r>
              <a:rPr lang="ru-RU" sz="2400" b="1" dirty="0">
                <a:ln w="0"/>
                <a:solidFill>
                  <a:srgbClr val="FF0000"/>
                </a:solidFill>
                <a:cs typeface="Times New Roman" panose="02020603050405020304" pitchFamily="18" charset="0"/>
              </a:rPr>
              <a:t>9 482 </a:t>
            </a:r>
            <a:r>
              <a:rPr lang="ru-RU" sz="2400" dirty="0">
                <a:ln w="0"/>
                <a:cs typeface="Times New Roman" panose="02020603050405020304" pitchFamily="18" charset="0"/>
              </a:rPr>
              <a:t>обучающихся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24BF8D0A-4B9B-FB0F-5DDC-96BB269724DE}"/>
              </a:ext>
            </a:extLst>
          </p:cNvPr>
          <p:cNvSpPr/>
          <p:nvPr/>
        </p:nvSpPr>
        <p:spPr>
          <a:xfrm>
            <a:off x="155912" y="3165355"/>
            <a:ext cx="1911853" cy="11780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Художественная направленность</a:t>
            </a:r>
          </a:p>
          <a:p>
            <a:pPr algn="ctr"/>
            <a:r>
              <a:rPr lang="ru-RU" sz="1600" b="1" dirty="0">
                <a:solidFill>
                  <a:srgbClr val="E9ECF5"/>
                </a:solidFill>
              </a:rPr>
              <a:t>4 822 </a:t>
            </a:r>
            <a:r>
              <a:rPr lang="ru-RU" sz="1600" dirty="0">
                <a:ln w="0"/>
                <a:solidFill>
                  <a:srgbClr val="E9ECF5"/>
                </a:solidFill>
                <a:cs typeface="Times New Roman" panose="02020603050405020304" pitchFamily="18" charset="0"/>
              </a:rPr>
              <a:t>обучающихся</a:t>
            </a:r>
            <a:endParaRPr lang="ru-RU" sz="1600" dirty="0">
              <a:solidFill>
                <a:srgbClr val="E9ECF5"/>
              </a:solidFill>
            </a:endParaRP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4DC780AB-05FA-BD17-40FE-8CF15A210E25}"/>
              </a:ext>
            </a:extLst>
          </p:cNvPr>
          <p:cNvSpPr/>
          <p:nvPr/>
        </p:nvSpPr>
        <p:spPr>
          <a:xfrm>
            <a:off x="2242942" y="3155733"/>
            <a:ext cx="1979444" cy="11981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Социально-гуманитарная</a:t>
            </a:r>
          </a:p>
          <a:p>
            <a:pPr algn="ctr"/>
            <a:r>
              <a:rPr lang="ru-RU" sz="1600" dirty="0"/>
              <a:t> направленность</a:t>
            </a:r>
          </a:p>
          <a:p>
            <a:pPr algn="ctr"/>
            <a:r>
              <a:rPr lang="ru-RU" sz="1600" b="1" dirty="0">
                <a:solidFill>
                  <a:srgbClr val="E9ECF5"/>
                </a:solidFill>
              </a:rPr>
              <a:t>2 149 </a:t>
            </a:r>
            <a:r>
              <a:rPr lang="ru-RU" sz="1600" dirty="0">
                <a:ln w="0"/>
                <a:cs typeface="Times New Roman" panose="02020603050405020304" pitchFamily="18" charset="0"/>
              </a:rPr>
              <a:t>обучающихся</a:t>
            </a:r>
            <a:endParaRPr lang="ru-RU" sz="160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8B324C8-DD39-A680-2A70-A1DEC52C4FB3}"/>
              </a:ext>
            </a:extLst>
          </p:cNvPr>
          <p:cNvSpPr/>
          <p:nvPr/>
        </p:nvSpPr>
        <p:spPr>
          <a:xfrm>
            <a:off x="1567543" y="-8253"/>
            <a:ext cx="8087792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Государственное бюджетное образовательное учреждение дополнительного образования Республики Крым </a:t>
            </a:r>
          </a:p>
          <a:p>
            <a:pPr algn="ctr"/>
            <a:r>
              <a:rPr lang="ru-RU" sz="2600" b="1" dirty="0">
                <a:solidFill>
                  <a:schemeClr val="accent1">
                    <a:lumMod val="50000"/>
                  </a:schemeClr>
                </a:solidFill>
              </a:rPr>
              <a:t>«Дворец детского и юношеского творчества»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4005ED7-542C-1D25-453D-F19635B3F2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28" y="-41189"/>
            <a:ext cx="1606070" cy="1616310"/>
          </a:xfrm>
          <a:prstGeom prst="rect">
            <a:avLst/>
          </a:prstGeom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04A0A6A5-35D3-8967-36C1-A91F209FCB97}"/>
              </a:ext>
            </a:extLst>
          </p:cNvPr>
          <p:cNvSpPr/>
          <p:nvPr/>
        </p:nvSpPr>
        <p:spPr>
          <a:xfrm>
            <a:off x="155912" y="4448075"/>
            <a:ext cx="1911854" cy="11780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Физкультурно-</a:t>
            </a:r>
          </a:p>
          <a:p>
            <a:pPr algn="ctr"/>
            <a:r>
              <a:rPr lang="ru-RU" sz="1600" dirty="0"/>
              <a:t>спортивная</a:t>
            </a:r>
          </a:p>
          <a:p>
            <a:pPr algn="ctr"/>
            <a:r>
              <a:rPr lang="ru-RU" sz="1600" dirty="0"/>
              <a:t> направленность</a:t>
            </a:r>
          </a:p>
          <a:p>
            <a:pPr algn="ctr"/>
            <a:r>
              <a:rPr lang="ru-RU" sz="1600" b="1" dirty="0"/>
              <a:t>2 222 </a:t>
            </a:r>
            <a:r>
              <a:rPr lang="ru-RU" sz="1600" dirty="0">
                <a:ln w="0"/>
                <a:cs typeface="Times New Roman" panose="02020603050405020304" pitchFamily="18" charset="0"/>
              </a:rPr>
              <a:t>обучающихся</a:t>
            </a:r>
            <a:endParaRPr lang="ru-RU" sz="1600" dirty="0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8D2CE22C-FFC0-3FAA-73C1-3BF868070719}"/>
              </a:ext>
            </a:extLst>
          </p:cNvPr>
          <p:cNvSpPr/>
          <p:nvPr/>
        </p:nvSpPr>
        <p:spPr>
          <a:xfrm>
            <a:off x="2242942" y="4425944"/>
            <a:ext cx="1979444" cy="11981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Техническая</a:t>
            </a:r>
          </a:p>
          <a:p>
            <a:pPr algn="ctr"/>
            <a:r>
              <a:rPr lang="ru-RU" sz="1600" dirty="0"/>
              <a:t> направленность</a:t>
            </a:r>
          </a:p>
          <a:p>
            <a:pPr algn="ctr"/>
            <a:r>
              <a:rPr lang="ru-RU" sz="1600" b="1" dirty="0"/>
              <a:t>2 282</a:t>
            </a:r>
          </a:p>
          <a:p>
            <a:pPr algn="ctr"/>
            <a:r>
              <a:rPr lang="ru-RU" sz="1600" dirty="0">
                <a:ln w="0"/>
                <a:cs typeface="Times New Roman" panose="02020603050405020304" pitchFamily="18" charset="0"/>
              </a:rPr>
              <a:t>обучающихся</a:t>
            </a:r>
            <a:endParaRPr lang="ru-RU" sz="16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40CEFF2-0273-6BCF-10B3-DEFEDE8331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8225" y="1824180"/>
            <a:ext cx="7086600" cy="79418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CB05F02-794C-3C5E-B7BD-62C8135F3C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25764" y="2846581"/>
            <a:ext cx="2331522" cy="743776"/>
          </a:xfrm>
          <a:prstGeom prst="rect">
            <a:avLst/>
          </a:prstGeom>
        </p:spPr>
      </p:pic>
      <p:sp>
        <p:nvSpPr>
          <p:cNvPr id="7" name="Блок-схема: магнитный диск 6">
            <a:extLst>
              <a:ext uri="{FF2B5EF4-FFF2-40B4-BE49-F238E27FC236}">
                <a16:creationId xmlns:a16="http://schemas.microsoft.com/office/drawing/2014/main" id="{646CD25B-7D4D-4CCD-B086-4DDE1A7FD8FD}"/>
              </a:ext>
            </a:extLst>
          </p:cNvPr>
          <p:cNvSpPr/>
          <p:nvPr/>
        </p:nvSpPr>
        <p:spPr>
          <a:xfrm>
            <a:off x="5071143" y="3492945"/>
            <a:ext cx="2331523" cy="743776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Навигатор по ресурсам дополнительного образования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Блок-схема: магнитный диск 7">
            <a:extLst>
              <a:ext uri="{FF2B5EF4-FFF2-40B4-BE49-F238E27FC236}">
                <a16:creationId xmlns:a16="http://schemas.microsoft.com/office/drawing/2014/main" id="{6E5659DE-79F3-A666-9F1B-641686B88D13}"/>
              </a:ext>
            </a:extLst>
          </p:cNvPr>
          <p:cNvSpPr/>
          <p:nvPr/>
        </p:nvSpPr>
        <p:spPr>
          <a:xfrm>
            <a:off x="4620045" y="4284735"/>
            <a:ext cx="2951910" cy="826569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модели реализации дополнительных общеобразовательных программ в сетевой форме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Блок-схема: магнитный диск 8">
            <a:extLst>
              <a:ext uri="{FF2B5EF4-FFF2-40B4-BE49-F238E27FC236}">
                <a16:creationId xmlns:a16="http://schemas.microsoft.com/office/drawing/2014/main" id="{F84096DD-BA42-E9BE-3042-BA10BD8B72F8}"/>
              </a:ext>
            </a:extLst>
          </p:cNvPr>
          <p:cNvSpPr/>
          <p:nvPr/>
        </p:nvSpPr>
        <p:spPr>
          <a:xfrm>
            <a:off x="4544265" y="5247637"/>
            <a:ext cx="3175514" cy="749435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профессионального мастерства кадров системы ДО Республики Крым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Блок-схема: магнитный диск 10">
            <a:extLst>
              <a:ext uri="{FF2B5EF4-FFF2-40B4-BE49-F238E27FC236}">
                <a16:creationId xmlns:a16="http://schemas.microsoft.com/office/drawing/2014/main" id="{610115C3-B277-9F87-0B57-F02B765D7B6C}"/>
              </a:ext>
            </a:extLst>
          </p:cNvPr>
          <p:cNvSpPr/>
          <p:nvPr/>
        </p:nvSpPr>
        <p:spPr>
          <a:xfrm>
            <a:off x="8992426" y="3541651"/>
            <a:ext cx="2494252" cy="743777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Персонифицированное финансирование дополнительного образования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Блок-схема: магнитный диск 12">
            <a:extLst>
              <a:ext uri="{FF2B5EF4-FFF2-40B4-BE49-F238E27FC236}">
                <a16:creationId xmlns:a16="http://schemas.microsoft.com/office/drawing/2014/main" id="{636A42B0-1E90-5F82-33D6-68483C6DB2F7}"/>
              </a:ext>
            </a:extLst>
          </p:cNvPr>
          <p:cNvSpPr/>
          <p:nvPr/>
        </p:nvSpPr>
        <p:spPr>
          <a:xfrm>
            <a:off x="7995623" y="4568230"/>
            <a:ext cx="4196377" cy="1106686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моделей выравнивания доступности дополнительных общеобразовательных программ для детей с различными образовательными возможностями и потребностями, в том числе для одаренных детей из сельской местности, детей, оказавшихся в трудной жизненной ситуации</a:t>
            </a:r>
          </a:p>
          <a:p>
            <a:pPr algn="ctr"/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Блок-схема: магнитный диск 14">
            <a:extLst>
              <a:ext uri="{FF2B5EF4-FFF2-40B4-BE49-F238E27FC236}">
                <a16:creationId xmlns:a16="http://schemas.microsoft.com/office/drawing/2014/main" id="{0E7642B2-15E5-C734-A25E-B4DC5BBD898F}"/>
              </a:ext>
            </a:extLst>
          </p:cNvPr>
          <p:cNvSpPr/>
          <p:nvPr/>
        </p:nvSpPr>
        <p:spPr>
          <a:xfrm>
            <a:off x="8191501" y="5719040"/>
            <a:ext cx="4000500" cy="581669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Доступность дополнительного образования в Республике Крым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Блок-схема: магнитный диск 15">
            <a:extLst>
              <a:ext uri="{FF2B5EF4-FFF2-40B4-BE49-F238E27FC236}">
                <a16:creationId xmlns:a16="http://schemas.microsoft.com/office/drawing/2014/main" id="{995A5A7C-EC74-4859-D0A3-5813C1F7AA2A}"/>
              </a:ext>
            </a:extLst>
          </p:cNvPr>
          <p:cNvSpPr/>
          <p:nvPr/>
        </p:nvSpPr>
        <p:spPr>
          <a:xfrm>
            <a:off x="4544265" y="6189346"/>
            <a:ext cx="3608708" cy="515141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и масштабирование лучших региональных практик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4A089F1-68BE-842D-5A64-D69B3A84B39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11956" y="2775740"/>
            <a:ext cx="695449" cy="64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084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конкурсы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4005ED7-542C-1D25-453D-F19635B3F2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28" y="-41189"/>
            <a:ext cx="1555524" cy="161631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8B324C8-DD39-A680-2A70-A1DEC52C4FB3}"/>
              </a:ext>
            </a:extLst>
          </p:cNvPr>
          <p:cNvSpPr/>
          <p:nvPr/>
        </p:nvSpPr>
        <p:spPr>
          <a:xfrm>
            <a:off x="1314450" y="-8253"/>
            <a:ext cx="8340885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Государственное бюджетное образовательное учреждение дополнительного образования Республики Крым </a:t>
            </a:r>
          </a:p>
          <a:p>
            <a:pPr algn="ctr"/>
            <a:r>
              <a:rPr lang="ru-RU" sz="2600" b="1" dirty="0">
                <a:solidFill>
                  <a:schemeClr val="accent1">
                    <a:lumMod val="50000"/>
                  </a:schemeClr>
                </a:solidFill>
              </a:rPr>
              <a:t>«Дворец детского и юношеского творчества»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8" name="Рисунок 1">
            <a:extLst>
              <a:ext uri="{FF2B5EF4-FFF2-40B4-BE49-F238E27FC236}">
                <a16:creationId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4"/>
          <a:srcRect l="22149" t="25186" r="12999" b="25888"/>
          <a:stretch/>
        </p:blipFill>
        <p:spPr>
          <a:xfrm>
            <a:off x="0" y="12191"/>
            <a:ext cx="12230528" cy="6857640"/>
          </a:xfrm>
          <a:prstGeom prst="rect">
            <a:avLst/>
          </a:prstGeom>
          <a:ln>
            <a:noFill/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4005ED7-542C-1D25-453D-F19635B3F2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522" y="-58815"/>
            <a:ext cx="1555524" cy="161631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8B324C8-DD39-A680-2A70-A1DEC52C4FB3}"/>
              </a:ext>
            </a:extLst>
          </p:cNvPr>
          <p:cNvSpPr/>
          <p:nvPr/>
        </p:nvSpPr>
        <p:spPr>
          <a:xfrm>
            <a:off x="1466850" y="78293"/>
            <a:ext cx="8340885" cy="115250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Государственное бюджетное образовательное учреждение дополнительного образования Республики Крым </a:t>
            </a:r>
          </a:p>
          <a:p>
            <a:pPr algn="ctr"/>
            <a:r>
              <a:rPr lang="ru-RU" sz="2600" b="1" dirty="0">
                <a:solidFill>
                  <a:schemeClr val="accent1">
                    <a:lumMod val="50000"/>
                  </a:schemeClr>
                </a:solidFill>
              </a:rPr>
              <a:t>«Дворец детского и юношеского творчества»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735" y="0"/>
            <a:ext cx="2384265" cy="794562"/>
          </a:xfrm>
          <a:prstGeom prst="rect">
            <a:avLst/>
          </a:prstGeom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C6405F2D-8971-87B9-B287-054EED5E991C}"/>
              </a:ext>
            </a:extLst>
          </p:cNvPr>
          <p:cNvSpPr/>
          <p:nvPr/>
        </p:nvSpPr>
        <p:spPr>
          <a:xfrm>
            <a:off x="396821" y="1408273"/>
            <a:ext cx="5070328" cy="339701"/>
          </a:xfrm>
          <a:prstGeom prst="roundRect">
            <a:avLst/>
          </a:prstGeom>
          <a:gradFill flip="none" rotWithShape="1">
            <a:gsLst>
              <a:gs pos="0">
                <a:srgbClr val="5D82E9">
                  <a:shade val="30000"/>
                  <a:satMod val="115000"/>
                </a:srgbClr>
              </a:gs>
              <a:gs pos="50000">
                <a:srgbClr val="5D82E9">
                  <a:shade val="67500"/>
                  <a:satMod val="115000"/>
                </a:srgbClr>
              </a:gs>
              <a:gs pos="100000">
                <a:srgbClr val="5D82E9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Всероссийские мероприятия - 23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A2060EBE-D1E1-0A5A-47B8-D8E307356D29}"/>
              </a:ext>
            </a:extLst>
          </p:cNvPr>
          <p:cNvSpPr/>
          <p:nvPr/>
        </p:nvSpPr>
        <p:spPr>
          <a:xfrm>
            <a:off x="5950458" y="1434672"/>
            <a:ext cx="4920032" cy="339701"/>
          </a:xfrm>
          <a:prstGeom prst="roundRect">
            <a:avLst/>
          </a:prstGeom>
          <a:gradFill flip="none" rotWithShape="1">
            <a:gsLst>
              <a:gs pos="0">
                <a:srgbClr val="5D82E9">
                  <a:shade val="30000"/>
                  <a:satMod val="115000"/>
                </a:srgbClr>
              </a:gs>
              <a:gs pos="50000">
                <a:srgbClr val="5D82E9">
                  <a:shade val="67500"/>
                  <a:satMod val="115000"/>
                </a:srgbClr>
              </a:gs>
              <a:gs pos="100000">
                <a:srgbClr val="5D82E9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Республиканские мероприятия- 37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C4A1F2AC-7BA3-415D-D906-7600C00AA313}"/>
              </a:ext>
            </a:extLst>
          </p:cNvPr>
          <p:cNvSpPr/>
          <p:nvPr/>
        </p:nvSpPr>
        <p:spPr>
          <a:xfrm>
            <a:off x="282995" y="6109323"/>
            <a:ext cx="10716872" cy="661249"/>
          </a:xfrm>
          <a:prstGeom prst="roundRect">
            <a:avLst/>
          </a:prstGeom>
          <a:solidFill>
            <a:srgbClr val="5D82E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Республиканские конкурсы по направленностям: художественная – 29; </a:t>
            </a:r>
            <a:br>
              <a:rPr lang="ru-RU" sz="2000" b="1" dirty="0"/>
            </a:br>
            <a:r>
              <a:rPr lang="ru-RU" sz="2000" b="1" dirty="0"/>
              <a:t>социально-гуманитарная – 28; спортивно-техническая – 12. 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D13BCF1-5867-F8DF-6565-F74F2DBBDFB9}"/>
              </a:ext>
            </a:extLst>
          </p:cNvPr>
          <p:cNvSpPr/>
          <p:nvPr/>
        </p:nvSpPr>
        <p:spPr>
          <a:xfrm>
            <a:off x="373045" y="1843422"/>
            <a:ext cx="5117880" cy="417967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Всероссийский конкурс исследовательских проектов «Без срока давности»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 Всероссийский конкурс сочинений «Без срока давности»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Всероссийский конкурс юных инспекторов движения «Безопасное колесо»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Большой Всероссийский фестиваль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Всероссийский детский фестиваль народной культуры «Наследники традиций»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Всероссийский фестиваль школьных хоров «Поют дети России»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 Всероссийская акция «Я – гражданин России»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Всероссийский конкурс творческих, проектных </a:t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>и исследовательских работ, обучающихся «#Вместе Ярче»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1F5D7593-C735-4571-4002-2F6D88033F18}"/>
              </a:ext>
            </a:extLst>
          </p:cNvPr>
          <p:cNvSpPr/>
          <p:nvPr/>
        </p:nvSpPr>
        <p:spPr>
          <a:xfrm>
            <a:off x="5902498" y="1870755"/>
            <a:ext cx="5029568" cy="415116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«Ассамблея-2025» Крымской малой академии искусств и народных ремёсел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Республиканский конкурс-фестиваль детского творчества «Крым в сердце моём»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Республиканский фестиваль-конкурс «Крымский вальс»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Республиканский литературно-поэтический конкурс «Диалог с классиком»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Республиканский конкурс детского творчества по безопасности дорожного движения «Дорога глазами детей» 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Открытый фестиваль-конкурс детских фольклорных коллективов «КРЫМСКИЙ ТЕРЕМ»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Выставка-конкурс декоративно-прикладного творчества и изобразительного искусства «Пасхальная Ассамблея» </a:t>
            </a:r>
          </a:p>
        </p:txBody>
      </p:sp>
    </p:spTree>
    <p:extLst>
      <p:ext uri="{BB962C8B-B14F-4D97-AF65-F5344CB8AC3E}">
        <p14:creationId xmlns:p14="http://schemas.microsoft.com/office/powerpoint/2010/main" val="3228185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1">
            <a:extLst>
              <a:ext uri="{FF2B5EF4-FFF2-40B4-BE49-F238E27FC236}">
                <a16:creationId xmlns:a16="http://schemas.microsoft.com/office/drawing/2014/main" id="{2EDC77F6-7FEE-8213-19A6-7A7BDDE477F4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0" y="360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77" name="Заголовок 1">
            <a:extLst>
              <a:ext uri="{FF2B5EF4-FFF2-40B4-BE49-F238E27FC236}">
                <a16:creationId xmlns:a16="http://schemas.microsoft.com/office/drawing/2014/main" id="{A878D4FD-4663-40B0-9603-E64B91B89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7261" y="146251"/>
            <a:ext cx="9388490" cy="1252645"/>
          </a:xfrm>
        </p:spPr>
        <p:txBody>
          <a:bodyPr>
            <a:noAutofit/>
          </a:bodyPr>
          <a:lstStyle/>
          <a:p>
            <a:pPr algn="ctr"/>
            <a:br>
              <a:rPr lang="ru-RU" sz="2400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ru-RU" sz="2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Как родителям выбрать направление 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для обучения в ГБОУ ДО РК 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«Дворец детского и юношеского творчества»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</a:rPr>
            </a:b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4843" y="2643605"/>
            <a:ext cx="1233204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06392" y="1645920"/>
            <a:ext cx="10720635" cy="1563708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glow rad="139700">
              <a:schemeClr val="accent1">
                <a:lumMod val="60000"/>
                <a:lumOff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n w="0"/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ГБОУ ДО РК «ДДЮТ» - ресурсный центр по художественному и социально-гуманитарному направленностям, инклюзивного образования, развития деятельности ученического самоуправления, </a:t>
            </a:r>
          </a:p>
          <a:p>
            <a:pPr algn="ctr"/>
            <a:r>
              <a:rPr lang="ru-RU" b="1" dirty="0">
                <a:ln w="0"/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профилактике детского дорожно-транспортного травматизма и развития отрядов юных инспекторов движения, координации функционирования Целевой модели развития региональной системы дополнительного образования детей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FBF101D-9957-D5EA-DD17-E4458182DF8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57" y="3560678"/>
            <a:ext cx="1807764" cy="165519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7259" y="5293955"/>
            <a:ext cx="2492943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Официальный сайт ГБОУ ДО Р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«ДДЮТ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1D71EE8-E388-335A-3624-56D94AF68908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513" y="3560678"/>
            <a:ext cx="2066308" cy="165519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 rot="10800000" flipV="1">
            <a:off x="3041582" y="5121359"/>
            <a:ext cx="2492943" cy="1277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Официальная группа ГБОУ ДО РК «ДДЮТ»                     </a:t>
            </a:r>
            <a:r>
              <a:rPr lang="ru-RU" b="1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ВКонтакте</a:t>
            </a:r>
            <a: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B2FC706-A183-A58B-B6D0-D34C32C2D3CF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625" y="3609575"/>
            <a:ext cx="1854638" cy="1619353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8075" y="3617665"/>
            <a:ext cx="1857676" cy="167629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5755904" y="5077934"/>
            <a:ext cx="27335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Официальная группа </a:t>
            </a:r>
            <a:r>
              <a:rPr 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ГБОУ ДО РК «ДДЮТ» </a:t>
            </a:r>
          </a:p>
          <a:p>
            <a:pPr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Телеграмме</a:t>
            </a:r>
          </a:p>
        </p:txBody>
      </p:sp>
      <p:sp>
        <p:nvSpPr>
          <p:cNvPr id="12" name="Прямоугольник 11"/>
          <p:cNvSpPr/>
          <p:nvPr/>
        </p:nvSpPr>
        <p:spPr>
          <a:xfrm flipH="1">
            <a:off x="8845617" y="5293956"/>
            <a:ext cx="24448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Навигатор дополнительного образования</a:t>
            </a:r>
            <a:r>
              <a:rPr 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ГБОУ ДО РК «ДДЮТ» </a:t>
            </a: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4005ED7-542C-1D25-453D-F19635B3F22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28" y="0"/>
            <a:ext cx="1555524" cy="161631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583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Box 76">
            <a:extLst>
              <a:ext uri="{FF2B5EF4-FFF2-40B4-BE49-F238E27FC236}">
                <a16:creationId xmlns:a16="http://schemas.microsoft.com/office/drawing/2014/main" id="{2596F5E7-2155-475D-AF42-6BE3B217FE37}"/>
              </a:ext>
            </a:extLst>
          </p:cNvPr>
          <p:cNvSpPr txBox="1"/>
          <p:nvPr/>
        </p:nvSpPr>
        <p:spPr>
          <a:xfrm>
            <a:off x="573313" y="4447273"/>
            <a:ext cx="4614592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296 </a:t>
            </a:r>
            <a:r>
              <a:rPr lang="ru-RU" sz="1400" dirty="0"/>
              <a:t>программ дополнительного образования реализуются на базе учреждения:</a:t>
            </a:r>
          </a:p>
          <a:p>
            <a:endParaRPr lang="ru-RU" sz="1100" dirty="0"/>
          </a:p>
          <a:p>
            <a:pPr marL="171450" indent="-171450">
              <a:buFontTx/>
              <a:buChar char="-"/>
            </a:pPr>
            <a:r>
              <a:rPr lang="ru-RU" sz="1200" dirty="0"/>
              <a:t>количество  обучающихся - </a:t>
            </a:r>
            <a:r>
              <a:rPr lang="ru-RU" sz="1200" b="1" dirty="0">
                <a:solidFill>
                  <a:srgbClr val="FF0000"/>
                </a:solidFill>
              </a:rPr>
              <a:t>5 246</a:t>
            </a:r>
          </a:p>
          <a:p>
            <a:pPr marL="171450" indent="-171450">
              <a:buFontTx/>
              <a:buChar char="-"/>
            </a:pPr>
            <a:r>
              <a:rPr lang="ru-RU" sz="1200" dirty="0"/>
              <a:t>количество учебных групп-  </a:t>
            </a:r>
            <a:r>
              <a:rPr lang="ru-RU" sz="1200" b="1" dirty="0">
                <a:solidFill>
                  <a:srgbClr val="FF0000"/>
                </a:solidFill>
              </a:rPr>
              <a:t>303</a:t>
            </a:r>
          </a:p>
          <a:p>
            <a:pPr marL="171450" indent="-171450">
              <a:buFontTx/>
              <a:buChar char="-"/>
            </a:pPr>
            <a:r>
              <a:rPr lang="ru-RU" sz="1200" dirty="0"/>
              <a:t>Образовательная организация реализует программы дополнительного образования для детей с ОВЗ </a:t>
            </a:r>
          </a:p>
          <a:p>
            <a:r>
              <a:rPr lang="ru-RU" sz="1200" dirty="0"/>
              <a:t>     и детей - инвалидов</a:t>
            </a:r>
          </a:p>
          <a:p>
            <a:pPr marL="171450" indent="-171450">
              <a:buFontTx/>
              <a:buChar char="-"/>
            </a:pPr>
            <a:r>
              <a:rPr lang="ru-RU" sz="1200" dirty="0"/>
              <a:t>всего педагогов - </a:t>
            </a:r>
            <a:r>
              <a:rPr lang="ru-RU" sz="1200" b="1" dirty="0">
                <a:solidFill>
                  <a:srgbClr val="FF0000"/>
                </a:solidFill>
              </a:rPr>
              <a:t>60</a:t>
            </a:r>
            <a:r>
              <a:rPr lang="ru-RU" sz="1200" dirty="0"/>
              <a:t>, из них :</a:t>
            </a:r>
          </a:p>
          <a:p>
            <a:pPr marL="171450" indent="-171450">
              <a:buFontTx/>
              <a:buChar char="-"/>
            </a:pPr>
            <a:r>
              <a:rPr lang="ru-RU" sz="1200" dirty="0"/>
              <a:t>высшая категория - </a:t>
            </a:r>
            <a:r>
              <a:rPr lang="ru-RU" sz="1200" b="1" dirty="0">
                <a:solidFill>
                  <a:srgbClr val="FF0000"/>
                </a:solidFill>
              </a:rPr>
              <a:t>35</a:t>
            </a:r>
          </a:p>
          <a:p>
            <a:pPr marL="171450" indent="-171450">
              <a:buFontTx/>
              <a:buChar char="-"/>
            </a:pPr>
            <a:r>
              <a:rPr lang="ru-RU" sz="1200" dirty="0"/>
              <a:t>первая категория  - </a:t>
            </a:r>
            <a:r>
              <a:rPr lang="ru-RU" sz="1200" b="1" dirty="0">
                <a:solidFill>
                  <a:srgbClr val="FF0000"/>
                </a:solidFill>
              </a:rPr>
              <a:t>16</a:t>
            </a:r>
          </a:p>
          <a:p>
            <a:endParaRPr lang="ru-RU" sz="1200" dirty="0"/>
          </a:p>
        </p:txBody>
      </p:sp>
      <p:sp>
        <p:nvSpPr>
          <p:cNvPr id="79" name="CustomShape 8">
            <a:extLst>
              <a:ext uri="{FF2B5EF4-FFF2-40B4-BE49-F238E27FC236}">
                <a16:creationId xmlns:a16="http://schemas.microsoft.com/office/drawing/2014/main" id="{4B0DE5EC-6036-4ABC-B580-EB4557370AE1}"/>
              </a:ext>
            </a:extLst>
          </p:cNvPr>
          <p:cNvSpPr/>
          <p:nvPr/>
        </p:nvSpPr>
        <p:spPr>
          <a:xfrm>
            <a:off x="725648" y="1524659"/>
            <a:ext cx="3450564" cy="52176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spc="-1" dirty="0">
                <a:latin typeface="Calibri"/>
                <a:ea typeface="DejaVu Sans"/>
              </a:rPr>
              <a:t>ДОЛЯ ДЕТЕЙ, ОХВАЧЕННЫХ ДОД, </a:t>
            </a:r>
            <a:br>
              <a:rPr lang="ru-RU" sz="1400" b="1" strike="noStrike" spc="-1" dirty="0">
                <a:latin typeface="Calibri"/>
                <a:ea typeface="DejaVu Sans"/>
              </a:rPr>
            </a:br>
            <a:r>
              <a:rPr lang="ru-RU" sz="1400" b="1" strike="noStrike" spc="-1" dirty="0">
                <a:latin typeface="Calibri"/>
                <a:ea typeface="DejaVu Sans"/>
              </a:rPr>
              <a:t>В РАЗРЕЗЕ НАПРАВЛЕННОСТЕЙ (%)</a:t>
            </a:r>
            <a:endParaRPr lang="ru-RU" sz="1400" b="0" strike="noStrike" spc="-1" dirty="0">
              <a:latin typeface="Arial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EDA1908A-A9C7-42BE-8FD3-AE037FF084DF}"/>
              </a:ext>
            </a:extLst>
          </p:cNvPr>
          <p:cNvSpPr txBox="1"/>
          <p:nvPr/>
        </p:nvSpPr>
        <p:spPr>
          <a:xfrm>
            <a:off x="1559032" y="842543"/>
            <a:ext cx="23409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C8305361-9B3F-4773-A828-84CB9442A627}"/>
              </a:ext>
            </a:extLst>
          </p:cNvPr>
          <p:cNvSpPr txBox="1"/>
          <p:nvPr/>
        </p:nvSpPr>
        <p:spPr>
          <a:xfrm>
            <a:off x="6093621" y="2252729"/>
            <a:ext cx="247740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Отдел начального технического  моделирования, научно-технического творчества и технических видов спорта </a:t>
            </a:r>
            <a:endParaRPr lang="ru-RU" sz="1400" dirty="0"/>
          </a:p>
        </p:txBody>
      </p:sp>
      <p:cxnSp>
        <p:nvCxnSpPr>
          <p:cNvPr id="98" name="Прямая соединительная линия 97">
            <a:extLst>
              <a:ext uri="{FF2B5EF4-FFF2-40B4-BE49-F238E27FC236}">
                <a16:creationId xmlns:a16="http://schemas.microsoft.com/office/drawing/2014/main" id="{38B83FE6-FB4D-4FB9-B53C-45FF9B240E46}"/>
              </a:ext>
            </a:extLst>
          </p:cNvPr>
          <p:cNvCxnSpPr/>
          <p:nvPr/>
        </p:nvCxnSpPr>
        <p:spPr>
          <a:xfrm>
            <a:off x="5187905" y="1621766"/>
            <a:ext cx="0" cy="49429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id="{C8EE5906-27B1-4AC7-A3CF-A0E64181E915}"/>
              </a:ext>
            </a:extLst>
          </p:cNvPr>
          <p:cNvSpPr txBox="1"/>
          <p:nvPr/>
        </p:nvSpPr>
        <p:spPr>
          <a:xfrm>
            <a:off x="6119777" y="3322715"/>
            <a:ext cx="23624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Отдел информационных технологий</a:t>
            </a:r>
            <a:endParaRPr lang="ru-RU" sz="1400" dirty="0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A3AB44F5-A7FF-48E8-A00F-CA85E4B0D726}"/>
              </a:ext>
            </a:extLst>
          </p:cNvPr>
          <p:cNvSpPr txBox="1"/>
          <p:nvPr/>
        </p:nvSpPr>
        <p:spPr>
          <a:xfrm>
            <a:off x="6179992" y="4236913"/>
            <a:ext cx="186405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Физико-математический отдел</a:t>
            </a:r>
            <a:endParaRPr lang="ru-RU" sz="1400" dirty="0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1BAB6546-CC00-4A35-8E98-1CE05980361D}"/>
              </a:ext>
            </a:extLst>
          </p:cNvPr>
          <p:cNvSpPr txBox="1"/>
          <p:nvPr/>
        </p:nvSpPr>
        <p:spPr>
          <a:xfrm>
            <a:off x="6175522" y="5269320"/>
            <a:ext cx="23436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Отдел интеллектуального творчества</a:t>
            </a:r>
            <a:endParaRPr lang="ru-RU" sz="1400" dirty="0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A9529DAB-5C32-4602-8C6A-B88474BC2713}"/>
              </a:ext>
            </a:extLst>
          </p:cNvPr>
          <p:cNvSpPr txBox="1"/>
          <p:nvPr/>
        </p:nvSpPr>
        <p:spPr>
          <a:xfrm>
            <a:off x="9955483" y="5179332"/>
            <a:ext cx="25729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Центр дистанционного образования</a:t>
            </a:r>
            <a:endParaRPr lang="ru-RU" sz="1400" dirty="0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7321476B-30D3-4137-9F3A-87C56BDAA44C}"/>
              </a:ext>
            </a:extLst>
          </p:cNvPr>
          <p:cNvSpPr txBox="1"/>
          <p:nvPr/>
        </p:nvSpPr>
        <p:spPr>
          <a:xfrm>
            <a:off x="9886707" y="4196872"/>
            <a:ext cx="21580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Мобильный технопарк «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</a:rPr>
              <a:t>Кванториум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»</a:t>
            </a:r>
            <a:endParaRPr lang="ru-RU" sz="1400" dirty="0"/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8C73D9C2-8F33-4D3A-8DC8-5FEFBBBF1E89}"/>
              </a:ext>
            </a:extLst>
          </p:cNvPr>
          <p:cNvSpPr txBox="1"/>
          <p:nvPr/>
        </p:nvSpPr>
        <p:spPr>
          <a:xfrm>
            <a:off x="9848632" y="3356781"/>
            <a:ext cx="18037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Детский технопарк «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</a:rPr>
              <a:t>Кванториум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»</a:t>
            </a:r>
          </a:p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(структурное подразделение)</a:t>
            </a:r>
            <a:endParaRPr lang="ru-RU" sz="1400" dirty="0"/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0CCD244E-8308-42CA-8BB7-3567F2C393AA}"/>
              </a:ext>
            </a:extLst>
          </p:cNvPr>
          <p:cNvSpPr txBox="1"/>
          <p:nvPr/>
        </p:nvSpPr>
        <p:spPr>
          <a:xfrm>
            <a:off x="9886706" y="2308376"/>
            <a:ext cx="21960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Юношеская астрономическая обсерватория</a:t>
            </a:r>
            <a:endParaRPr lang="ru-RU" sz="1400" dirty="0"/>
          </a:p>
        </p:txBody>
      </p:sp>
      <p:sp>
        <p:nvSpPr>
          <p:cNvPr id="115" name="CustomShape 8">
            <a:extLst>
              <a:ext uri="{FF2B5EF4-FFF2-40B4-BE49-F238E27FC236}">
                <a16:creationId xmlns:a16="http://schemas.microsoft.com/office/drawing/2014/main" id="{D5291FB4-FEE1-4AA2-B29E-2A464A050E5D}"/>
              </a:ext>
            </a:extLst>
          </p:cNvPr>
          <p:cNvSpPr/>
          <p:nvPr/>
        </p:nvSpPr>
        <p:spPr>
          <a:xfrm>
            <a:off x="6443381" y="1536483"/>
            <a:ext cx="4023601" cy="52176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pc="-1" dirty="0">
                <a:latin typeface="Calibri"/>
              </a:rPr>
              <a:t>ОТДЕЛЫ УЧРЕЖДЕНИЯ И СТРУКТУРНЫЕ ПОДРАЗДЕЛЕНИЯ</a:t>
            </a:r>
            <a:endParaRPr lang="ru-RU" sz="1400" b="0" strike="noStrike" spc="-1" dirty="0">
              <a:latin typeface="Arial"/>
            </a:endParaRPr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357916" y="2046425"/>
          <a:ext cx="4743617" cy="24289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1370" y="2388929"/>
            <a:ext cx="822947" cy="82845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5072" y="2347262"/>
            <a:ext cx="890829" cy="89082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481" y="5136717"/>
            <a:ext cx="785714" cy="78571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6875" y="4236913"/>
            <a:ext cx="742902" cy="74290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387" y="3371970"/>
            <a:ext cx="797878" cy="79787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28003" y="3422280"/>
            <a:ext cx="849294" cy="8021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2374" y="5233742"/>
            <a:ext cx="784923" cy="78492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43358" y="4308296"/>
            <a:ext cx="872543" cy="871036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1530144" y="205413"/>
            <a:ext cx="8256407" cy="112261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Государственное бюджетное образовательное учреждение 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дополнительного образования Республики Крым 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«МАЛАЯ АКАДЕМИЯ НАУК «ИСКАТЕЛЬ»</a:t>
            </a:r>
            <a:endParaRPr lang="ru-RU" sz="2400" dirty="0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9786" y="7487"/>
            <a:ext cx="2292214" cy="79456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0" y="11546"/>
            <a:ext cx="1357295" cy="96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0191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конкурсы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4005ED7-542C-1D25-453D-F19635B3F2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28" y="-41189"/>
            <a:ext cx="1555524" cy="161631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8B324C8-DD39-A680-2A70-A1DEC52C4FB3}"/>
              </a:ext>
            </a:extLst>
          </p:cNvPr>
          <p:cNvSpPr/>
          <p:nvPr/>
        </p:nvSpPr>
        <p:spPr>
          <a:xfrm>
            <a:off x="1314450" y="-8253"/>
            <a:ext cx="8340885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Государственное бюджетное образовательное учреждение дополнительного образования Республики Крым </a:t>
            </a:r>
          </a:p>
          <a:p>
            <a:pPr algn="ctr"/>
            <a:r>
              <a:rPr lang="ru-RU" sz="2600" b="1" dirty="0">
                <a:solidFill>
                  <a:schemeClr val="accent1">
                    <a:lumMod val="50000"/>
                  </a:schemeClr>
                </a:solidFill>
              </a:rPr>
              <a:t>«Дворец детского и юношеского творчества»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8" name="Рисунок 1">
            <a:extLst>
              <a:ext uri="{FF2B5EF4-FFF2-40B4-BE49-F238E27FC236}">
                <a16:creationId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4"/>
          <a:srcRect l="22149" t="25186" r="12999" b="25888"/>
          <a:stretch/>
        </p:blipFill>
        <p:spPr>
          <a:xfrm>
            <a:off x="0" y="-8253"/>
            <a:ext cx="12230528" cy="6857640"/>
          </a:xfrm>
          <a:prstGeom prst="rect">
            <a:avLst/>
          </a:prstGeom>
          <a:ln>
            <a:noFill/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735" y="0"/>
            <a:ext cx="2384265" cy="79456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0" y="11546"/>
            <a:ext cx="1357295" cy="969496"/>
          </a:xfrm>
          <a:prstGeom prst="rect">
            <a:avLst/>
          </a:prstGeom>
        </p:spPr>
      </p:pic>
      <p:sp>
        <p:nvSpPr>
          <p:cNvPr id="13" name="Скругленный прямоугольник 12"/>
          <p:cNvSpPr/>
          <p:nvPr/>
        </p:nvSpPr>
        <p:spPr>
          <a:xfrm>
            <a:off x="1530144" y="205413"/>
            <a:ext cx="8256407" cy="112261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Государственное бюджетное образовательное учреждение 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дополнительного образования Республики Крым 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«МАЛАЯ АКАДЕМИЯ НАУК «ИСКАТЕЛЬ»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38199" y="2480267"/>
            <a:ext cx="4203357" cy="3248883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конкурс научно-исследовательских работ имени 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Д.И. Менделеева 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конкурс исследовательских и проектных работ учащихся «Юность. Наука. Культура.»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фестиваль творческих открытий и инициатив «Леонардо» 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конкурс научно- исследовательских работ учащихся «Научный потенциал - </a:t>
            </a:r>
            <a:r>
              <a:rPr lang="en-US" sz="1400" dirty="0">
                <a:solidFill>
                  <a:schemeClr val="tx1"/>
                </a:solidFill>
              </a:rPr>
              <a:t>XXI</a:t>
            </a:r>
            <a:r>
              <a:rPr lang="ru-RU" sz="1400" dirty="0">
                <a:solidFill>
                  <a:schemeClr val="tx1"/>
                </a:solidFill>
              </a:rPr>
              <a:t> век»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Всероссийская Конференция «Юные техники и изобретатели» в Государственной Думе Федерального Собрания Российской Федерации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853881" y="2478115"/>
            <a:ext cx="4499919" cy="3224108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Республиканский конкурс-защита научно-исследовательских работ МАН «Искатель»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Республиканский конкурс «Мы – гордость Крыма!»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Республиканский конкурс исследовательских работ и проектов учащихся младшего школьного возраста «Я – исследователь» (1-4 класс)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Республиканский конкурс исследовательских работ и проектов учащихся среднего школьного возраста «Шаг в науку» 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Крымский форум талантливых и одаренных детей «Интеллектуальный Старт-ап»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Республиканский конкурс юных техников и изобретателей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Межрегиональный фестиваль «Техно Крым»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404295" y="1620505"/>
            <a:ext cx="2858530" cy="5672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Всероссийские мероприятия - 34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570574" y="1623936"/>
            <a:ext cx="2916194" cy="5694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Республиканские мероприятия  - 46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47655" y="5904778"/>
            <a:ext cx="8903869" cy="749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/>
              <a:t>Конкурсы по направленностям: техническая – 23, научно-исследовательская - 15, детский технопарк «</a:t>
            </a:r>
            <a:r>
              <a:rPr lang="ru-RU" sz="1400" dirty="0" err="1"/>
              <a:t>Кванториум</a:t>
            </a:r>
            <a:r>
              <a:rPr lang="ru-RU" sz="1400" dirty="0"/>
              <a:t>» - 8</a:t>
            </a:r>
          </a:p>
        </p:txBody>
      </p:sp>
    </p:spTree>
    <p:extLst>
      <p:ext uri="{BB962C8B-B14F-4D97-AF65-F5344CB8AC3E}">
        <p14:creationId xmlns:p14="http://schemas.microsoft.com/office/powerpoint/2010/main" val="35003361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1">
            <a:extLst>
              <a:ext uri="{FF2B5EF4-FFF2-40B4-BE49-F238E27FC236}">
                <a16:creationId xmlns:a16="http://schemas.microsoft.com/office/drawing/2014/main" id="{2EDC77F6-7FEE-8213-19A6-7A7BDDE477F4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0" y="-20615"/>
            <a:ext cx="12230528" cy="6829168"/>
          </a:xfrm>
          <a:prstGeom prst="rect">
            <a:avLst/>
          </a:prstGeom>
          <a:ln>
            <a:noFill/>
          </a:ln>
        </p:spPr>
      </p:pic>
      <p:sp>
        <p:nvSpPr>
          <p:cNvPr id="77" name="Заголовок 1">
            <a:extLst>
              <a:ext uri="{FF2B5EF4-FFF2-40B4-BE49-F238E27FC236}">
                <a16:creationId xmlns:a16="http://schemas.microsoft.com/office/drawing/2014/main" id="{A878D4FD-4663-40B0-9603-E64B91B89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681" y="1"/>
            <a:ext cx="8559113" cy="1398896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Как родителям выбрать направление </a:t>
            </a:r>
            <a:br>
              <a:rPr lang="ru-RU" sz="32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для обучения в ГБОУ ДО РК «Малая академия наук «Искатель»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5106" y="3055966"/>
            <a:ext cx="1658520" cy="157057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44843" y="2643605"/>
            <a:ext cx="1233204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7077" y="2965622"/>
            <a:ext cx="1584572" cy="158457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07894" y="4812281"/>
            <a:ext cx="23629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15869">
              <a:defRPr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Официальный сайт ГБОУ ДО РК «Малая академия наук «Искатель»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61038" y="2976240"/>
            <a:ext cx="1744042" cy="157395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099335" y="4454324"/>
            <a:ext cx="2428253" cy="203132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Официальная группа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ГБОУ ДО РК «Малая академия наук «Искатель» </a:t>
            </a:r>
          </a:p>
          <a:p>
            <a:pPr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ВКонтакте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88958" y="2967076"/>
            <a:ext cx="1632269" cy="163226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843261" y="4893276"/>
            <a:ext cx="334873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Навигатор дополнительного образования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ГБОУ ДО РК «Малая академия наук «Искатель»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756092" y="4812281"/>
            <a:ext cx="29980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Официальная группа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ГБОУ ДО РК «Малая академия наук «Искатель»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Телеграмме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07894" y="1398896"/>
            <a:ext cx="11225302" cy="1390333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  <a:effectLst>
            <a:glow rad="127000">
              <a:schemeClr val="accent1">
                <a:lumMod val="60000"/>
                <a:lumOff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ГБОУ ДО РК «МАН «Искатель» - ресурсный центр по технической и социально-гуманитарной направленности </a:t>
            </a:r>
          </a:p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(научно-исследовательская деятельность, научно-техническое творчество и технические виды спорта, сопровождение организации отдыха и оздоровления детей, включенных в программу возмещения части стоимости оплаченной туристской услуги, работа с автоматизированной информационной системой по подбору и направлению детей </a:t>
            </a:r>
          </a:p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в международные и Всероссийские детские центры)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3863" y="0"/>
            <a:ext cx="2536665" cy="79456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0" y="11546"/>
            <a:ext cx="1357295" cy="96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6547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">
            <a:extLst>
              <a:ext uri="{FF2B5EF4-FFF2-40B4-BE49-F238E27FC236}">
                <a16:creationId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-38528" y="0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24" name="Овал 23">
            <a:extLst>
              <a:ext uri="{FF2B5EF4-FFF2-40B4-BE49-F238E27FC236}">
                <a16:creationId xmlns:a16="http://schemas.microsoft.com/office/drawing/2014/main" id="{FCEA59DA-F0A3-F3E2-1979-A088F11C0C12}"/>
              </a:ext>
            </a:extLst>
          </p:cNvPr>
          <p:cNvSpPr/>
          <p:nvPr/>
        </p:nvSpPr>
        <p:spPr>
          <a:xfrm>
            <a:off x="510143" y="1771135"/>
            <a:ext cx="5187876" cy="115816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cap="none" dirty="0">
                <a:ln w="0">
                  <a:noFill/>
                </a:ln>
                <a:solidFill>
                  <a:schemeClr val="bg1"/>
                </a:solidFill>
                <a:cs typeface="Times New Roman" panose="02020603050405020304" pitchFamily="18" charset="0"/>
              </a:rPr>
              <a:t>Творческие объединения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48655711-4EBF-D895-E31D-3898DA4ACB0D}"/>
              </a:ext>
            </a:extLst>
          </p:cNvPr>
          <p:cNvSpPr/>
          <p:nvPr/>
        </p:nvSpPr>
        <p:spPr>
          <a:xfrm>
            <a:off x="6426103" y="2201550"/>
            <a:ext cx="4483109" cy="4364128"/>
          </a:xfrm>
          <a:prstGeom prst="roundRect">
            <a:avLst>
              <a:gd name="adj" fmla="val 19822"/>
            </a:avLst>
          </a:prstGeom>
          <a:solidFill>
            <a:srgbClr val="66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/>
              <a:t>Творческие объединения ЦДЮТК работают в муниципальных образованиях: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город Алушта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город Белогорск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Белогорский район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город Евпатория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Красногвардейский район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город Симферополь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Симферопольский район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город Судак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город Феодосия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город Ялта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Черноморский район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Ленинский район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Раздольненский район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Красногвардейский район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98F2E5B-E69A-03D1-DAF6-9AC8DEAEBBA4}"/>
              </a:ext>
            </a:extLst>
          </p:cNvPr>
          <p:cNvSpPr/>
          <p:nvPr/>
        </p:nvSpPr>
        <p:spPr>
          <a:xfrm>
            <a:off x="510143" y="6101666"/>
            <a:ext cx="5678434" cy="338554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dirty="0">
                <a:ln w="0"/>
                <a:solidFill>
                  <a:srgbClr val="FF0000"/>
                </a:solidFill>
                <a:cs typeface="Times New Roman" panose="02020603050405020304" pitchFamily="18" charset="0"/>
              </a:rPr>
              <a:t>39</a:t>
            </a:r>
            <a:r>
              <a:rPr lang="ru-RU" sz="1600" dirty="0">
                <a:ln w="0"/>
                <a:cs typeface="Times New Roman" panose="02020603050405020304" pitchFamily="18" charset="0"/>
              </a:rPr>
              <a:t> педагогов, </a:t>
            </a:r>
            <a:r>
              <a:rPr lang="en-US" sz="1600" dirty="0">
                <a:ln w="0"/>
                <a:solidFill>
                  <a:srgbClr val="FF0000"/>
                </a:solidFill>
                <a:cs typeface="Times New Roman" panose="02020603050405020304" pitchFamily="18" charset="0"/>
              </a:rPr>
              <a:t>2114</a:t>
            </a:r>
            <a:r>
              <a:rPr lang="ru-RU" sz="1600" dirty="0">
                <a:ln w="0"/>
                <a:cs typeface="Times New Roman" panose="02020603050405020304" pitchFamily="18" charset="0"/>
              </a:rPr>
              <a:t> обучающихся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24BF8D0A-4B9B-FB0F-5DDC-96BB269724DE}"/>
              </a:ext>
            </a:extLst>
          </p:cNvPr>
          <p:cNvSpPr/>
          <p:nvPr/>
        </p:nvSpPr>
        <p:spPr>
          <a:xfrm>
            <a:off x="325797" y="2898502"/>
            <a:ext cx="2386087" cy="18235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Туристско-</a:t>
            </a:r>
          </a:p>
          <a:p>
            <a:pPr algn="ctr"/>
            <a:r>
              <a:rPr lang="ru-RU" dirty="0"/>
              <a:t>краеведческого</a:t>
            </a:r>
          </a:p>
          <a:p>
            <a:pPr algn="ctr"/>
            <a:r>
              <a:rPr lang="ru-RU" dirty="0"/>
              <a:t>направления</a:t>
            </a:r>
          </a:p>
          <a:p>
            <a:pPr algn="ctr"/>
            <a:r>
              <a:rPr lang="ru-RU" dirty="0"/>
              <a:t>1342 </a:t>
            </a:r>
            <a:r>
              <a:rPr lang="ru-RU" sz="1800" dirty="0">
                <a:ln w="0"/>
                <a:cs typeface="Times New Roman" panose="02020603050405020304" pitchFamily="18" charset="0"/>
              </a:rPr>
              <a:t>обучающихся</a:t>
            </a:r>
            <a:endParaRPr lang="ru-RU" dirty="0"/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4DC780AB-05FA-BD17-40FE-8CF15A210E25}"/>
              </a:ext>
            </a:extLst>
          </p:cNvPr>
          <p:cNvSpPr/>
          <p:nvPr/>
        </p:nvSpPr>
        <p:spPr>
          <a:xfrm>
            <a:off x="3413661" y="2888880"/>
            <a:ext cx="2386087" cy="18428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Физкультурно-</a:t>
            </a:r>
          </a:p>
          <a:p>
            <a:pPr algn="ctr"/>
            <a:r>
              <a:rPr lang="ru-RU" dirty="0"/>
              <a:t>спортивного</a:t>
            </a:r>
          </a:p>
          <a:p>
            <a:pPr algn="ctr"/>
            <a:r>
              <a:rPr lang="ru-RU" dirty="0"/>
              <a:t> направления</a:t>
            </a:r>
          </a:p>
          <a:p>
            <a:pPr algn="ctr"/>
            <a:r>
              <a:rPr lang="ru-RU" dirty="0"/>
              <a:t>772 </a:t>
            </a:r>
            <a:r>
              <a:rPr lang="ru-RU" sz="1800" dirty="0">
                <a:ln w="0"/>
                <a:cs typeface="Times New Roman" panose="02020603050405020304" pitchFamily="18" charset="0"/>
              </a:rPr>
              <a:t>обучающихся</a:t>
            </a:r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8B324C8-DD39-A680-2A70-A1DEC52C4FB3}"/>
              </a:ext>
            </a:extLst>
          </p:cNvPr>
          <p:cNvSpPr/>
          <p:nvPr/>
        </p:nvSpPr>
        <p:spPr>
          <a:xfrm>
            <a:off x="2015614" y="105159"/>
            <a:ext cx="7639722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Государственное бюджетное образовательное учреждение дополнительного образования Республики Крым </a:t>
            </a:r>
          </a:p>
          <a:p>
            <a:pPr algn="ctr"/>
            <a:r>
              <a:rPr lang="ru-RU" sz="2600" b="1" dirty="0">
                <a:solidFill>
                  <a:schemeClr val="tx1"/>
                </a:solidFill>
              </a:rPr>
              <a:t>«Центр детско-юношеского туризма и краеведения»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8F9A65B-F31B-BDAD-7B8F-69B1FC32DE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5" y="844"/>
            <a:ext cx="1219683" cy="111722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sp>
        <p:nvSpPr>
          <p:cNvPr id="13" name="Прямоугольник: скругленные углы 22">
            <a:extLst>
              <a:ext uri="{FF2B5EF4-FFF2-40B4-BE49-F238E27FC236}">
                <a16:creationId xmlns:a16="http://schemas.microsoft.com/office/drawing/2014/main" id="{4DC780AB-05FA-BD17-40FE-8CF15A210E25}"/>
              </a:ext>
            </a:extLst>
          </p:cNvPr>
          <p:cNvSpPr/>
          <p:nvPr/>
        </p:nvSpPr>
        <p:spPr>
          <a:xfrm>
            <a:off x="2205524" y="4692494"/>
            <a:ext cx="2160530" cy="13995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Походы и экскурсии </a:t>
            </a:r>
          </a:p>
          <a:p>
            <a:r>
              <a:rPr lang="ru-RU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год  - плановое количество     обучающихся, принявших участие </a:t>
            </a:r>
          </a:p>
          <a:p>
            <a:r>
              <a:rPr lang="ru-RU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в походах -21503 (9%)</a:t>
            </a:r>
          </a:p>
          <a:p>
            <a:r>
              <a:rPr lang="ru-RU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в экскурсиях – 82493 (36%) </a:t>
            </a:r>
          </a:p>
        </p:txBody>
      </p:sp>
    </p:spTree>
    <p:extLst>
      <p:ext uri="{BB962C8B-B14F-4D97-AF65-F5344CB8AC3E}">
        <p14:creationId xmlns:p14="http://schemas.microsoft.com/office/powerpoint/2010/main" val="18239733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конкурсы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4005ED7-542C-1D25-453D-F19635B3F2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28" y="-41189"/>
            <a:ext cx="1555524" cy="161631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8B324C8-DD39-A680-2A70-A1DEC52C4FB3}"/>
              </a:ext>
            </a:extLst>
          </p:cNvPr>
          <p:cNvSpPr/>
          <p:nvPr/>
        </p:nvSpPr>
        <p:spPr>
          <a:xfrm>
            <a:off x="1314450" y="-8253"/>
            <a:ext cx="8340885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Государственное бюджетное образовательное учреждение дополнительного образования Республики Крым </a:t>
            </a:r>
          </a:p>
          <a:p>
            <a:pPr algn="ctr"/>
            <a:r>
              <a:rPr lang="ru-RU" sz="2600" b="1" dirty="0">
                <a:solidFill>
                  <a:schemeClr val="accent1">
                    <a:lumMod val="50000"/>
                  </a:schemeClr>
                </a:solidFill>
              </a:rPr>
              <a:t>«Дворец детского и юношеского творчества»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8" name="Рисунок 1">
            <a:extLst>
              <a:ext uri="{FF2B5EF4-FFF2-40B4-BE49-F238E27FC236}">
                <a16:creationId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4"/>
          <a:srcRect l="22149" t="25186" r="12999" b="25888"/>
          <a:stretch/>
        </p:blipFill>
        <p:spPr>
          <a:xfrm>
            <a:off x="-38528" y="360"/>
            <a:ext cx="12230528" cy="6857640"/>
          </a:xfrm>
          <a:prstGeom prst="rect">
            <a:avLst/>
          </a:prstGeom>
          <a:ln>
            <a:noFill/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735" y="0"/>
            <a:ext cx="2384265" cy="79456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8F9A65B-F31B-BDAD-7B8F-69B1FC32DE2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5" y="844"/>
            <a:ext cx="1219683" cy="1117224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28B324C8-DD39-A680-2A70-A1DEC52C4FB3}"/>
              </a:ext>
            </a:extLst>
          </p:cNvPr>
          <p:cNvSpPr/>
          <p:nvPr/>
        </p:nvSpPr>
        <p:spPr>
          <a:xfrm>
            <a:off x="2015614" y="105159"/>
            <a:ext cx="7639722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Государственное бюджетное образовательное учреждение дополнительного образования Республики Крым </a:t>
            </a:r>
          </a:p>
          <a:p>
            <a:pPr algn="ctr"/>
            <a:r>
              <a:rPr lang="ru-RU" sz="2600" b="1" dirty="0">
                <a:solidFill>
                  <a:schemeClr val="tx1"/>
                </a:solidFill>
              </a:rPr>
              <a:t>«Центр детско-юношеского туризма и краеведения»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0324" y="1764887"/>
            <a:ext cx="7271502" cy="5034923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buClr>
                <a:schemeClr val="accent1">
                  <a:lumMod val="75000"/>
                </a:schemeClr>
              </a:buClr>
            </a:pPr>
            <a:r>
              <a:rPr lang="ru-RU" sz="1400" b="1" dirty="0">
                <a:solidFill>
                  <a:schemeClr val="accent1"/>
                </a:solidFill>
              </a:rPr>
              <a:t>Туристско-краеведческое направление: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фестиваль музейных экспозиций образовательных организаций «Без срока давности»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Всероссийская </a:t>
            </a: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олимпиада по школьному краеведению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Всероссийский конкурс исследовательских краеведческих работ обучающихся «Отечество»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Всероссийский конкурс походов и экспедиций обучающихся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Всероссийский конкурс музеев общеобразовательных организаций, организаций дополнительного образования, профессиональных организаций и образовательных организаций высшего образования «Солдаты Великого Отечества» 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ru-RU" sz="1400" b="1" dirty="0">
                <a:solidFill>
                  <a:schemeClr val="accent1"/>
                </a:solidFill>
              </a:rPr>
              <a:t>Физкультурно-спортивное направление: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Всероссийская олимпиада «Олимпийская команда» по направлению «Спорт» в рамках Всероссийской Большой олимпиады «Искусство – Технологии – Спорт»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Всероссийские спортивные соревнования (игр) школьников «Президентские состязания» и «Президентские спортивные игры» среди учащихся общеобразовательных организаций Республики Крым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Всероссийские соревнования по самбо среди команд общеобразовательных организаций (в рамках всероссийского проекта «Самбо – в школу!») «Школьная лига самбо «Путь к успеху»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Чемпионат школьной баскетбольной лиги «КЭС-БАСКЕТ», чемпионат «</a:t>
            </a:r>
            <a:r>
              <a:rPr lang="ru-RU" sz="14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Локобаскет</a:t>
            </a: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Всероссийские соревнования по волейболу «Серебряный мяч» 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Всероссийские соревнования по шахматам «Белая ладья»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Всероссийские соревнования по футболу «Кожаный мяч»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ru-RU" sz="1400" b="1" dirty="0">
              <a:solidFill>
                <a:schemeClr val="accent1"/>
              </a:solidFill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tx1"/>
              </a:solidFill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494618" y="1811155"/>
            <a:ext cx="4472246" cy="489360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buClr>
                <a:schemeClr val="accent1"/>
              </a:buClr>
            </a:pPr>
            <a:r>
              <a:rPr lang="ru-RU" sz="1400" b="1" dirty="0">
                <a:solidFill>
                  <a:schemeClr val="accent1"/>
                </a:solidFill>
              </a:rPr>
              <a:t>Туристско-краеведческое направление: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Республиканская патриотическая конференция учащихся «Крым – наш общий дом», посвященная 80-летию освобождения Крыма от фашистских захватчиков в 2024 году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Республиканский конкурс школьных музеев, посвященный Дню России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70-й Республиканский туристский слет обучающихся образовательных учреждений Республики Крым  в 2024 году, посвященный 90-летию ГБОУ ДО РК «ЦДЮТК»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Слет юных туристов «Крымская осень 2024», посвященный Дню народного единства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>
              <a:buClr>
                <a:schemeClr val="accent1"/>
              </a:buClr>
            </a:pPr>
            <a:r>
              <a:rPr lang="ru-RU" sz="1400" b="1" dirty="0">
                <a:solidFill>
                  <a:schemeClr val="accent1"/>
                </a:solidFill>
              </a:rPr>
              <a:t>Физкультурно-спортивное направление: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Республиканские соревнования по футболу среди детских общеобразовательных учреждений на «Кубок Главы Республики Крым»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Турнир по силовому многоборью на гимнастической перекладине «Русский силомер» 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Первенство Республики Крым среди учащейся молодежи по шахматам 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>
              <a:buClr>
                <a:schemeClr val="accent1"/>
              </a:buClr>
            </a:pPr>
            <a:endParaRPr lang="ru-RU" sz="1400" b="1" dirty="0">
              <a:solidFill>
                <a:schemeClr val="accent1"/>
              </a:solidFill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tx1"/>
              </a:solidFill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23370" y="1408080"/>
            <a:ext cx="4314862" cy="3152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Всероссийские мероприятия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494618" y="1431626"/>
            <a:ext cx="4033993" cy="2917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Республиканские мероприятия</a:t>
            </a:r>
          </a:p>
        </p:txBody>
      </p:sp>
    </p:spTree>
    <p:extLst>
      <p:ext uri="{BB962C8B-B14F-4D97-AF65-F5344CB8AC3E}">
        <p14:creationId xmlns:p14="http://schemas.microsoft.com/office/powerpoint/2010/main" val="4472629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1">
            <a:extLst>
              <a:ext uri="{FF2B5EF4-FFF2-40B4-BE49-F238E27FC236}">
                <a16:creationId xmlns:a16="http://schemas.microsoft.com/office/drawing/2014/main" id="{2EDC77F6-7FEE-8213-19A6-7A7BDDE477F4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16029" y="360"/>
            <a:ext cx="12230528" cy="6857640"/>
          </a:xfrm>
          <a:prstGeom prst="rect">
            <a:avLst/>
          </a:prstGeom>
          <a:ln>
            <a:solidFill>
              <a:schemeClr val="bg1"/>
            </a:solidFill>
          </a:ln>
          <a:effectLst/>
        </p:spPr>
      </p:pic>
      <p:sp>
        <p:nvSpPr>
          <p:cNvPr id="77" name="Заголовок 1">
            <a:extLst>
              <a:ext uri="{FF2B5EF4-FFF2-40B4-BE49-F238E27FC236}">
                <a16:creationId xmlns:a16="http://schemas.microsoft.com/office/drawing/2014/main" id="{A878D4FD-4663-40B0-9603-E64B91B89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7261" y="146251"/>
            <a:ext cx="9388490" cy="1252645"/>
          </a:xfrm>
        </p:spPr>
        <p:txBody>
          <a:bodyPr>
            <a:noAutofit/>
          </a:bodyPr>
          <a:lstStyle/>
          <a:p>
            <a:pPr algn="ctr"/>
            <a:br>
              <a:rPr lang="ru-RU" sz="2400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ru-RU" sz="2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Как родителям выбрать направление 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для обучения ГБОУ ДО РК «Центр детско-юношеского туризма и краеведения»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</a:rPr>
            </a:b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4843" y="2643605"/>
            <a:ext cx="1233204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34810" y="1618327"/>
            <a:ext cx="10560908" cy="9144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  <a:effectLst>
            <a:glow rad="127000">
              <a:schemeClr val="accent1">
                <a:lumMod val="60000"/>
                <a:lumOff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>
                <a:ln w="0"/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ГБОУ ДО РК «ЦДЮТК» - ресурсный центр по туристско-краеведческому и физкультурно-спортивному направлениям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6106" y="2816695"/>
            <a:ext cx="1986158" cy="19861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5371" y="2906676"/>
            <a:ext cx="1986158" cy="18961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4636" y="2906676"/>
            <a:ext cx="1945714" cy="194571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47586" y="2942467"/>
            <a:ext cx="1893045" cy="187413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 rot="10800000" flipH="1" flipV="1">
            <a:off x="606391" y="4917142"/>
            <a:ext cx="24833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Официальный сайт</a:t>
            </a:r>
            <a:r>
              <a:rPr 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ГБОУ ДО РК «ЦДЮТК»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59216" y="4813995"/>
            <a:ext cx="25988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Официальная группа </a:t>
            </a:r>
            <a:r>
              <a:rPr 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ГБОУ ДО РК «ЦДЮТК»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в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ВКонтакте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 rot="10800000" flipH="1" flipV="1">
            <a:off x="6131293" y="4892616"/>
            <a:ext cx="27411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Официальная группа </a:t>
            </a:r>
            <a:r>
              <a:rPr 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ГБОУ ДО РК «ЦДЮТК» </a:t>
            </a:r>
          </a:p>
          <a:p>
            <a:pPr algn="ctr"/>
            <a:r>
              <a:rPr 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Телеграме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 rot="10800000" flipH="1" flipV="1">
            <a:off x="9105498" y="4603141"/>
            <a:ext cx="257722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Навигатор дополнительного образования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ГБОУ ДО РК «ЦДЮТК»</a:t>
            </a: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9892" y="14782"/>
            <a:ext cx="2536665" cy="79456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8F9A65B-F31B-BDAD-7B8F-69B1FC32DE2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5" y="844"/>
            <a:ext cx="1219683" cy="111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7625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">
            <a:extLst>
              <a:ext uri="{FF2B5EF4-FFF2-40B4-BE49-F238E27FC236}">
                <a16:creationId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0" y="0"/>
            <a:ext cx="12258798" cy="6857640"/>
          </a:xfrm>
          <a:prstGeom prst="rect">
            <a:avLst/>
          </a:prstGeom>
          <a:ln>
            <a:noFill/>
          </a:ln>
        </p:spPr>
      </p:pic>
      <p:pic>
        <p:nvPicPr>
          <p:cNvPr id="7" name="Picutre 1">
            <a:extLst>
              <a:ext uri="{FF2B5EF4-FFF2-40B4-BE49-F238E27FC236}">
                <a16:creationId xmlns:a16="http://schemas.microsoft.com/office/drawing/2014/main" id="{D82D7914-B769-4C08-8455-695F0020FD2D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0" y="11676"/>
            <a:ext cx="1235676" cy="118281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 rot="10800000" flipV="1">
            <a:off x="10313773" y="3167390"/>
            <a:ext cx="1466337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000" b="1" dirty="0">
              <a:solidFill>
                <a:srgbClr val="00000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00431" y="221382"/>
            <a:ext cx="8262553" cy="126143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образовательное учреждение дополнительного  образования Республики Крым 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«ЭКОЛОГО-БИОЛОГИЧЕСКИЙ ЦЕНТР»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id="{EDB43079-5239-488C-ACA6-95AF16086D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8329852"/>
              </p:ext>
            </p:extLst>
          </p:nvPr>
        </p:nvGraphicFramePr>
        <p:xfrm>
          <a:off x="6508123" y="1838037"/>
          <a:ext cx="5271988" cy="22973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856735" y="1838038"/>
            <a:ext cx="5272216" cy="22973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 учреждении: </a:t>
            </a:r>
          </a:p>
          <a:p>
            <a:pPr>
              <a:lnSpc>
                <a:spcPts val="1200"/>
              </a:lnSpc>
            </a:pPr>
            <a:endParaRPr lang="ru-RU" dirty="0"/>
          </a:p>
          <a:p>
            <a:r>
              <a:rPr lang="en-US" dirty="0"/>
              <a:t>-</a:t>
            </a:r>
            <a:r>
              <a:rPr lang="ru-RU" dirty="0"/>
              <a:t> Количество программ дополнительного  образования – 44;</a:t>
            </a:r>
          </a:p>
          <a:p>
            <a:r>
              <a:rPr lang="ru-RU" dirty="0"/>
              <a:t>- Количество учебных групп – 87;</a:t>
            </a:r>
          </a:p>
          <a:p>
            <a:r>
              <a:rPr lang="ru-RU" dirty="0"/>
              <a:t>- Количество педагогов – 21;</a:t>
            </a:r>
          </a:p>
          <a:p>
            <a:r>
              <a:rPr lang="ru-RU" dirty="0"/>
              <a:t>- Количество обучающихся – 1695.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914400" y="4404516"/>
            <a:ext cx="5214551" cy="2243419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Учебные объединения работают </a:t>
            </a:r>
          </a:p>
          <a:p>
            <a:pPr algn="ctr"/>
            <a:r>
              <a:rPr lang="ru-RU" b="1" dirty="0"/>
              <a:t>в муниципальных образованиях:</a:t>
            </a:r>
          </a:p>
          <a:p>
            <a:r>
              <a:rPr lang="ru-RU" dirty="0"/>
              <a:t>   МО город Симферополь</a:t>
            </a:r>
          </a:p>
          <a:p>
            <a:r>
              <a:rPr lang="ru-RU" dirty="0"/>
              <a:t>   МО Симферопольский район</a:t>
            </a:r>
          </a:p>
          <a:p>
            <a:r>
              <a:rPr lang="ru-RU" dirty="0"/>
              <a:t>   МО Белогорский район</a:t>
            </a:r>
          </a:p>
          <a:p>
            <a:r>
              <a:rPr lang="ru-RU" dirty="0"/>
              <a:t>   МО город Феодосия</a:t>
            </a:r>
          </a:p>
          <a:p>
            <a:r>
              <a:rPr lang="ru-RU" dirty="0"/>
              <a:t>   МО город Саки</a:t>
            </a:r>
          </a:p>
          <a:p>
            <a:r>
              <a:rPr lang="ru-RU" dirty="0"/>
              <a:t>   МО Красногвардейский район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508123" y="4404515"/>
            <a:ext cx="5362601" cy="22434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800"/>
              </a:spcAft>
            </a:pPr>
            <a:r>
              <a:rPr lang="ru-RU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Сетевые партнеры:</a:t>
            </a:r>
          </a:p>
          <a:p>
            <a:pPr>
              <a:spcAft>
                <a:spcPts val="800"/>
              </a:spcAft>
            </a:pPr>
            <a:r>
              <a:rPr lang="ru-RU" sz="14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Медицинский институт им. С.И. Георгиевского</a:t>
            </a:r>
            <a:r>
              <a:rPr lang="ru-RU" dirty="0">
                <a:solidFill>
                  <a:schemeClr val="bg1"/>
                </a:solidFill>
              </a:rPr>
              <a:t>      ФГАОУ ВО «КФУ им. В.И. Вернадского»;</a:t>
            </a:r>
            <a:endParaRPr lang="ru-RU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- Институт «Агротехнологическая академия» </a:t>
            </a:r>
            <a:r>
              <a:rPr lang="ru-RU" dirty="0">
                <a:solidFill>
                  <a:schemeClr val="bg1"/>
                </a:solidFill>
              </a:rPr>
              <a:t>ФГАОУ ВО «КФУ им. В.И. Вернадского»;</a:t>
            </a:r>
            <a:r>
              <a:rPr lang="ru-RU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spcAft>
                <a:spcPts val="800"/>
              </a:spcAft>
            </a:pPr>
            <a:r>
              <a:rPr lang="ru-RU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- ФГБУН «Научно-исследовательский институт сельского хозяйства Крыма</a:t>
            </a:r>
            <a:r>
              <a:rPr lang="ru-RU" dirty="0">
                <a:solidFill>
                  <a:schemeClr val="bg1"/>
                </a:solidFill>
              </a:rPr>
              <a:t>»</a:t>
            </a:r>
            <a:r>
              <a:rPr lang="ru-RU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013" y="-18482"/>
            <a:ext cx="2536665" cy="79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624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F0BC1A-EB7E-4D42-BA8B-B274D76DB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677" y="210125"/>
            <a:ext cx="11501932" cy="60194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/>
              <a:t>Система дополнительного образования детей </a:t>
            </a:r>
            <a:br>
              <a:rPr lang="ru-RU" sz="2400" b="1" dirty="0"/>
            </a:br>
            <a:r>
              <a:rPr lang="ru-RU" sz="2400" b="1" dirty="0"/>
              <a:t>Республики Крым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596F5E7-2155-475D-AF42-6BE3B217FE37}"/>
              </a:ext>
            </a:extLst>
          </p:cNvPr>
          <p:cNvSpPr txBox="1"/>
          <p:nvPr/>
        </p:nvSpPr>
        <p:spPr>
          <a:xfrm>
            <a:off x="536215" y="4394029"/>
            <a:ext cx="4614592" cy="2200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1 106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организаций реализуют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программы дополнительного образования: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организации дополнительного образования (53)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детские сады (385)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школы (545)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колледжи/техникумы (27)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вузы (3)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детские школы искусств и спортивные школы (55)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частные центры дополнительного образования (33)</a:t>
            </a:r>
          </a:p>
        </p:txBody>
      </p:sp>
      <p:sp>
        <p:nvSpPr>
          <p:cNvPr id="79" name="CustomShape 8">
            <a:extLst>
              <a:ext uri="{FF2B5EF4-FFF2-40B4-BE49-F238E27FC236}">
                <a16:creationId xmlns:a16="http://schemas.microsoft.com/office/drawing/2014/main" id="{4B0DE5EC-6036-4ABC-B580-EB4557370AE1}"/>
              </a:ext>
            </a:extLst>
          </p:cNvPr>
          <p:cNvSpPr/>
          <p:nvPr/>
        </p:nvSpPr>
        <p:spPr>
          <a:xfrm>
            <a:off x="725648" y="1524659"/>
            <a:ext cx="3450564" cy="52176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ДОЛЯ ДЕТЕЙ, ОХВАЧЕННЫХ ДОД, </a:t>
            </a:r>
            <a:b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</a:b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В РАЗРЕЗЕ НАПРАВЛЕННОСТЕЙ (%)</a:t>
            </a:r>
            <a:endParaRPr kumimoji="0" lang="ru-RU" sz="14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82" name="Группа 81">
            <a:extLst>
              <a:ext uri="{FF2B5EF4-FFF2-40B4-BE49-F238E27FC236}">
                <a16:creationId xmlns:a16="http://schemas.microsoft.com/office/drawing/2014/main" id="{4BEDC63D-57EF-4D56-A4C2-0BC1758D9945}"/>
              </a:ext>
            </a:extLst>
          </p:cNvPr>
          <p:cNvGrpSpPr/>
          <p:nvPr/>
        </p:nvGrpSpPr>
        <p:grpSpPr>
          <a:xfrm>
            <a:off x="4063504" y="854625"/>
            <a:ext cx="3873394" cy="858991"/>
            <a:chOff x="3732956" y="921517"/>
            <a:chExt cx="3873394" cy="858991"/>
          </a:xfrm>
        </p:grpSpPr>
        <p:sp>
          <p:nvSpPr>
            <p:cNvPr id="83" name="Прямоугольник: скругленные углы 82">
              <a:extLst>
                <a:ext uri="{FF2B5EF4-FFF2-40B4-BE49-F238E27FC236}">
                  <a16:creationId xmlns:a16="http://schemas.microsoft.com/office/drawing/2014/main" id="{FC443410-9B33-4D13-A112-DC9F53BD33C7}"/>
                </a:ext>
              </a:extLst>
            </p:cNvPr>
            <p:cNvSpPr/>
            <p:nvPr/>
          </p:nvSpPr>
          <p:spPr>
            <a:xfrm>
              <a:off x="3732956" y="921517"/>
              <a:ext cx="3873393" cy="517655"/>
            </a:xfrm>
            <a:prstGeom prst="roundRect">
              <a:avLst>
                <a:gd name="adj" fmla="val 19822"/>
              </a:avLst>
            </a:prstGeom>
            <a:solidFill>
              <a:srgbClr val="66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01AD2DA3-373F-4099-BC7A-6030E4134A3B}"/>
                </a:ext>
              </a:extLst>
            </p:cNvPr>
            <p:cNvSpPr txBox="1"/>
            <p:nvPr/>
          </p:nvSpPr>
          <p:spPr>
            <a:xfrm>
              <a:off x="4706394" y="930643"/>
              <a:ext cx="28999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детей с ОВЗ и детей-инвалидов охвачено дополнительным образованием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F3AD4AE3-474C-4CF5-B783-BF3ED8560EDA}"/>
                </a:ext>
              </a:extLst>
            </p:cNvPr>
            <p:cNvSpPr txBox="1"/>
            <p:nvPr/>
          </p:nvSpPr>
          <p:spPr>
            <a:xfrm>
              <a:off x="3801663" y="949511"/>
              <a:ext cx="10077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36,4% %</a:t>
              </a:r>
            </a:p>
          </p:txBody>
        </p:sp>
      </p:grpSp>
      <p:grpSp>
        <p:nvGrpSpPr>
          <p:cNvPr id="86" name="Группа 85">
            <a:extLst>
              <a:ext uri="{FF2B5EF4-FFF2-40B4-BE49-F238E27FC236}">
                <a16:creationId xmlns:a16="http://schemas.microsoft.com/office/drawing/2014/main" id="{85EAD0AD-87C5-47A1-9B65-24CF9AFF221E}"/>
              </a:ext>
            </a:extLst>
          </p:cNvPr>
          <p:cNvGrpSpPr/>
          <p:nvPr/>
        </p:nvGrpSpPr>
        <p:grpSpPr>
          <a:xfrm>
            <a:off x="251877" y="863750"/>
            <a:ext cx="3857326" cy="860059"/>
            <a:chOff x="225165" y="935886"/>
            <a:chExt cx="3433152" cy="1130913"/>
          </a:xfrm>
        </p:grpSpPr>
        <p:sp>
          <p:nvSpPr>
            <p:cNvPr id="87" name="Прямоугольник: скругленные углы 86">
              <a:extLst>
                <a:ext uri="{FF2B5EF4-FFF2-40B4-BE49-F238E27FC236}">
                  <a16:creationId xmlns:a16="http://schemas.microsoft.com/office/drawing/2014/main" id="{05E7A1D6-8433-447F-AA51-34C2BB675D3B}"/>
                </a:ext>
              </a:extLst>
            </p:cNvPr>
            <p:cNvSpPr/>
            <p:nvPr/>
          </p:nvSpPr>
          <p:spPr>
            <a:xfrm>
              <a:off x="292179" y="935886"/>
              <a:ext cx="3261305" cy="728515"/>
            </a:xfrm>
            <a:prstGeom prst="roundRect">
              <a:avLst>
                <a:gd name="adj" fmla="val 19822"/>
              </a:avLst>
            </a:prstGeom>
            <a:solidFill>
              <a:srgbClr val="66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EDA1908A-A9C7-42BE-8FD3-AE037FF084DF}"/>
                </a:ext>
              </a:extLst>
            </p:cNvPr>
            <p:cNvSpPr txBox="1"/>
            <p:nvPr/>
          </p:nvSpPr>
          <p:spPr>
            <a:xfrm>
              <a:off x="1189386" y="953773"/>
              <a:ext cx="2468931" cy="607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детей от 5 до 18 лет охвачено дополнительным образованием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B8491549-11C6-4996-AC11-39B392DB519D}"/>
                </a:ext>
              </a:extLst>
            </p:cNvPr>
            <p:cNvSpPr txBox="1"/>
            <p:nvPr/>
          </p:nvSpPr>
          <p:spPr>
            <a:xfrm>
              <a:off x="225165" y="974100"/>
              <a:ext cx="913592" cy="1092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75,8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%</a:t>
              </a:r>
            </a:p>
          </p:txBody>
        </p:sp>
      </p:grpSp>
      <p:grpSp>
        <p:nvGrpSpPr>
          <p:cNvPr id="90" name="Группа 89">
            <a:extLst>
              <a:ext uri="{FF2B5EF4-FFF2-40B4-BE49-F238E27FC236}">
                <a16:creationId xmlns:a16="http://schemas.microsoft.com/office/drawing/2014/main" id="{5EA65E31-5A48-4DA6-A3F0-63C5D7944CC0}"/>
              </a:ext>
            </a:extLst>
          </p:cNvPr>
          <p:cNvGrpSpPr/>
          <p:nvPr/>
        </p:nvGrpSpPr>
        <p:grpSpPr>
          <a:xfrm>
            <a:off x="8030946" y="854625"/>
            <a:ext cx="3781679" cy="563160"/>
            <a:chOff x="7821657" y="921518"/>
            <a:chExt cx="3679308" cy="517654"/>
          </a:xfrm>
        </p:grpSpPr>
        <p:sp>
          <p:nvSpPr>
            <p:cNvPr id="91" name="Прямоугольник: скругленные углы 90">
              <a:extLst>
                <a:ext uri="{FF2B5EF4-FFF2-40B4-BE49-F238E27FC236}">
                  <a16:creationId xmlns:a16="http://schemas.microsoft.com/office/drawing/2014/main" id="{225AC352-9659-4A23-B744-CC90755D5526}"/>
                </a:ext>
              </a:extLst>
            </p:cNvPr>
            <p:cNvSpPr/>
            <p:nvPr/>
          </p:nvSpPr>
          <p:spPr>
            <a:xfrm>
              <a:off x="7823599" y="921518"/>
              <a:ext cx="3367696" cy="517654"/>
            </a:xfrm>
            <a:prstGeom prst="roundRect">
              <a:avLst>
                <a:gd name="adj" fmla="val 19822"/>
              </a:avLst>
            </a:prstGeom>
            <a:solidFill>
              <a:srgbClr val="66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B7919657-D4FA-4842-818A-5D410127FC6C}"/>
                </a:ext>
              </a:extLst>
            </p:cNvPr>
            <p:cNvSpPr txBox="1"/>
            <p:nvPr/>
          </p:nvSpPr>
          <p:spPr>
            <a:xfrm>
              <a:off x="8851748" y="941730"/>
              <a:ext cx="26492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детей от 5 до 18 лет обеспечено социальными сертификатами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CE942238-E597-4DC8-82C3-74D71BB814FF}"/>
                </a:ext>
              </a:extLst>
            </p:cNvPr>
            <p:cNvSpPr txBox="1"/>
            <p:nvPr/>
          </p:nvSpPr>
          <p:spPr>
            <a:xfrm>
              <a:off x="7821657" y="949511"/>
              <a:ext cx="100770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67 </a:t>
              </a:r>
              <a:r>
                <a:rPr kumimoji="0" lang="ru-RU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тыс.</a:t>
              </a:r>
              <a:endPara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aphicFrame>
        <p:nvGraphicFramePr>
          <p:cNvPr id="94" name="Диаграмма 14">
            <a:extLst>
              <a:ext uri="{FF2B5EF4-FFF2-40B4-BE49-F238E27FC236}">
                <a16:creationId xmlns:a16="http://schemas.microsoft.com/office/drawing/2014/main" id="{D31793AC-4A04-446C-84ED-A5AE9363DC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1193413"/>
              </p:ext>
            </p:extLst>
          </p:nvPr>
        </p:nvGraphicFramePr>
        <p:xfrm>
          <a:off x="7800" y="1883347"/>
          <a:ext cx="4379965" cy="28520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5" name="TextBox 94">
            <a:extLst>
              <a:ext uri="{FF2B5EF4-FFF2-40B4-BE49-F238E27FC236}">
                <a16:creationId xmlns:a16="http://schemas.microsoft.com/office/drawing/2014/main" id="{C8305361-9B3F-4773-A828-84CB9442A627}"/>
              </a:ext>
            </a:extLst>
          </p:cNvPr>
          <p:cNvSpPr txBox="1"/>
          <p:nvPr/>
        </p:nvSpPr>
        <p:spPr>
          <a:xfrm>
            <a:off x="6220913" y="2068619"/>
            <a:ext cx="2434033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Более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72 тысяч </a:t>
            </a: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новых мест дополнительного образования детей в общеобразовательных организациях</a:t>
            </a:r>
          </a:p>
        </p:txBody>
      </p:sp>
      <p:pic>
        <p:nvPicPr>
          <p:cNvPr id="96" name="Рисунок 95">
            <a:extLst>
              <a:ext uri="{FF2B5EF4-FFF2-40B4-BE49-F238E27FC236}">
                <a16:creationId xmlns:a16="http://schemas.microsoft.com/office/drawing/2014/main" id="{20CAC7F4-A2BB-4055-9377-2811345CB9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785" y="2353531"/>
            <a:ext cx="705303" cy="566972"/>
          </a:xfrm>
          <a:prstGeom prst="rect">
            <a:avLst/>
          </a:prstGeom>
        </p:spPr>
      </p:pic>
      <p:cxnSp>
        <p:nvCxnSpPr>
          <p:cNvPr id="98" name="Прямая соединительная линия 97">
            <a:extLst>
              <a:ext uri="{FF2B5EF4-FFF2-40B4-BE49-F238E27FC236}">
                <a16:creationId xmlns:a16="http://schemas.microsoft.com/office/drawing/2014/main" id="{38B83FE6-FB4D-4FB9-B53C-45FF9B240E46}"/>
              </a:ext>
            </a:extLst>
          </p:cNvPr>
          <p:cNvCxnSpPr/>
          <p:nvPr/>
        </p:nvCxnSpPr>
        <p:spPr>
          <a:xfrm>
            <a:off x="5187905" y="1621766"/>
            <a:ext cx="0" cy="49429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id="{C8EE5906-27B1-4AC7-A3CF-A0E64181E915}"/>
              </a:ext>
            </a:extLst>
          </p:cNvPr>
          <p:cNvSpPr txBox="1"/>
          <p:nvPr/>
        </p:nvSpPr>
        <p:spPr>
          <a:xfrm>
            <a:off x="6220914" y="3547637"/>
            <a:ext cx="24436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231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центров «Точка роста» на базе школ</a:t>
            </a:r>
          </a:p>
        </p:txBody>
      </p:sp>
      <p:pic>
        <p:nvPicPr>
          <p:cNvPr id="100" name="Picture 2" descr="Picture background">
            <a:extLst>
              <a:ext uri="{FF2B5EF4-FFF2-40B4-BE49-F238E27FC236}">
                <a16:creationId xmlns:a16="http://schemas.microsoft.com/office/drawing/2014/main" id="{95086E4D-EA3F-46EC-B031-EBAF89E41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015" y="3536680"/>
            <a:ext cx="780026" cy="494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" name="TextBox 101">
            <a:extLst>
              <a:ext uri="{FF2B5EF4-FFF2-40B4-BE49-F238E27FC236}">
                <a16:creationId xmlns:a16="http://schemas.microsoft.com/office/drawing/2014/main" id="{A3AB44F5-A7FF-48E8-A00F-CA85E4B0D726}"/>
              </a:ext>
            </a:extLst>
          </p:cNvPr>
          <p:cNvSpPr txBox="1"/>
          <p:nvPr/>
        </p:nvSpPr>
        <p:spPr>
          <a:xfrm>
            <a:off x="6350088" y="4247774"/>
            <a:ext cx="26425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организация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центр цифрового образования «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-куб»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1BAB6546-CC00-4A35-8E98-1CE05980361D}"/>
              </a:ext>
            </a:extLst>
          </p:cNvPr>
          <p:cNvSpPr txBox="1"/>
          <p:nvPr/>
        </p:nvSpPr>
        <p:spPr>
          <a:xfrm>
            <a:off x="6261786" y="5284238"/>
            <a:ext cx="27308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организаций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технопарков «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Кванториум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 стационарный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 мобильный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 школьных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5" name="Picture 4">
            <a:extLst>
              <a:ext uri="{FF2B5EF4-FFF2-40B4-BE49-F238E27FC236}">
                <a16:creationId xmlns:a16="http://schemas.microsoft.com/office/drawing/2014/main" id="{DFB8A06E-D540-4DB0-A339-7B91F2B4BD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937" y="5366596"/>
            <a:ext cx="512394" cy="512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6" name="TextBox 105">
            <a:extLst>
              <a:ext uri="{FF2B5EF4-FFF2-40B4-BE49-F238E27FC236}">
                <a16:creationId xmlns:a16="http://schemas.microsoft.com/office/drawing/2014/main" id="{A9529DAB-5C32-4602-8C6A-B88474BC2713}"/>
              </a:ext>
            </a:extLst>
          </p:cNvPr>
          <p:cNvSpPr txBox="1"/>
          <p:nvPr/>
        </p:nvSpPr>
        <p:spPr>
          <a:xfrm>
            <a:off x="10009207" y="4980565"/>
            <a:ext cx="257290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организация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центр выявления,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поддержки и развития способностей и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талантов </a:t>
            </a:r>
            <a:b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у детей и молодежи «Импульс»</a:t>
            </a:r>
          </a:p>
        </p:txBody>
      </p:sp>
      <p:pic>
        <p:nvPicPr>
          <p:cNvPr id="107" name="Picture 6">
            <a:extLst>
              <a:ext uri="{FF2B5EF4-FFF2-40B4-BE49-F238E27FC236}">
                <a16:creationId xmlns:a16="http://schemas.microsoft.com/office/drawing/2014/main" id="{83227BE1-3504-49F8-9BB6-56C2D79CA7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2146" y="5329490"/>
            <a:ext cx="609600" cy="537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9" name="TextBox 108">
            <a:extLst>
              <a:ext uri="{FF2B5EF4-FFF2-40B4-BE49-F238E27FC236}">
                <a16:creationId xmlns:a16="http://schemas.microsoft.com/office/drawing/2014/main" id="{7321476B-30D3-4137-9F3A-87C56BDAA44C}"/>
              </a:ext>
            </a:extLst>
          </p:cNvPr>
          <p:cNvSpPr txBox="1"/>
          <p:nvPr/>
        </p:nvSpPr>
        <p:spPr>
          <a:xfrm>
            <a:off x="9972971" y="4211791"/>
            <a:ext cx="2158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591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школьный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 Cond" panose="020B0506030403020204" pitchFamily="34" charset="0"/>
                <a:ea typeface="+mn-ea"/>
                <a:cs typeface="+mn-cs"/>
              </a:rPr>
              <a:t> музей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8C73D9C2-8F33-4D3A-8DC8-5FEFBBBF1E89}"/>
              </a:ext>
            </a:extLst>
          </p:cNvPr>
          <p:cNvSpPr txBox="1"/>
          <p:nvPr/>
        </p:nvSpPr>
        <p:spPr>
          <a:xfrm>
            <a:off x="9934896" y="3371700"/>
            <a:ext cx="2196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511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школьных театров</a:t>
            </a:r>
          </a:p>
        </p:txBody>
      </p:sp>
      <p:pic>
        <p:nvPicPr>
          <p:cNvPr id="112" name="Google Shape;192;p19">
            <a:extLst>
              <a:ext uri="{FF2B5EF4-FFF2-40B4-BE49-F238E27FC236}">
                <a16:creationId xmlns:a16="http://schemas.microsoft.com/office/drawing/2014/main" id="{9D9E41AA-693F-4E0F-B62B-F3C0768DF518}"/>
              </a:ext>
            </a:extLst>
          </p:cNvPr>
          <p:cNvPicPr preferRelativeResize="0"/>
          <p:nvPr/>
        </p:nvPicPr>
        <p:blipFill>
          <a:blip r:embed="rId7">
            <a:alphaModFix/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200394" y="3438807"/>
            <a:ext cx="598901" cy="620202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TextBox 112">
            <a:extLst>
              <a:ext uri="{FF2B5EF4-FFF2-40B4-BE49-F238E27FC236}">
                <a16:creationId xmlns:a16="http://schemas.microsoft.com/office/drawing/2014/main" id="{0CCD244E-8308-42CA-8BB7-3567F2C393AA}"/>
              </a:ext>
            </a:extLst>
          </p:cNvPr>
          <p:cNvSpPr txBox="1"/>
          <p:nvPr/>
        </p:nvSpPr>
        <p:spPr>
          <a:xfrm>
            <a:off x="9852516" y="2301277"/>
            <a:ext cx="24773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538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школьных спортивных клубов</a:t>
            </a:r>
          </a:p>
        </p:txBody>
      </p:sp>
      <p:pic>
        <p:nvPicPr>
          <p:cNvPr id="114" name="Picture 5">
            <a:extLst>
              <a:ext uri="{FF2B5EF4-FFF2-40B4-BE49-F238E27FC236}">
                <a16:creationId xmlns:a16="http://schemas.microsoft.com/office/drawing/2014/main" id="{A0E80A25-C241-4FBD-BF94-755F195BEB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8707" y="2421232"/>
            <a:ext cx="832607" cy="832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5" name="CustomShape 8">
            <a:extLst>
              <a:ext uri="{FF2B5EF4-FFF2-40B4-BE49-F238E27FC236}">
                <a16:creationId xmlns:a16="http://schemas.microsoft.com/office/drawing/2014/main" id="{D5291FB4-FEE1-4AA2-B29E-2A464A050E5D}"/>
              </a:ext>
            </a:extLst>
          </p:cNvPr>
          <p:cNvSpPr/>
          <p:nvPr/>
        </p:nvSpPr>
        <p:spPr>
          <a:xfrm>
            <a:off x="6060037" y="1409448"/>
            <a:ext cx="5208961" cy="73721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Создана</a:t>
            </a:r>
            <a:r>
              <a:rPr kumimoji="0" lang="ru-RU" sz="1400" b="1" i="0" u="none" strike="noStrike" kern="1200" cap="none" spc="-1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 </a:t>
            </a: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НОВАЯ ИНФРАСТРУКТУРА ДОПОЛНИТЕЛЬНОГО ОБРАЗОВАНИЯ </a:t>
            </a:r>
            <a:b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</a:b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В 2019-2024 ГОДАХ ЗА СЧЕТ СРЕДСТВ НАЦПРОЕКТА</a:t>
            </a:r>
            <a:endParaRPr kumimoji="0" lang="ru-RU" sz="14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7FC19B3-56D7-ACC7-11E6-055E3FAA165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663" y="21328"/>
            <a:ext cx="2341067" cy="70110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43EB166-8007-4FA6-9410-5126E3741A7C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8664" y="4243977"/>
            <a:ext cx="744272" cy="74427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DF40D95-62D3-66EA-43A4-88EEE77494F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52937" y="5993148"/>
            <a:ext cx="570168" cy="56463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79E81D5-2D69-B6F0-7D0D-7B33E0BB508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85782" y="4243976"/>
            <a:ext cx="744271" cy="74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64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конкурсы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4005ED7-542C-1D25-453D-F19635B3F2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28" y="-41189"/>
            <a:ext cx="1555524" cy="161631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8B324C8-DD39-A680-2A70-A1DEC52C4FB3}"/>
              </a:ext>
            </a:extLst>
          </p:cNvPr>
          <p:cNvSpPr/>
          <p:nvPr/>
        </p:nvSpPr>
        <p:spPr>
          <a:xfrm>
            <a:off x="1314450" y="-8253"/>
            <a:ext cx="8340885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Государственное бюджетное образовательное учреждение дополнительного образования Республики Крым </a:t>
            </a:r>
          </a:p>
          <a:p>
            <a:pPr algn="ctr"/>
            <a:r>
              <a:rPr lang="ru-RU" sz="2600" b="1" dirty="0">
                <a:solidFill>
                  <a:schemeClr val="accent1">
                    <a:lumMod val="50000"/>
                  </a:schemeClr>
                </a:solidFill>
              </a:rPr>
              <a:t>«Дворец детского и юношеского творчества»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8" name="Рисунок 1">
            <a:extLst>
              <a:ext uri="{FF2B5EF4-FFF2-40B4-BE49-F238E27FC236}">
                <a16:creationId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4"/>
          <a:srcRect l="22149" t="25186" r="12999" b="25888"/>
          <a:stretch/>
        </p:blipFill>
        <p:spPr>
          <a:xfrm>
            <a:off x="0" y="-8253"/>
            <a:ext cx="12230528" cy="6857640"/>
          </a:xfrm>
          <a:prstGeom prst="rect">
            <a:avLst/>
          </a:prstGeom>
          <a:ln>
            <a:noFill/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735" y="0"/>
            <a:ext cx="2384265" cy="794562"/>
          </a:xfrm>
          <a:prstGeom prst="rect">
            <a:avLst/>
          </a:prstGeom>
        </p:spPr>
      </p:pic>
      <p:sp>
        <p:nvSpPr>
          <p:cNvPr id="13" name="Скругленный прямоугольник 12"/>
          <p:cNvSpPr/>
          <p:nvPr/>
        </p:nvSpPr>
        <p:spPr>
          <a:xfrm>
            <a:off x="1530144" y="205413"/>
            <a:ext cx="8256407" cy="112261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образовательное учреждение дополнительного  образования Республики Крым 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«ЭКОЛОГО-БИОЛОГИЧЕСКИЙ ЦЕНТР»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84069" y="2228223"/>
            <a:ext cx="5312227" cy="367618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конкурс научно-исследовательских работ имени Д.И. Менделеева 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конкурс экологических рисунков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конкурс Экокостюмов Эколят                                      (с использованием вторичного сырья)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конкурс детского рисунка «Эколята – друзья и защитники Природы!»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конкурс экологических проектов «ЭкоПатруль»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конкурс юных аграриев имени К. А. Тимирязева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(международный) фестиваль «Праздник Эколят – молодых защитников природы»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конкурс юных исследователей окружающей среды им. Б. В. Всесвятского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фестиваль творческих открытий и инициатив «Леонардо» 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Российский открытый молодёжный водный конкурс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531428" y="2228223"/>
            <a:ext cx="5138057" cy="367618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Республиканский конкурс природоведческих исследовательских проектов «Первооткрыватель»                  для учащихся 1-4 классов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Республиканская научно-практическая конференция учащихся «Проблемы охраны окружающей среды»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Республиканский конкурс «Исследовательский старт»                для учащихся 5-7 классов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Республиканский природоохранный конкурс «Чистый Крым»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Республиканская экологическая акция                                 «Сохраним можжевельники Крыма»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Республиканская эколого-природоохранная акция                   «К чистым истокам»</a:t>
            </a:r>
          </a:p>
          <a:p>
            <a:pPr>
              <a:buClr>
                <a:schemeClr val="accent1"/>
              </a:buClr>
            </a:pP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404295" y="1620505"/>
            <a:ext cx="3664094" cy="4435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Всероссийские мероприятия - 14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847762" y="1641634"/>
            <a:ext cx="3783226" cy="4293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Республиканские мероприятия  - 19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27119" y="6083552"/>
            <a:ext cx="8903869" cy="6014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/>
              <a:t>Конкурсы по направленностям: эколого-природоохранные  – 13, научно-исследовательские - 6</a:t>
            </a:r>
          </a:p>
        </p:txBody>
      </p:sp>
      <p:pic>
        <p:nvPicPr>
          <p:cNvPr id="17" name="Picutre 1">
            <a:extLst>
              <a:ext uri="{FF2B5EF4-FFF2-40B4-BE49-F238E27FC236}">
                <a16:creationId xmlns:a16="http://schemas.microsoft.com/office/drawing/2014/main" id="{3F586A85-182F-40A9-B544-1C2A04021512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6563" y="-41189"/>
            <a:ext cx="1275922" cy="125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5223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1">
            <a:extLst>
              <a:ext uri="{FF2B5EF4-FFF2-40B4-BE49-F238E27FC236}">
                <a16:creationId xmlns:a16="http://schemas.microsoft.com/office/drawing/2014/main" id="{2EDC77F6-7FEE-8213-19A6-7A7BDDE477F4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0" y="0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77" name="Заголовок 1">
            <a:extLst>
              <a:ext uri="{FF2B5EF4-FFF2-40B4-BE49-F238E27FC236}">
                <a16:creationId xmlns:a16="http://schemas.microsoft.com/office/drawing/2014/main" id="{A878D4FD-4663-40B0-9603-E64B91B89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6645" y="374946"/>
            <a:ext cx="9388490" cy="1252645"/>
          </a:xfrm>
        </p:spPr>
        <p:txBody>
          <a:bodyPr>
            <a:noAutofit/>
          </a:bodyPr>
          <a:lstStyle/>
          <a:p>
            <a:pPr algn="ctr"/>
            <a:br>
              <a:rPr lang="ru-RU" sz="2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Как родителям выбрать направление </a:t>
            </a:r>
            <a:br>
              <a:rPr lang="ru-RU" sz="32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для обучения </a:t>
            </a:r>
            <a:br>
              <a:rPr lang="ru-RU" sz="32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в ГБОУ ДО РК 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«ЭКОЛОГО-БИОЛОГИЧЕСКИЙ ЦЕНТР»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44843" y="2643605"/>
            <a:ext cx="1233204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5E5F114-4DCF-4210-B5F6-2FE51EF6F8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199" y="3449829"/>
            <a:ext cx="1805650" cy="1584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0632" y="4044812"/>
            <a:ext cx="257771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15869">
              <a:defRPr/>
            </a:pP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415869">
              <a:defRPr/>
            </a:pP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415869">
              <a:defRPr/>
            </a:pP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415869">
              <a:defRPr/>
            </a:pP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415869">
              <a:defRPr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Официальный сайт ГБОУ ДО РК «Эколого-биологический центр»</a:t>
            </a:r>
          </a:p>
        </p:txBody>
      </p:sp>
      <p:pic>
        <p:nvPicPr>
          <p:cNvPr id="9" name="Рисунок 1">
            <a:extLst>
              <a:ext uri="{FF2B5EF4-FFF2-40B4-BE49-F238E27FC236}">
                <a16:creationId xmlns:a16="http://schemas.microsoft.com/office/drawing/2014/main" id="{93C67336-4161-4FF2-9C84-AB2B72945E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5" t="35905" r="18666" b="18678"/>
          <a:stretch>
            <a:fillRect/>
          </a:stretch>
        </p:blipFill>
        <p:spPr bwMode="auto">
          <a:xfrm>
            <a:off x="3359217" y="3449829"/>
            <a:ext cx="1645919" cy="1584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4">
            <a:extLst>
              <a:ext uri="{FF2B5EF4-FFF2-40B4-BE49-F238E27FC236}">
                <a16:creationId xmlns:a16="http://schemas.microsoft.com/office/drawing/2014/main" id="{BDD5D97F-C42C-44EF-BF6A-5C4A11D45D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5297" y="3503531"/>
            <a:ext cx="1786064" cy="1641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492" y="3558005"/>
            <a:ext cx="1602304" cy="144471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rot="10800000" flipV="1">
            <a:off x="3058983" y="5144571"/>
            <a:ext cx="24243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Официальная группа 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ГБОУ ДО РК «Эколого-биологический центр» </a:t>
            </a:r>
          </a:p>
          <a:p>
            <a:pPr algn="ctr">
              <a:defRPr/>
            </a:pP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ВКонтакте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32910" y="5229493"/>
            <a:ext cx="28972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РРЦ – Эколого-биологическое направление </a:t>
            </a:r>
          </a:p>
          <a:p>
            <a:pPr algn="ctr"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Телеграмм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8497850" y="5034013"/>
            <a:ext cx="324682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Навигатор дополнительного образования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ГБОУ ДО РК «Эколого-биологический центр»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43276" y="2184935"/>
            <a:ext cx="10684042" cy="9144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27000">
              <a:schemeClr val="accent1">
                <a:lumMod val="60000"/>
                <a:lumOff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ГБОУ ДО РК «ЭБЦ» - ресурсный центр по естественнонаучной направленности (эколого-биологическая и научно-исследовательская деятельность, ранняя профессиональная ориентация школьников)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16" name="Picutre 1">
            <a:extLst>
              <a:ext uri="{FF2B5EF4-FFF2-40B4-BE49-F238E27FC236}">
                <a16:creationId xmlns:a16="http://schemas.microsoft.com/office/drawing/2014/main" id="{D82D7914-B769-4C08-8455-695F0020FD2D}"/>
              </a:ext>
            </a:extLst>
          </p:cNvPr>
          <p:cNvPicPr/>
          <p:nvPr/>
        </p:nvPicPr>
        <p:blipFill>
          <a:blip r:embed="rId9"/>
          <a:stretch/>
        </p:blipFill>
        <p:spPr>
          <a:xfrm>
            <a:off x="0" y="11675"/>
            <a:ext cx="1202724" cy="11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9972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01" y="365125"/>
            <a:ext cx="1674284" cy="1117026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084172" y="346252"/>
            <a:ext cx="9269627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cap="all" dirty="0">
                <a:ln w="3175" cmpd="sng">
                  <a:noFill/>
                </a:ln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центр одарённых детей «Импульс», созданный с учетом опыта Образовательного Фонда «Талант и Успех»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3417" y="2534422"/>
            <a:ext cx="40722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Регионального центра «Импульс»: 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2189" y="5272271"/>
            <a:ext cx="969150" cy="948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66204" y="4207383"/>
            <a:ext cx="969150" cy="948572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06034" y="3161321"/>
            <a:ext cx="965135" cy="948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1748438" y="3412235"/>
            <a:ext cx="1421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НАУКА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71169" y="4469461"/>
            <a:ext cx="1783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ИСКУССТВО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67515" y="5574512"/>
            <a:ext cx="1783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605105" y="3698604"/>
            <a:ext cx="449275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1F37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Программы:</a:t>
            </a:r>
          </a:p>
          <a:p>
            <a:pPr marL="342900" indent="-342900">
              <a:buFontTx/>
              <a:buChar char="-"/>
            </a:pPr>
            <a:r>
              <a:rPr lang="ru-RU" sz="1600" b="1" dirty="0">
                <a:solidFill>
                  <a:srgbClr val="1F37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агробиология;</a:t>
            </a:r>
          </a:p>
          <a:p>
            <a:pPr marL="342900" indent="-342900">
              <a:buFontTx/>
              <a:buChar char="-"/>
            </a:pPr>
            <a:r>
              <a:rPr lang="ru-RU" sz="1600" b="1" dirty="0">
                <a:solidFill>
                  <a:srgbClr val="1F37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генетика;</a:t>
            </a:r>
          </a:p>
          <a:p>
            <a:pPr marL="342900" indent="-342900">
              <a:buFontTx/>
              <a:buChar char="-"/>
            </a:pPr>
            <a:r>
              <a:rPr lang="ru-RU" sz="1600" b="1" dirty="0">
                <a:solidFill>
                  <a:srgbClr val="1F37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медицина;</a:t>
            </a:r>
          </a:p>
          <a:p>
            <a:pPr marL="342900" indent="-342900">
              <a:buFontTx/>
              <a:buChar char="-"/>
            </a:pPr>
            <a:r>
              <a:rPr lang="ru-RU" sz="1600" b="1" dirty="0">
                <a:solidFill>
                  <a:srgbClr val="1F37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экспериментальная физика;</a:t>
            </a:r>
          </a:p>
          <a:p>
            <a:pPr marL="342900" indent="-342900">
              <a:buFontTx/>
              <a:buChar char="-"/>
            </a:pPr>
            <a:r>
              <a:rPr lang="ru-RU" sz="1600" b="1" dirty="0">
                <a:solidFill>
                  <a:srgbClr val="1F37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экспериментальная робототехника;</a:t>
            </a:r>
          </a:p>
          <a:p>
            <a:pPr marL="342900" indent="-342900">
              <a:buFontTx/>
              <a:buChar char="-"/>
            </a:pPr>
            <a:r>
              <a:rPr lang="ru-RU" sz="1600" b="1" dirty="0">
                <a:solidFill>
                  <a:srgbClr val="1F37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общая биология;</a:t>
            </a:r>
          </a:p>
          <a:p>
            <a:pPr marL="342900" indent="-342900">
              <a:buFontTx/>
              <a:buChar char="-"/>
            </a:pPr>
            <a:r>
              <a:rPr lang="ru-RU" sz="1600" b="1" dirty="0">
                <a:solidFill>
                  <a:srgbClr val="1F37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астрофизика и космические исследования.</a:t>
            </a:r>
          </a:p>
          <a:p>
            <a:pPr marL="342900" indent="-342900">
              <a:buFontTx/>
              <a:buChar char="-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">
            <a:extLst>
              <a:ext uri="{FF2B5EF4-FFF2-40B4-BE49-F238E27FC236}">
                <a16:creationId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7"/>
          <a:srcRect l="22149" t="25186" r="12999" b="25888"/>
          <a:stretch/>
        </p:blipFill>
        <p:spPr>
          <a:xfrm>
            <a:off x="-38528" y="360"/>
            <a:ext cx="12230528" cy="6857640"/>
          </a:xfrm>
          <a:prstGeom prst="rect">
            <a:avLst/>
          </a:prstGeom>
          <a:ln>
            <a:noFill/>
          </a:ln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01" y="517525"/>
            <a:ext cx="1674284" cy="1117026"/>
          </a:xfrm>
          <a:prstGeom prst="rect">
            <a:avLst/>
          </a:prstGeom>
        </p:spPr>
      </p:pic>
      <p:sp>
        <p:nvSpPr>
          <p:cNvPr id="19" name="Заголовок 3"/>
          <p:cNvSpPr txBox="1">
            <a:spLocks/>
          </p:cNvSpPr>
          <p:nvPr/>
        </p:nvSpPr>
        <p:spPr>
          <a:xfrm>
            <a:off x="2236572" y="498652"/>
            <a:ext cx="9269627" cy="180972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cap="all" dirty="0">
                <a:ln w="3175" cmpd="sng">
                  <a:noFill/>
                </a:ln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центр одарённых детей «Импульс», созданный с учетом опыта Образовательного Фонда «Талант и Успех»</a:t>
            </a:r>
            <a:endParaRPr lang="en-US" sz="2400" b="1" cap="all" dirty="0">
              <a:ln w="3175" cmpd="sng">
                <a:noFill/>
              </a:ln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cap="all" dirty="0">
                <a:ln w="3175" cmpd="sng">
                  <a:noFill/>
                </a:ln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cap="all" dirty="0">
                <a:ln w="3175" cmpd="sng">
                  <a:noFill/>
                </a:ln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2400" dirty="0">
                <a:hlinkClick r:id="rId8"/>
              </a:rPr>
              <a:t>https://odarennye-deti.crm.eduru.ru</a:t>
            </a:r>
            <a:r>
              <a:rPr lang="ru-RU" sz="2400" dirty="0"/>
              <a:t> </a:t>
            </a:r>
          </a:p>
          <a:p>
            <a:endParaRPr lang="ru-RU" sz="2400" b="1" cap="all" dirty="0">
              <a:ln w="3175" cmpd="sng">
                <a:noFill/>
              </a:ln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2350" y="0"/>
            <a:ext cx="2384265" cy="79456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470779" y="2019557"/>
            <a:ext cx="40722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Регионального центра «Импульс»: 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10056" y="3155616"/>
            <a:ext cx="965135" cy="948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TextBox 22"/>
          <p:cNvSpPr txBox="1"/>
          <p:nvPr/>
        </p:nvSpPr>
        <p:spPr>
          <a:xfrm>
            <a:off x="7403715" y="3548159"/>
            <a:ext cx="1421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НАУКА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5818" y="4400187"/>
            <a:ext cx="969150" cy="94857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405731" y="4539483"/>
            <a:ext cx="1783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ИСКУССТВО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</a:p>
        </p:txBody>
      </p:sp>
      <p:pic>
        <p:nvPicPr>
          <p:cNvPr id="2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479" y="5480564"/>
            <a:ext cx="969150" cy="948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1365688" y="5702199"/>
            <a:ext cx="1783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6738553" y="4229945"/>
            <a:ext cx="5280453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«АГРОБИОЛОГИЯ»</a:t>
            </a:r>
          </a:p>
          <a:p>
            <a:pPr marL="342900" indent="-342900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«ГЕНЕТИКА»</a:t>
            </a:r>
          </a:p>
          <a:p>
            <a:pPr marL="342900" indent="-342900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«МЕДИЦИНА»</a:t>
            </a:r>
          </a:p>
          <a:p>
            <a:pPr marL="342900" indent="-342900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«ЭКСПЕРИМЕНТАЛЬНАЯ ФИЗИКА»</a:t>
            </a:r>
          </a:p>
          <a:p>
            <a:pPr marL="342900" indent="-342900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«ЭКСПЕРИМЕНТАЛЬНАЯ РОБОТОТЕХНИКА»</a:t>
            </a:r>
          </a:p>
          <a:p>
            <a:pPr marL="342900" indent="-342900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«ОБЩАЯ БИОЛОГИЯ»</a:t>
            </a:r>
          </a:p>
          <a:p>
            <a:pPr marL="342900" indent="-342900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«АСТРОФИЗИКА И КОСМИЧЕСКИЕ ИССЛЕДОВАНИЯ »</a:t>
            </a:r>
          </a:p>
          <a:p>
            <a:pPr marL="342900" indent="-342900">
              <a:buFontTx/>
              <a:buChar char="-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156923" y="4444749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«ЖИВОПИСЬ»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«ТЕАТР»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851376" y="5363416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«ШАХМАТЫ»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«ДВИЖЕНИЕ ВВЕРХ: БАСКЕТБОЛ»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«ДВИЖЕНИЕ ВВЕРХ: ВОЛЕЙБОЛ»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«ДВИЖЕНИЕ ВВЕРХ: ФУТБОЛ»</a:t>
            </a:r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Gimnazia\Pictures\photo_2024-09-25_17-12-34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71851" y="2232454"/>
            <a:ext cx="1904363" cy="1904363"/>
          </a:xfrm>
          <a:prstGeom prst="rect">
            <a:avLst/>
          </a:prstGeom>
          <a:noFill/>
        </p:spPr>
      </p:pic>
      <p:pic>
        <p:nvPicPr>
          <p:cNvPr id="1027" name="Picture 3" descr="C:\Users\Gimnazia\Pictures\qr-code.gif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9082088" y="2100566"/>
            <a:ext cx="2014279" cy="20142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953618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01" y="365125"/>
            <a:ext cx="1674284" cy="1117026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50076" y="401143"/>
            <a:ext cx="9203724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cap="all" dirty="0">
                <a:ln w="3175" cmpd="sng">
                  <a:noFill/>
                </a:ln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центр одарённых детей «Импульс», созданный с учетом опыта Образовательного Фонда «Талант и Успех»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6" name="Рисунок 1">
            <a:extLst>
              <a:ext uri="{FF2B5EF4-FFF2-40B4-BE49-F238E27FC236}">
                <a16:creationId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4"/>
          <a:srcRect l="22149" t="25186" r="12999" b="25888"/>
          <a:stretch/>
        </p:blipFill>
        <p:spPr>
          <a:xfrm>
            <a:off x="-38528" y="360"/>
            <a:ext cx="12230528" cy="6857640"/>
          </a:xfrm>
          <a:prstGeom prst="rect">
            <a:avLst/>
          </a:prstGeom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01" y="517525"/>
            <a:ext cx="1674284" cy="1117026"/>
          </a:xfrm>
          <a:prstGeom prst="rect">
            <a:avLst/>
          </a:prstGeom>
        </p:spPr>
      </p:pic>
      <p:sp>
        <p:nvSpPr>
          <p:cNvPr id="8" name="Заголовок 3"/>
          <p:cNvSpPr txBox="1">
            <a:spLocks/>
          </p:cNvSpPr>
          <p:nvPr/>
        </p:nvSpPr>
        <p:spPr>
          <a:xfrm>
            <a:off x="2084172" y="346252"/>
            <a:ext cx="9269627" cy="108952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cap="all" dirty="0">
                <a:ln w="3175" cmpd="sng">
                  <a:noFill/>
                </a:ln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центр одарённых детей «Импульс», созданный с учетом опыта Образовательного Фонда «Талант и Успех»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563" y="0"/>
            <a:ext cx="2384265" cy="794562"/>
          </a:xfrm>
          <a:prstGeom prst="rect">
            <a:avLst/>
          </a:prstGeom>
        </p:spPr>
      </p:pic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1100043" y="1676988"/>
          <a:ext cx="10222885" cy="5138574"/>
        </p:xfrm>
        <a:graphic>
          <a:graphicData uri="http://schemas.openxmlformats.org/drawingml/2006/table">
            <a:tbl>
              <a:tblPr/>
              <a:tblGrid>
                <a:gridCol w="102228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4694">
                <a:tc>
                  <a:txBody>
                    <a:bodyPr/>
                    <a:lstStyle/>
                    <a:p>
                      <a:pPr marL="36195" marR="361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мероприятия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ФЕВРАЛЬ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just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образовательный турнир учащихся 8-11 классов «</a:t>
                      </a:r>
                      <a:r>
                        <a:rPr lang="ru-RU" sz="14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Химия элементарно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just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Региональный этап Всероссийского конкурса научно-технологических проектов «</a:t>
                      </a:r>
                      <a:r>
                        <a:rPr lang="ru-RU" sz="14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Большие вызовы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МАРТ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1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just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конкурс научных разработок учащихся «</a:t>
                      </a:r>
                      <a:r>
                        <a:rPr lang="ru-RU" sz="14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Ярмарка научных идей: взгляд в будущее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1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just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Республиканское командное первенство по решению практических кейсов «</a:t>
                      </a:r>
                      <a:r>
                        <a:rPr lang="ru-RU" sz="14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Наука+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just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конкурс школьных театральных коллективов «</a:t>
                      </a:r>
                      <a:r>
                        <a:rPr lang="ru-RU" sz="14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Театральные дебюты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1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89388">
                <a:tc>
                  <a:txBody>
                    <a:bodyPr/>
                    <a:lstStyle/>
                    <a:p>
                      <a:pPr marL="36195" marR="36195" algn="just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командный конкурс учащихся 5-7 классов «</a:t>
                      </a:r>
                      <a:r>
                        <a:rPr lang="ru-RU" sz="14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Экология для будущего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6195" marR="36195" algn="just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just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конкурс юных аграриев Крыма «</a:t>
                      </a:r>
                      <a:r>
                        <a:rPr lang="ru-RU" sz="14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АГРОстарт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медицинский турнир имени С.И. Георгиевского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конкурс исследовательских работ с защитой на английском языке «</a:t>
                      </a:r>
                      <a:r>
                        <a:rPr lang="ru-RU" sz="14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Наука без границ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заочный конкурс исследовательских и проектных задач школьников «</a:t>
                      </a:r>
                      <a:r>
                        <a:rPr lang="ru-RU" sz="14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Ключевой вопрос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конкурс-выставка творческих работ учащихся «</a:t>
                      </a:r>
                      <a:r>
                        <a:rPr lang="ru-RU" sz="14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Горизонты открытий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90173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конкурсы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6262" y="2443956"/>
            <a:ext cx="3419475" cy="3114675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4005ED7-542C-1D25-453D-F19635B3F2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28" y="-41189"/>
            <a:ext cx="1555524" cy="161631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8B324C8-DD39-A680-2A70-A1DEC52C4FB3}"/>
              </a:ext>
            </a:extLst>
          </p:cNvPr>
          <p:cNvSpPr/>
          <p:nvPr/>
        </p:nvSpPr>
        <p:spPr>
          <a:xfrm>
            <a:off x="1314450" y="-8253"/>
            <a:ext cx="8340885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Государственное бюджетное образовательное учреждение дополнительного образования Республики Крым </a:t>
            </a:r>
          </a:p>
          <a:p>
            <a:pPr algn="ctr"/>
            <a:r>
              <a:rPr lang="ru-RU" sz="2600" b="1" dirty="0">
                <a:solidFill>
                  <a:schemeClr val="accent1">
                    <a:lumMod val="50000"/>
                  </a:schemeClr>
                </a:solidFill>
              </a:rPr>
              <a:t>«Дворец детского и юношеского творчества»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8" name="Рисунок 1">
            <a:extLst>
              <a:ext uri="{FF2B5EF4-FFF2-40B4-BE49-F238E27FC236}">
                <a16:creationId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5"/>
          <a:srcRect l="22149" t="25186" r="12999" b="25888"/>
          <a:stretch/>
        </p:blipFill>
        <p:spPr>
          <a:xfrm>
            <a:off x="-38528" y="360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8B324C8-DD39-A680-2A70-A1DEC52C4FB3}"/>
              </a:ext>
            </a:extLst>
          </p:cNvPr>
          <p:cNvSpPr/>
          <p:nvPr/>
        </p:nvSpPr>
        <p:spPr>
          <a:xfrm>
            <a:off x="1466850" y="144147"/>
            <a:ext cx="8340885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Региональный центр одарённых детей «Импульс», созданный с учетом опыта Образовательного Фонда «Талант и Успех» 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735" y="0"/>
            <a:ext cx="2384265" cy="794562"/>
          </a:xfrm>
          <a:prstGeom prst="rect">
            <a:avLst/>
          </a:prstGeom>
        </p:spPr>
      </p:pic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-38527" y="2136138"/>
          <a:ext cx="12230527" cy="4668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72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72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39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81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818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346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7755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9 смена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 смена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11 смена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12 смена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13 смена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14 смена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Даты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4-18</a:t>
                      </a:r>
                      <a:r>
                        <a:rPr lang="ru-RU" baseline="0" dirty="0"/>
                        <a:t> сентября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22 сентября</a:t>
                      </a:r>
                      <a:r>
                        <a:rPr lang="ru-RU" baseline="0" dirty="0"/>
                        <a:t>–</a:t>
                      </a:r>
                    </a:p>
                    <a:p>
                      <a:r>
                        <a:rPr lang="ru-RU" baseline="0" dirty="0"/>
                        <a:t>6 октября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13-27 октября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5-19 ноября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24</a:t>
                      </a:r>
                      <a:r>
                        <a:rPr lang="ru-RU" baseline="0" dirty="0"/>
                        <a:t> ноября–</a:t>
                      </a:r>
                    </a:p>
                    <a:p>
                      <a:r>
                        <a:rPr lang="ru-RU" baseline="0" dirty="0"/>
                        <a:t>8 декабря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8-22</a:t>
                      </a:r>
                      <a:r>
                        <a:rPr lang="ru-RU" baseline="0" dirty="0"/>
                        <a:t> декабря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7 класс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Физика:</a:t>
                      </a:r>
                    </a:p>
                    <a:p>
                      <a:r>
                        <a:rPr lang="ru-RU" dirty="0"/>
                        <a:t>начало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Робототехника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8 класс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Агробиология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Химия:</a:t>
                      </a:r>
                    </a:p>
                    <a:p>
                      <a:r>
                        <a:rPr lang="ru-RU" dirty="0"/>
                        <a:t>начало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Физика:</a:t>
                      </a:r>
                      <a:endParaRPr lang="ru-RU" baseline="0" dirty="0"/>
                    </a:p>
                    <a:p>
                      <a:r>
                        <a:rPr lang="ru-RU" baseline="0" dirty="0"/>
                        <a:t>олимпиадный практикум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Генетика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9 класс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Робототехника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Экологический</a:t>
                      </a:r>
                      <a:r>
                        <a:rPr lang="ru-RU" baseline="0" dirty="0"/>
                        <a:t> мониторинг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Биология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Медицина:</a:t>
                      </a:r>
                    </a:p>
                    <a:p>
                      <a:r>
                        <a:rPr lang="ru-RU" dirty="0"/>
                        <a:t>будущий доктор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Химия:</a:t>
                      </a:r>
                    </a:p>
                    <a:p>
                      <a:r>
                        <a:rPr lang="ru-RU" dirty="0"/>
                        <a:t>решение олимпиадных задач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10 класс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Медицина: старт в профессию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Астрофизика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Генетика и селекция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Экология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2809205" y="1650444"/>
            <a:ext cx="59757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Интенсивные профильные смены – 2024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4531"/>
            <a:ext cx="1318054" cy="879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4800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01" y="365125"/>
            <a:ext cx="1674284" cy="1117026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50076" y="401143"/>
            <a:ext cx="9203724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cap="all" dirty="0">
                <a:ln w="3175" cmpd="sng">
                  <a:noFill/>
                </a:ln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центр одарённых детей «Импульс», созданный с учетом опыта Образовательного Фонда «Талант и Успех»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6" name="Рисунок 1">
            <a:extLst>
              <a:ext uri="{FF2B5EF4-FFF2-40B4-BE49-F238E27FC236}">
                <a16:creationId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4"/>
          <a:srcRect l="22149" t="25186" r="12999" b="25888"/>
          <a:stretch/>
        </p:blipFill>
        <p:spPr>
          <a:xfrm>
            <a:off x="-38528" y="360"/>
            <a:ext cx="12230528" cy="6857640"/>
          </a:xfrm>
          <a:prstGeom prst="rect">
            <a:avLst/>
          </a:prstGeom>
          <a:ln>
            <a:noFill/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563" y="0"/>
            <a:ext cx="2384265" cy="794562"/>
          </a:xfrm>
          <a:prstGeom prst="rect">
            <a:avLst/>
          </a:prstGeom>
        </p:spPr>
      </p:pic>
      <p:sp>
        <p:nvSpPr>
          <p:cNvPr id="10" name="Прямоугольник: скругленные углы 1">
            <a:extLst>
              <a:ext uri="{FF2B5EF4-FFF2-40B4-BE49-F238E27FC236}">
                <a16:creationId xmlns:a16="http://schemas.microsoft.com/office/drawing/2014/main" id="{E32B99F4-A09D-A196-55CF-EBB4E8E6622C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8758881" cy="977643"/>
          </a:xfrm>
          <a:prstGeom prst="roundRect">
            <a:avLst>
              <a:gd name="adj" fmla="val 34362"/>
            </a:avLst>
          </a:prstGeom>
          <a:ln w="6350" cap="flat" cmpd="sng" algn="ctr">
            <a:noFill/>
            <a:prstDash val="solid"/>
            <a:miter lim="800000"/>
          </a:ln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endParaRPr lang="ru-RU" sz="1800" b="1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1800" b="1" dirty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Конкурсные мероприятия по всем уровням, реализуемые  в муниципальном образовании____________________________________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endParaRPr lang="ru-RU" sz="1800" b="1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: скругленные углы 1">
            <a:extLst>
              <a:ext uri="{FF2B5EF4-FFF2-40B4-BE49-F238E27FC236}">
                <a16:creationId xmlns:a16="http://schemas.microsoft.com/office/drawing/2014/main" id="{E32B99F4-A09D-A196-55CF-EBB4E8E6622C}"/>
              </a:ext>
            </a:extLst>
          </p:cNvPr>
          <p:cNvSpPr txBox="1">
            <a:spLocks/>
          </p:cNvSpPr>
          <p:nvPr/>
        </p:nvSpPr>
        <p:spPr>
          <a:xfrm>
            <a:off x="896454" y="2644015"/>
            <a:ext cx="8758881" cy="918519"/>
          </a:xfrm>
          <a:prstGeom prst="roundRect">
            <a:avLst>
              <a:gd name="adj" fmla="val 35501"/>
            </a:avLst>
          </a:prstGeom>
          <a:ln w="6350" cap="flat" cmpd="sng" algn="ctr">
            <a:noFill/>
            <a:prstDash val="solid"/>
            <a:miter lim="800000"/>
          </a:ln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8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endParaRPr lang="ru-RU" sz="1800" b="1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1800" b="1" dirty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обучающихся муниципального образования____________________________________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1800" b="1" dirty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Конкурсных мероприятиях по всем уровням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endParaRPr lang="ru-RU" sz="1800" b="1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: скругленные углы 1">
            <a:extLst>
              <a:ext uri="{FF2B5EF4-FFF2-40B4-BE49-F238E27FC236}">
                <a16:creationId xmlns:a16="http://schemas.microsoft.com/office/drawing/2014/main" id="{E32B99F4-A09D-A196-55CF-EBB4E8E6622C}"/>
              </a:ext>
            </a:extLst>
          </p:cNvPr>
          <p:cNvSpPr txBox="1">
            <a:spLocks/>
          </p:cNvSpPr>
          <p:nvPr/>
        </p:nvSpPr>
        <p:spPr>
          <a:xfrm rot="10800000" flipV="1">
            <a:off x="896454" y="4863781"/>
            <a:ext cx="8758881" cy="861516"/>
          </a:xfrm>
          <a:prstGeom prst="roundRect">
            <a:avLst>
              <a:gd name="adj" fmla="val 28736"/>
            </a:avLst>
          </a:prstGeom>
          <a:ln w="6350" cap="flat" cmpd="sng" algn="ctr">
            <a:noFill/>
            <a:prstDash val="solid"/>
            <a:miter lim="800000"/>
          </a:ln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endParaRPr lang="ru-RU" sz="1800" b="1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1800" b="1" dirty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 участия обучающихся муниципального образования____________________________________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endParaRPr lang="ru-RU" sz="1800" b="1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03087" y="1490672"/>
            <a:ext cx="628417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/>
              <a:t>Информация предоставляется Управлением образованием МО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003087" y="3743104"/>
            <a:ext cx="6284177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/>
              <a:t>Информация предоставляется Управлением образованием МО</a:t>
            </a:r>
            <a:endParaRPr lang="ru-RU" i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003088" y="5881485"/>
            <a:ext cx="628417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/>
              <a:t>Информация предоставляется Управлением образованием МО</a:t>
            </a:r>
          </a:p>
        </p:txBody>
      </p:sp>
    </p:spTree>
    <p:extLst>
      <p:ext uri="{BB962C8B-B14F-4D97-AF65-F5344CB8AC3E}">
        <p14:creationId xmlns:p14="http://schemas.microsoft.com/office/powerpoint/2010/main" val="4168167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1">
            <a:extLst>
              <a:ext uri="{FF2B5EF4-FFF2-40B4-BE49-F238E27FC236}">
                <a16:creationId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2"/>
          <a:srcRect l="22149" t="25186" r="12999" b="25888"/>
          <a:stretch/>
        </p:blipFill>
        <p:spPr>
          <a:xfrm>
            <a:off x="-361721" y="-138425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F6F0BC1A-EB7E-4D42-BA8B-B274D76DB675}"/>
              </a:ext>
            </a:extLst>
          </p:cNvPr>
          <p:cNvSpPr txBox="1">
            <a:spLocks/>
          </p:cNvSpPr>
          <p:nvPr/>
        </p:nvSpPr>
        <p:spPr>
          <a:xfrm>
            <a:off x="551332" y="-19532"/>
            <a:ext cx="8651789" cy="16531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i="1" dirty="0">
                <a:highlight>
                  <a:srgbClr val="00FF00"/>
                </a:highlight>
              </a:rPr>
              <a:t>Система дополнительного образования детей в муниципальном образовании Бахчисарайский район Республики Крым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203B708-C7AD-C346-7CB9-1CCFF0E34A8A}"/>
              </a:ext>
            </a:extLst>
          </p:cNvPr>
          <p:cNvSpPr txBox="1"/>
          <p:nvPr/>
        </p:nvSpPr>
        <p:spPr>
          <a:xfrm>
            <a:off x="838200" y="1998738"/>
            <a:ext cx="8463455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данным Росстата на сентябрь 2024 г. в муниципальном образовании общая численность детей в возрасте от 5 до 18 лет составляет – 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16338</a:t>
            </a:r>
          </a:p>
          <a:p>
            <a:pPr algn="ctr"/>
            <a:endParaRPr lang="ru-RU" sz="2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DC4CE1-C0FB-3874-DD2B-73C2AF2C88AA}"/>
              </a:ext>
            </a:extLst>
          </p:cNvPr>
          <p:cNvSpPr txBox="1"/>
          <p:nvPr/>
        </p:nvSpPr>
        <p:spPr>
          <a:xfrm>
            <a:off x="55714" y="4021092"/>
            <a:ext cx="10938458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данным АИС «Навигатор ДО РК» охват детей в возрасте от 5 до 18 лет - </a:t>
            </a:r>
            <a:r>
              <a:rPr lang="ru-RU" sz="24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11694</a:t>
            </a:r>
            <a:r>
              <a:rPr lang="ru-RU" b="1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 составляет 71,58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 </a:t>
            </a:r>
            <a:r>
              <a:rPr lang="ru-RU" b="1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(сентябрь 2024 г. ) при плановом показателе на сентябрь-70,61%</a:t>
            </a:r>
          </a:p>
        </p:txBody>
      </p:sp>
    </p:spTree>
    <p:extLst>
      <p:ext uri="{BB962C8B-B14F-4D97-AF65-F5344CB8AC3E}">
        <p14:creationId xmlns:p14="http://schemas.microsoft.com/office/powerpoint/2010/main" val="731260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Левая круглая скобка 2057">
            <a:extLst>
              <a:ext uri="{FF2B5EF4-FFF2-40B4-BE49-F238E27FC236}">
                <a16:creationId xmlns:a16="http://schemas.microsoft.com/office/drawing/2014/main" id="{8E4EDC63-632C-46DC-B0F1-E5A7B857957F}"/>
              </a:ext>
            </a:extLst>
          </p:cNvPr>
          <p:cNvSpPr/>
          <p:nvPr/>
        </p:nvSpPr>
        <p:spPr>
          <a:xfrm>
            <a:off x="2545722" y="1613086"/>
            <a:ext cx="674463" cy="1776329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9" name="Правая круглая скобка 2058">
            <a:extLst>
              <a:ext uri="{FF2B5EF4-FFF2-40B4-BE49-F238E27FC236}">
                <a16:creationId xmlns:a16="http://schemas.microsoft.com/office/drawing/2014/main" id="{285A9B39-664B-4E25-936A-61BCA51A3D3B}"/>
              </a:ext>
            </a:extLst>
          </p:cNvPr>
          <p:cNvSpPr/>
          <p:nvPr/>
        </p:nvSpPr>
        <p:spPr>
          <a:xfrm>
            <a:off x="5388566" y="1493969"/>
            <a:ext cx="1013533" cy="1887912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6B1601B-FA4C-44FB-A0F4-2B98D3B157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11" y="1260630"/>
            <a:ext cx="1057598" cy="968896"/>
          </a:xfrm>
          <a:prstGeom prst="rect">
            <a:avLst/>
          </a:prstGeom>
        </p:spPr>
      </p:pic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6A9BB08F-77FC-48AB-A87C-B1285A50C39C}"/>
              </a:ext>
            </a:extLst>
          </p:cNvPr>
          <p:cNvSpPr/>
          <p:nvPr/>
        </p:nvSpPr>
        <p:spPr>
          <a:xfrm>
            <a:off x="3321229" y="112845"/>
            <a:ext cx="6471304" cy="377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Схема взаимодействия в рамках Целевой Модели 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E046128-826B-4009-8899-9A94A0AC9F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118" t="20644" r="12691" b="17549"/>
          <a:stretch/>
        </p:blipFill>
        <p:spPr>
          <a:xfrm>
            <a:off x="0" y="12655"/>
            <a:ext cx="1665018" cy="142552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64CD12A-8D44-44FA-9E87-05A9A64DE7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8567" y="94504"/>
            <a:ext cx="1739740" cy="36802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3BEF85E-AAA3-490A-BCC8-95B9C58DB9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5018" y="490740"/>
            <a:ext cx="1263682" cy="712293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7B6495C-D9C0-40A1-BA28-5D718B5EB5BE}"/>
              </a:ext>
            </a:extLst>
          </p:cNvPr>
          <p:cNvSpPr/>
          <p:nvPr/>
        </p:nvSpPr>
        <p:spPr>
          <a:xfrm>
            <a:off x="450418" y="2294519"/>
            <a:ext cx="1456593" cy="702493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Министерство культуры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Республики Крым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BD4D3D4-9C99-42FC-BEE3-5313BD2F3DE9}"/>
              </a:ext>
            </a:extLst>
          </p:cNvPr>
          <p:cNvSpPr/>
          <p:nvPr/>
        </p:nvSpPr>
        <p:spPr>
          <a:xfrm>
            <a:off x="3046318" y="1066878"/>
            <a:ext cx="2640282" cy="78998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Министерство </a:t>
            </a:r>
            <a:r>
              <a:rPr kumimoji="0" lang="ru-RU" sz="1200" b="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образования, науки и молодежи Республики Крым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B0309AFF-87B1-4FA6-99EF-0FC7652BB109}"/>
              </a:ext>
            </a:extLst>
          </p:cNvPr>
          <p:cNvSpPr/>
          <p:nvPr/>
        </p:nvSpPr>
        <p:spPr>
          <a:xfrm>
            <a:off x="487699" y="3219271"/>
            <a:ext cx="1419312" cy="78098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Министерство спорта Республики Крым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772EB2C-B6BA-4A9D-80B6-2590B98BB811}"/>
              </a:ext>
            </a:extLst>
          </p:cNvPr>
          <p:cNvSpPr/>
          <p:nvPr/>
        </p:nvSpPr>
        <p:spPr>
          <a:xfrm>
            <a:off x="3674279" y="1961798"/>
            <a:ext cx="1309595" cy="35336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МЕЖВЕД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СОВЕТ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РК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CCAF5E0A-8EAD-4E60-AEF6-1D02ADFE66EC}"/>
              </a:ext>
            </a:extLst>
          </p:cNvPr>
          <p:cNvSpPr/>
          <p:nvPr/>
        </p:nvSpPr>
        <p:spPr>
          <a:xfrm>
            <a:off x="2658258" y="2465851"/>
            <a:ext cx="3357481" cy="119975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Государственное бюджетное образовательное учреждение дополнительного образования Республики Крым «Дворец детского и юношеского творчества»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Региональный модельный центр ДОД РК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59E13545-7E56-424A-A1A4-A6518EF9DD1D}"/>
              </a:ext>
            </a:extLst>
          </p:cNvPr>
          <p:cNvSpPr/>
          <p:nvPr/>
        </p:nvSpPr>
        <p:spPr>
          <a:xfrm>
            <a:off x="255021" y="4692436"/>
            <a:ext cx="1623104" cy="6130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Негосударственный сектор услуг по ДОД</a:t>
            </a: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0FAEB58F-C795-40A3-A0A9-03B7367D75AE}"/>
              </a:ext>
            </a:extLst>
          </p:cNvPr>
          <p:cNvSpPr/>
          <p:nvPr/>
        </p:nvSpPr>
        <p:spPr>
          <a:xfrm>
            <a:off x="2813147" y="3964431"/>
            <a:ext cx="2945188" cy="3197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25 Муниципальных опорных центров </a:t>
            </a: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2AB7F94B-9354-4BF6-B9D5-65C4C99712F8}"/>
              </a:ext>
            </a:extLst>
          </p:cNvPr>
          <p:cNvSpPr/>
          <p:nvPr/>
        </p:nvSpPr>
        <p:spPr>
          <a:xfrm>
            <a:off x="7453666" y="530829"/>
            <a:ext cx="4660124" cy="61917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Ресурсные центры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7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приказ Министерства образования, науки и молодежи РК от 10.12.15 г. № 1282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):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ГБОУ ДО РК «Дворец детского и юношеского творчества» по художественной и социально-гуманитарной направленности, воспитанию детей, сопровождению инклюзивного образования, развитию деятельности Российского движения школьников 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http://ddyt.ru/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)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ГБОУ ДО РК «Малая академия наук «Искатель» по естественнонаучной и технической направленности   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http://crimea-man.ru/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)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ГБОУ ДО РК «Эколого-биологический центр» по естественнонаучной направленности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https://xn----9sbmlieoffcycw7c0esa.xn--p1ai/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4. ГБОУ ДО РК «Центр детско-юношеского туризма и краеведения» по туристско-краеведческой и физкультурно-спортивной направленности 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https://crimuntur.ru/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5.   ГБОУ ДО РК «ДОЦ «Сокол» по краеведческой и социально-гуманитарной направленности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http://sokol.com.ru/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6. ГБУ ДО РК «ДОЦ «Алые паруса» по физкультурно-спортивной и социально-гуманитарной направленности (военно-патриотическое воспитание)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http://alieparusa.com.ru/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7. ГБУ ДО РК «ДОЦ «Фортуна» по физкультурно-спортивной направленности (морские виды транспорта) 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https://doc-fortuna.ru/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)</a:t>
            </a: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FFAFB858-DB92-4D72-B309-2B4D8BF54E64}"/>
              </a:ext>
            </a:extLst>
          </p:cNvPr>
          <p:cNvSpPr/>
          <p:nvPr/>
        </p:nvSpPr>
        <p:spPr>
          <a:xfrm>
            <a:off x="5332747" y="5787234"/>
            <a:ext cx="565508" cy="4819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СПО</a:t>
            </a: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711A888C-F60E-4C18-9571-3693D8B77F95}"/>
              </a:ext>
            </a:extLst>
          </p:cNvPr>
          <p:cNvSpPr/>
          <p:nvPr/>
        </p:nvSpPr>
        <p:spPr>
          <a:xfrm>
            <a:off x="6478397" y="4830916"/>
            <a:ext cx="652352" cy="387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ВУЗы</a:t>
            </a:r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95F5FBCA-DA92-40F8-86BA-B839C2F7A600}"/>
              </a:ext>
            </a:extLst>
          </p:cNvPr>
          <p:cNvSpPr/>
          <p:nvPr/>
        </p:nvSpPr>
        <p:spPr>
          <a:xfrm>
            <a:off x="5726284" y="4844752"/>
            <a:ext cx="675815" cy="3690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ДОЦ </a:t>
            </a:r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294F269A-7443-44CB-A9F8-A42A87108BF8}"/>
              </a:ext>
            </a:extLst>
          </p:cNvPr>
          <p:cNvSpPr/>
          <p:nvPr/>
        </p:nvSpPr>
        <p:spPr>
          <a:xfrm>
            <a:off x="3513329" y="5809771"/>
            <a:ext cx="1725784" cy="5325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Общеобразовательные организаций интернатного типа</a:t>
            </a: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93C68C4C-39D5-428B-B7D4-C82FB57940D6}"/>
              </a:ext>
            </a:extLst>
          </p:cNvPr>
          <p:cNvSpPr/>
          <p:nvPr/>
        </p:nvSpPr>
        <p:spPr>
          <a:xfrm>
            <a:off x="6045199" y="5790371"/>
            <a:ext cx="565509" cy="4677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УДО </a:t>
            </a:r>
          </a:p>
        </p:txBody>
      </p: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3EADCC36-EA1F-4C59-8732-FC9B2487DFA3}"/>
              </a:ext>
            </a:extLst>
          </p:cNvPr>
          <p:cNvSpPr/>
          <p:nvPr/>
        </p:nvSpPr>
        <p:spPr>
          <a:xfrm>
            <a:off x="3674209" y="4702561"/>
            <a:ext cx="1991767" cy="7371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Муниципальные бюджетные общеобразовательные учреждения </a:t>
            </a:r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BE52F169-CCEA-4EF3-9053-B3FD78DA62FF}"/>
              </a:ext>
            </a:extLst>
          </p:cNvPr>
          <p:cNvSpPr/>
          <p:nvPr/>
        </p:nvSpPr>
        <p:spPr>
          <a:xfrm>
            <a:off x="2001595" y="4702561"/>
            <a:ext cx="1623104" cy="6130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Дошкольные образовательные учреждения</a:t>
            </a:r>
          </a:p>
        </p:txBody>
      </p:sp>
      <p:sp>
        <p:nvSpPr>
          <p:cNvPr id="35" name="Прямоугольник: скругленные углы 34">
            <a:extLst>
              <a:ext uri="{FF2B5EF4-FFF2-40B4-BE49-F238E27FC236}">
                <a16:creationId xmlns:a16="http://schemas.microsoft.com/office/drawing/2014/main" id="{4E36D2DB-475D-47AB-87ED-66FB97F24011}"/>
              </a:ext>
            </a:extLst>
          </p:cNvPr>
          <p:cNvSpPr/>
          <p:nvPr/>
        </p:nvSpPr>
        <p:spPr>
          <a:xfrm>
            <a:off x="1966964" y="5730767"/>
            <a:ext cx="1336831" cy="5675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Научные организации</a:t>
            </a:r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E5F20057-0650-4F08-AC85-B0E90AD7DFE6}"/>
              </a:ext>
            </a:extLst>
          </p:cNvPr>
          <p:cNvSpPr/>
          <p:nvPr/>
        </p:nvSpPr>
        <p:spPr>
          <a:xfrm>
            <a:off x="246877" y="5731398"/>
            <a:ext cx="1623104" cy="6130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общественные Организации и/или предприятия реального сектора экономики </a:t>
            </a:r>
          </a:p>
        </p:txBody>
      </p: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47EFFDF9-FD20-44E9-8134-57F180151E21}"/>
              </a:ext>
            </a:extLst>
          </p:cNvPr>
          <p:cNvCxnSpPr>
            <a:cxnSpLocks/>
          </p:cNvCxnSpPr>
          <p:nvPr/>
        </p:nvCxnSpPr>
        <p:spPr>
          <a:xfrm flipV="1">
            <a:off x="1947977" y="1989482"/>
            <a:ext cx="588034" cy="30996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>
            <a:extLst>
              <a:ext uri="{FF2B5EF4-FFF2-40B4-BE49-F238E27FC236}">
                <a16:creationId xmlns:a16="http://schemas.microsoft.com/office/drawing/2014/main" id="{F9035115-18B3-4D5B-B247-AD842A185ED8}"/>
              </a:ext>
            </a:extLst>
          </p:cNvPr>
          <p:cNvCxnSpPr>
            <a:cxnSpLocks/>
          </p:cNvCxnSpPr>
          <p:nvPr/>
        </p:nvCxnSpPr>
        <p:spPr>
          <a:xfrm flipV="1">
            <a:off x="1945474" y="3103043"/>
            <a:ext cx="462544" cy="34111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>
            <a:extLst>
              <a:ext uri="{FF2B5EF4-FFF2-40B4-BE49-F238E27FC236}">
                <a16:creationId xmlns:a16="http://schemas.microsoft.com/office/drawing/2014/main" id="{644A2162-0ACF-40E1-B7B2-7D5CEDAFC75A}"/>
              </a:ext>
            </a:extLst>
          </p:cNvPr>
          <p:cNvCxnSpPr>
            <a:cxnSpLocks/>
          </p:cNvCxnSpPr>
          <p:nvPr/>
        </p:nvCxnSpPr>
        <p:spPr>
          <a:xfrm flipV="1">
            <a:off x="6556881" y="1918391"/>
            <a:ext cx="825696" cy="27639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>
            <a:extLst>
              <a:ext uri="{FF2B5EF4-FFF2-40B4-BE49-F238E27FC236}">
                <a16:creationId xmlns:a16="http://schemas.microsoft.com/office/drawing/2014/main" id="{EE5EC125-FDBB-4CA1-9FF1-3BE9366F7655}"/>
              </a:ext>
            </a:extLst>
          </p:cNvPr>
          <p:cNvCxnSpPr>
            <a:cxnSpLocks/>
          </p:cNvCxnSpPr>
          <p:nvPr/>
        </p:nvCxnSpPr>
        <p:spPr>
          <a:xfrm flipH="1">
            <a:off x="6089656" y="3476120"/>
            <a:ext cx="1262236" cy="45600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>
            <a:extLst>
              <a:ext uri="{FF2B5EF4-FFF2-40B4-BE49-F238E27FC236}">
                <a16:creationId xmlns:a16="http://schemas.microsoft.com/office/drawing/2014/main" id="{F6D80885-7EE4-4424-B048-0D6D424CB1EA}"/>
              </a:ext>
            </a:extLst>
          </p:cNvPr>
          <p:cNvCxnSpPr>
            <a:cxnSpLocks/>
          </p:cNvCxnSpPr>
          <p:nvPr/>
        </p:nvCxnSpPr>
        <p:spPr>
          <a:xfrm>
            <a:off x="3674279" y="3667567"/>
            <a:ext cx="0" cy="26687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7" name="Двойные фигурные скобки 2066">
            <a:extLst>
              <a:ext uri="{FF2B5EF4-FFF2-40B4-BE49-F238E27FC236}">
                <a16:creationId xmlns:a16="http://schemas.microsoft.com/office/drawing/2014/main" id="{6B08C51A-4885-4F8F-8AD5-D3B9AA722DAC}"/>
              </a:ext>
            </a:extLst>
          </p:cNvPr>
          <p:cNvSpPr/>
          <p:nvPr/>
        </p:nvSpPr>
        <p:spPr>
          <a:xfrm>
            <a:off x="-34158" y="4532441"/>
            <a:ext cx="7416735" cy="2042057"/>
          </a:xfrm>
          <a:prstGeom prst="brace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069" name="Прямая соединительная линия 2068">
            <a:extLst>
              <a:ext uri="{FF2B5EF4-FFF2-40B4-BE49-F238E27FC236}">
                <a16:creationId xmlns:a16="http://schemas.microsoft.com/office/drawing/2014/main" id="{0733D00D-CED1-4D8E-97F8-59EDB5406F41}"/>
              </a:ext>
            </a:extLst>
          </p:cNvPr>
          <p:cNvCxnSpPr>
            <a:cxnSpLocks/>
          </p:cNvCxnSpPr>
          <p:nvPr/>
        </p:nvCxnSpPr>
        <p:spPr>
          <a:xfrm flipV="1">
            <a:off x="288758" y="4532441"/>
            <a:ext cx="6841991" cy="75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>
            <a:extLst>
              <a:ext uri="{FF2B5EF4-FFF2-40B4-BE49-F238E27FC236}">
                <a16:creationId xmlns:a16="http://schemas.microsoft.com/office/drawing/2014/main" id="{A67642D7-1097-4755-B411-E5BC1EC68123}"/>
              </a:ext>
            </a:extLst>
          </p:cNvPr>
          <p:cNvCxnSpPr>
            <a:cxnSpLocks/>
          </p:cNvCxnSpPr>
          <p:nvPr/>
        </p:nvCxnSpPr>
        <p:spPr>
          <a:xfrm>
            <a:off x="3697717" y="4330702"/>
            <a:ext cx="0" cy="28261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 стрелкой 78">
            <a:extLst>
              <a:ext uri="{FF2B5EF4-FFF2-40B4-BE49-F238E27FC236}">
                <a16:creationId xmlns:a16="http://schemas.microsoft.com/office/drawing/2014/main" id="{28BDACE3-E237-4813-BB03-B48401586C81}"/>
              </a:ext>
            </a:extLst>
          </p:cNvPr>
          <p:cNvCxnSpPr>
            <a:cxnSpLocks/>
          </p:cNvCxnSpPr>
          <p:nvPr/>
        </p:nvCxnSpPr>
        <p:spPr>
          <a:xfrm flipH="1">
            <a:off x="5849986" y="3932120"/>
            <a:ext cx="1501906" cy="53989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D059C7E0-8F68-4831-9365-179E0AE34EA6}"/>
              </a:ext>
            </a:extLst>
          </p:cNvPr>
          <p:cNvCxnSpPr>
            <a:cxnSpLocks/>
          </p:cNvCxnSpPr>
          <p:nvPr/>
        </p:nvCxnSpPr>
        <p:spPr>
          <a:xfrm flipV="1">
            <a:off x="288758" y="6574498"/>
            <a:ext cx="6841991" cy="5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6134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C638C8F-123A-C253-C9E7-E4475A2BF8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7466" y="1986789"/>
            <a:ext cx="1462162" cy="146785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3E3F801-61E0-E508-815D-F6D24469CA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7466" y="3439865"/>
            <a:ext cx="1708302" cy="120150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496F8CB-4B56-B944-2982-017F47999A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7542" y="4900068"/>
            <a:ext cx="1752086" cy="793104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A341C613-6782-546B-357C-9445419A7A59}"/>
              </a:ext>
            </a:extLst>
          </p:cNvPr>
          <p:cNvSpPr/>
          <p:nvPr/>
        </p:nvSpPr>
        <p:spPr>
          <a:xfrm>
            <a:off x="1441479" y="154310"/>
            <a:ext cx="7134110" cy="657995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Единая автоматизированная информационная система дополнительного образования (ЕАИС ДО сентябрь 2024 г.)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C71F301-DA98-C04D-B938-73C95D08DF85}"/>
              </a:ext>
            </a:extLst>
          </p:cNvPr>
          <p:cNvSpPr/>
          <p:nvPr/>
        </p:nvSpPr>
        <p:spPr>
          <a:xfrm>
            <a:off x="782716" y="1001725"/>
            <a:ext cx="10626567" cy="93276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данным Росстата в Республике Крым – </a:t>
            </a: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307 286 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чел.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 октябрь2024 г. охват ДО РК детей в возрасте от 5 до 18 лет – </a:t>
            </a: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232 793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что составляет </a:t>
            </a: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75,8%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90BE27DB-6C51-8993-91D6-8A6547B119D9}"/>
              </a:ext>
            </a:extLst>
          </p:cNvPr>
          <p:cNvSpPr/>
          <p:nvPr/>
        </p:nvSpPr>
        <p:spPr>
          <a:xfrm>
            <a:off x="3184315" y="2234002"/>
            <a:ext cx="7699705" cy="929991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Кол-во детей обучающихся по ДОП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ОО подведомственные МОНМ РК – </a:t>
            </a: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211 693  </a:t>
            </a:r>
            <a:endParaRPr kumimoji="0" lang="ru-RU" sz="2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948634F5-6F2D-3B7A-07BA-A79145D2EC2D}"/>
              </a:ext>
            </a:extLst>
          </p:cNvPr>
          <p:cNvSpPr/>
          <p:nvPr/>
        </p:nvSpPr>
        <p:spPr>
          <a:xfrm>
            <a:off x="3184317" y="3544455"/>
            <a:ext cx="7699705" cy="890312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B34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Кол-во детей, обучающихся по ДОП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B34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ОО подведомственные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Министерству культуры РК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17 593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DC996843-1611-FED5-D5A8-6C61AE283AE9}"/>
              </a:ext>
            </a:extLst>
          </p:cNvPr>
          <p:cNvSpPr/>
          <p:nvPr/>
        </p:nvSpPr>
        <p:spPr>
          <a:xfrm>
            <a:off x="3184316" y="4900068"/>
            <a:ext cx="7699705" cy="890312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B34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Кол-во детей, обучающихся по программам спортивной подготовки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B34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ОО подведомственные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Министерству спорта РК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4 032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631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1">
            <a:extLst>
              <a:ext uri="{FF2B5EF4-FFF2-40B4-BE49-F238E27FC236}">
                <a16:creationId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2"/>
          <a:srcRect l="22149" t="25186" r="12999" b="25888"/>
          <a:stretch/>
        </p:blipFill>
        <p:spPr>
          <a:xfrm>
            <a:off x="57751" y="-1222408"/>
            <a:ext cx="12076497" cy="8233716"/>
          </a:xfrm>
          <a:prstGeom prst="rect">
            <a:avLst/>
          </a:prstGeom>
          <a:ln>
            <a:noFill/>
          </a:ln>
        </p:spPr>
      </p:pic>
      <p:sp>
        <p:nvSpPr>
          <p:cNvPr id="6" name="Прямоугольник: скругленные углы 1">
            <a:extLst>
              <a:ext uri="{FF2B5EF4-FFF2-40B4-BE49-F238E27FC236}">
                <a16:creationId xmlns:a16="http://schemas.microsoft.com/office/drawing/2014/main" id="{E32B99F4-A09D-A196-55CF-EBB4E8E6622C}"/>
              </a:ext>
            </a:extLst>
          </p:cNvPr>
          <p:cNvSpPr txBox="1">
            <a:spLocks/>
          </p:cNvSpPr>
          <p:nvPr/>
        </p:nvSpPr>
        <p:spPr>
          <a:xfrm>
            <a:off x="838200" y="376379"/>
            <a:ext cx="8758881" cy="977643"/>
          </a:xfrm>
          <a:prstGeom prst="roundRect">
            <a:avLst>
              <a:gd name="adj" fmla="val 9775"/>
            </a:avLst>
          </a:prstGeom>
          <a:ln w="6350" cap="flat" cmpd="sng" algn="ctr">
            <a:noFill/>
            <a:prstDash val="solid"/>
            <a:miter lim="800000"/>
          </a:ln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endParaRPr lang="ru-RU" sz="1800" b="1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9600" b="1" dirty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Организации, реализующие программы дополнительного  образования в муниципальном образовании Бахчисарайский район Республики Крым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endParaRPr lang="ru-RU" sz="9600" b="1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Зарегистрированных в АИС «Навигатор ДО РК»</a:t>
            </a:r>
          </a:p>
          <a:p>
            <a:pPr algn="ctr"/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организаций- 57(на сентябрь 2024 г.)., в том числе:</a:t>
            </a:r>
          </a:p>
          <a:p>
            <a:pPr algn="ctr"/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7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-ГОСУДАРСТВЕННЫХ ОРГАНИЗАЦИЙ-4</a:t>
            </a:r>
          </a:p>
          <a:p>
            <a:endParaRPr lang="ru-RU" sz="7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7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-МУНИЦИПАЛЬНЫХ ОРГАНИЗАЦИЙ-50</a:t>
            </a:r>
          </a:p>
          <a:p>
            <a:endParaRPr lang="ru-RU" sz="7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7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-ОРГАНИЗАЦИЙ ДОПОЛНИТЕЛЬНОГО ОБРАЗОВАНИЯ-2</a:t>
            </a:r>
          </a:p>
          <a:p>
            <a:endParaRPr lang="ru-RU" sz="7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7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-ОРГАНИЗАЦИЙ НЕГОСУДАРСТВЕННОГО СЕКТОРА-1</a:t>
            </a:r>
            <a:endParaRPr lang="ru-RU" sz="1800" b="1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19F8238-4D5C-59E7-2D4F-5C46FE197DFC}"/>
              </a:ext>
            </a:extLst>
          </p:cNvPr>
          <p:cNvSpPr/>
          <p:nvPr/>
        </p:nvSpPr>
        <p:spPr>
          <a:xfrm>
            <a:off x="540474" y="3212186"/>
            <a:ext cx="10813326" cy="110261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данным АИС «Навигатор ДО РК» реализуется программ дополнительного образования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–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306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id="{D575DFD7-B480-567F-0D54-0FA5BA4388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9752277"/>
              </p:ext>
            </p:extLst>
          </p:nvPr>
        </p:nvGraphicFramePr>
        <p:xfrm>
          <a:off x="1366881" y="4449739"/>
          <a:ext cx="10117776" cy="4306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32910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EEDD5AF-E106-697F-BFB4-69788504BF0D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-38528" y="6635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77" name="Заголовок 1">
            <a:extLst>
              <a:ext uri="{FF2B5EF4-FFF2-40B4-BE49-F238E27FC236}">
                <a16:creationId xmlns:a16="http://schemas.microsoft.com/office/drawing/2014/main" id="{A878D4FD-4663-40B0-9603-E64B91B89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9510" y="53357"/>
            <a:ext cx="9412209" cy="905773"/>
          </a:xfrm>
        </p:spPr>
        <p:txBody>
          <a:bodyPr>
            <a:noAutofit/>
          </a:bodyPr>
          <a:lstStyle/>
          <a:p>
            <a:r>
              <a:rPr lang="ru-RU" sz="3200" dirty="0"/>
              <a:t>Где родителю найти информацию про кружки </a:t>
            </a:r>
            <a:br>
              <a:rPr lang="ru-RU" sz="3200" dirty="0"/>
            </a:br>
            <a:r>
              <a:rPr lang="ru-RU" sz="3200" dirty="0"/>
              <a:t>и секции? И как записать на них ребенка?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7C02C61-453D-4D08-B236-64FCB3D64E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599" y="1306138"/>
            <a:ext cx="3168386" cy="8771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</a:rPr>
              <a:t>Вариант 1.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Региональный навигатор дополнительного образования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CBF4A43-6509-4D7C-BC36-FECF561A8EA3}"/>
              </a:ext>
            </a:extLst>
          </p:cNvPr>
          <p:cNvSpPr/>
          <p:nvPr/>
        </p:nvSpPr>
        <p:spPr>
          <a:xfrm>
            <a:off x="4781517" y="1247641"/>
            <a:ext cx="31683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</a:rPr>
              <a:t>Вариант 2.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Единый портал государственных услуг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64BBC03-AD35-47CF-B1F5-7A8E49785C36}"/>
              </a:ext>
            </a:extLst>
          </p:cNvPr>
          <p:cNvSpPr/>
          <p:nvPr/>
        </p:nvSpPr>
        <p:spPr>
          <a:xfrm>
            <a:off x="8845430" y="1263563"/>
            <a:ext cx="32368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</a:rPr>
              <a:t>Вариант 3.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Личное посещение образовательной организации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A193BBF3-2D85-4D78-A63E-913F5183EAD2}"/>
              </a:ext>
            </a:extLst>
          </p:cNvPr>
          <p:cNvSpPr/>
          <p:nvPr/>
        </p:nvSpPr>
        <p:spPr>
          <a:xfrm>
            <a:off x="4781517" y="2372019"/>
            <a:ext cx="2892725" cy="9233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Зайдите на сайт Госуслуги – раздел «Дети и образование» – популярное – «Запись в кружки и секции»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1D27EA72-07AC-423E-BE0B-4871A036F1D6}"/>
              </a:ext>
            </a:extLst>
          </p:cNvPr>
          <p:cNvSpPr/>
          <p:nvPr/>
        </p:nvSpPr>
        <p:spPr>
          <a:xfrm>
            <a:off x="4781517" y="3488998"/>
            <a:ext cx="2892725" cy="11731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В заявлении укажите свой регион – период обучения ребенка</a:t>
            </a:r>
          </a:p>
          <a:p>
            <a:pPr algn="ctr"/>
            <a:endParaRPr lang="ru-RU" sz="1400" dirty="0"/>
          </a:p>
          <a:p>
            <a:pPr algn="ctr"/>
            <a:r>
              <a:rPr lang="ru-RU" sz="1400" dirty="0"/>
              <a:t>Выберите программу, группу и дату начала обучения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AD07F2CF-667F-4189-9295-7F672E4510CE}"/>
              </a:ext>
            </a:extLst>
          </p:cNvPr>
          <p:cNvSpPr/>
          <p:nvPr/>
        </p:nvSpPr>
        <p:spPr>
          <a:xfrm>
            <a:off x="4781516" y="4855839"/>
            <a:ext cx="2892725" cy="1318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Укажите кого хотите записать и проверьте корректность введенных данных</a:t>
            </a:r>
          </a:p>
          <a:p>
            <a:pPr algn="ctr"/>
            <a:endParaRPr lang="ru-RU" sz="1400" dirty="0"/>
          </a:p>
          <a:p>
            <a:pPr algn="ctr"/>
            <a:r>
              <a:rPr lang="ru-RU" sz="1400" dirty="0"/>
              <a:t>Отслеживайте статус поданного заявления в Личном кабинете</a:t>
            </a: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8275025A-DD45-480D-96BA-E442402A3C21}"/>
              </a:ext>
            </a:extLst>
          </p:cNvPr>
          <p:cNvSpPr/>
          <p:nvPr/>
        </p:nvSpPr>
        <p:spPr>
          <a:xfrm>
            <a:off x="4606696" y="2195519"/>
            <a:ext cx="349640" cy="34964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706DBBD9-35F4-4701-AF6D-F89D99B42B50}"/>
              </a:ext>
            </a:extLst>
          </p:cNvPr>
          <p:cNvSpPr/>
          <p:nvPr/>
        </p:nvSpPr>
        <p:spPr>
          <a:xfrm>
            <a:off x="4606696" y="3314178"/>
            <a:ext cx="349640" cy="34964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A7E05C67-91CB-450C-9AF3-CB3F839A5B98}"/>
              </a:ext>
            </a:extLst>
          </p:cNvPr>
          <p:cNvSpPr/>
          <p:nvPr/>
        </p:nvSpPr>
        <p:spPr>
          <a:xfrm>
            <a:off x="4606696" y="4761610"/>
            <a:ext cx="349640" cy="34964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3</a:t>
            </a: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1BE4E3D6-89F0-4978-898F-434E32BDFF59}"/>
              </a:ext>
            </a:extLst>
          </p:cNvPr>
          <p:cNvGrpSpPr/>
          <p:nvPr/>
        </p:nvGrpSpPr>
        <p:grpSpPr>
          <a:xfrm>
            <a:off x="626476" y="2170971"/>
            <a:ext cx="2901506" cy="4563314"/>
            <a:chOff x="626476" y="2170971"/>
            <a:chExt cx="2901506" cy="4563314"/>
          </a:xfrm>
        </p:grpSpPr>
        <p:sp>
          <p:nvSpPr>
            <p:cNvPr id="14" name="Прямоугольник: скругленные углы 13">
              <a:extLst>
                <a:ext uri="{FF2B5EF4-FFF2-40B4-BE49-F238E27FC236}">
                  <a16:creationId xmlns:a16="http://schemas.microsoft.com/office/drawing/2014/main" id="{F4BD46F6-F5D2-4312-8FAF-B005CBEBEB54}"/>
                </a:ext>
              </a:extLst>
            </p:cNvPr>
            <p:cNvSpPr/>
            <p:nvPr/>
          </p:nvSpPr>
          <p:spPr>
            <a:xfrm>
              <a:off x="1172308" y="2170971"/>
              <a:ext cx="2355673" cy="97601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</a:rPr>
                <a:t>Зайдите в АИС «Навигатор дополнительного образования РК»</a:t>
              </a:r>
            </a:p>
            <a:p>
              <a:pPr algn="ctr"/>
              <a:r>
                <a:rPr lang="en-US" sz="1400" dirty="0">
                  <a:solidFill>
                    <a:schemeClr val="tx1"/>
                  </a:solidFill>
                  <a:hlinkClick r:id="rId4"/>
                </a:rPr>
                <a:t>https://</a:t>
              </a:r>
              <a:r>
                <a:rPr lang="ru-RU" sz="1400" dirty="0">
                  <a:solidFill>
                    <a:schemeClr val="tx1"/>
                  </a:solidFill>
                  <a:hlinkClick r:id="rId4"/>
                </a:rPr>
                <a:t>р82.навигатор.дети</a:t>
              </a:r>
              <a:r>
                <a:rPr lang="ru-RU" sz="1400" dirty="0">
                  <a:solidFill>
                    <a:schemeClr val="tx1"/>
                  </a:solidFill>
                </a:rPr>
                <a:t>  </a:t>
              </a:r>
            </a:p>
          </p:txBody>
        </p:sp>
        <p:sp>
          <p:nvSpPr>
            <p:cNvPr id="15" name="Прямоугольник: скругленные углы 14">
              <a:extLst>
                <a:ext uri="{FF2B5EF4-FFF2-40B4-BE49-F238E27FC236}">
                  <a16:creationId xmlns:a16="http://schemas.microsoft.com/office/drawing/2014/main" id="{027F5255-6E02-4F9F-8C5C-8F1A6000FD97}"/>
                </a:ext>
              </a:extLst>
            </p:cNvPr>
            <p:cNvSpPr/>
            <p:nvPr/>
          </p:nvSpPr>
          <p:spPr>
            <a:xfrm>
              <a:off x="1183756" y="3239288"/>
              <a:ext cx="2344226" cy="71898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</a:rPr>
                <a:t>Пройдите регистрацию в Навигаторе для создания личного кабинета</a:t>
              </a:r>
            </a:p>
          </p:txBody>
        </p:sp>
        <p:sp>
          <p:nvSpPr>
            <p:cNvPr id="16" name="Прямоугольник: скругленные углы 15">
              <a:extLst>
                <a:ext uri="{FF2B5EF4-FFF2-40B4-BE49-F238E27FC236}">
                  <a16:creationId xmlns:a16="http://schemas.microsoft.com/office/drawing/2014/main" id="{9541EF1D-FF26-41E2-95BB-BB6F9C9FA5E7}"/>
                </a:ext>
              </a:extLst>
            </p:cNvPr>
            <p:cNvSpPr/>
            <p:nvPr/>
          </p:nvSpPr>
          <p:spPr>
            <a:xfrm>
              <a:off x="1183756" y="4070394"/>
              <a:ext cx="2344226" cy="117319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</a:rPr>
                <a:t>Подтвердить электронную почту по ссылке, указанной в письме от службы техподдержки Навигатора</a:t>
              </a:r>
            </a:p>
          </p:txBody>
        </p:sp>
        <p:sp>
          <p:nvSpPr>
            <p:cNvPr id="17" name="Прямоугольник: скругленные углы 16">
              <a:extLst>
                <a:ext uri="{FF2B5EF4-FFF2-40B4-BE49-F238E27FC236}">
                  <a16:creationId xmlns:a16="http://schemas.microsoft.com/office/drawing/2014/main" id="{368FD8E0-A2A4-4A95-AE0D-1508D12886F7}"/>
                </a:ext>
              </a:extLst>
            </p:cNvPr>
            <p:cNvSpPr/>
            <p:nvPr/>
          </p:nvSpPr>
          <p:spPr>
            <a:xfrm>
              <a:off x="1172309" y="5355706"/>
              <a:ext cx="2344226" cy="71898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</a:rPr>
                <a:t>Зарегистрировать своих детей в личном кабинете Навигатора</a:t>
              </a:r>
            </a:p>
          </p:txBody>
        </p:sp>
        <p:sp>
          <p:nvSpPr>
            <p:cNvPr id="18" name="Прямоугольник: скругленные углы 17">
              <a:extLst>
                <a:ext uri="{FF2B5EF4-FFF2-40B4-BE49-F238E27FC236}">
                  <a16:creationId xmlns:a16="http://schemas.microsoft.com/office/drawing/2014/main" id="{B0A8A7D5-5737-410A-987B-7FCB1C0EA298}"/>
                </a:ext>
              </a:extLst>
            </p:cNvPr>
            <p:cNvSpPr/>
            <p:nvPr/>
          </p:nvSpPr>
          <p:spPr>
            <a:xfrm>
              <a:off x="1183756" y="6173843"/>
              <a:ext cx="2344226" cy="45506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</a:rPr>
                <a:t>Подать заявку на занятия </a:t>
              </a:r>
              <a:br>
                <a:rPr lang="ru-RU" sz="1400" dirty="0">
                  <a:solidFill>
                    <a:schemeClr val="tx1"/>
                  </a:solidFill>
                </a:rPr>
              </a:br>
              <a:r>
                <a:rPr lang="ru-RU" sz="1400" dirty="0">
                  <a:solidFill>
                    <a:schemeClr val="tx1"/>
                  </a:solidFill>
                </a:rPr>
                <a:t>в кружки и секции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1118834-A0EA-4617-A6B3-EEDB65A47661}"/>
                </a:ext>
              </a:extLst>
            </p:cNvPr>
            <p:cNvSpPr txBox="1"/>
            <p:nvPr/>
          </p:nvSpPr>
          <p:spPr>
            <a:xfrm>
              <a:off x="632466" y="2298162"/>
              <a:ext cx="7430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36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1</a:t>
              </a:r>
              <a:endParaRPr lang="ru-RU" sz="3600" dirty="0">
                <a:solidFill>
                  <a:srgbClr val="00206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EF18E0F-22FC-418C-AD42-CFDA5EA267D0}"/>
                </a:ext>
              </a:extLst>
            </p:cNvPr>
            <p:cNvSpPr txBox="1"/>
            <p:nvPr/>
          </p:nvSpPr>
          <p:spPr>
            <a:xfrm>
              <a:off x="626478" y="3146985"/>
              <a:ext cx="7430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36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2</a:t>
              </a:r>
              <a:endParaRPr lang="ru-RU" sz="3600" dirty="0">
                <a:solidFill>
                  <a:srgbClr val="00206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7239A5B-1D95-4054-93CA-E522CBF912ED}"/>
                </a:ext>
              </a:extLst>
            </p:cNvPr>
            <p:cNvSpPr txBox="1"/>
            <p:nvPr/>
          </p:nvSpPr>
          <p:spPr>
            <a:xfrm>
              <a:off x="626477" y="4015860"/>
              <a:ext cx="7430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36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3</a:t>
              </a:r>
              <a:endParaRPr lang="ru-RU" sz="3600" dirty="0">
                <a:solidFill>
                  <a:srgbClr val="00206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2296B14-B108-4356-AE8E-F62EECE38C13}"/>
                </a:ext>
              </a:extLst>
            </p:cNvPr>
            <p:cNvSpPr txBox="1"/>
            <p:nvPr/>
          </p:nvSpPr>
          <p:spPr>
            <a:xfrm>
              <a:off x="626476" y="5298121"/>
              <a:ext cx="7430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36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4</a:t>
              </a:r>
              <a:endParaRPr lang="ru-RU" sz="3600" dirty="0">
                <a:solidFill>
                  <a:srgbClr val="00206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73F9B66-9033-40E9-86D9-4E3DDADE76AC}"/>
                </a:ext>
              </a:extLst>
            </p:cNvPr>
            <p:cNvSpPr txBox="1"/>
            <p:nvPr/>
          </p:nvSpPr>
          <p:spPr>
            <a:xfrm>
              <a:off x="626476" y="6087954"/>
              <a:ext cx="7430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36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5</a:t>
              </a:r>
              <a:endParaRPr lang="ru-RU" sz="3600" dirty="0">
                <a:solidFill>
                  <a:srgbClr val="002060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2052" name="Picture 4" descr="Picture background">
            <a:extLst>
              <a:ext uri="{FF2B5EF4-FFF2-40B4-BE49-F238E27FC236}">
                <a16:creationId xmlns:a16="http://schemas.microsoft.com/office/drawing/2014/main" id="{4C4DFFF4-6C05-4E71-A153-4D701CAF58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06"/>
          <a:stretch/>
        </p:blipFill>
        <p:spPr bwMode="auto">
          <a:xfrm>
            <a:off x="9111751" y="2389575"/>
            <a:ext cx="2238375" cy="242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FF90C2B-48F8-DE8A-7B99-332471A64F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77363" y="2118811"/>
            <a:ext cx="719390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015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85382E4-12AB-0432-C29D-855FE1002E04}"/>
              </a:ext>
            </a:extLst>
          </p:cNvPr>
          <p:cNvSpPr txBox="1"/>
          <p:nvPr/>
        </p:nvSpPr>
        <p:spPr>
          <a:xfrm>
            <a:off x="2254682" y="2624819"/>
            <a:ext cx="8401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B34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Google Shape;93;p2">
            <a:extLst>
              <a:ext uri="{FF2B5EF4-FFF2-40B4-BE49-F238E27FC236}">
                <a16:creationId xmlns:a16="http://schemas.microsoft.com/office/drawing/2014/main" id="{154C8D97-2E52-5FCA-3239-326194AA9A3F}"/>
              </a:ext>
            </a:extLst>
          </p:cNvPr>
          <p:cNvSpPr txBox="1">
            <a:spLocks/>
          </p:cNvSpPr>
          <p:nvPr/>
        </p:nvSpPr>
        <p:spPr>
          <a:xfrm>
            <a:off x="4152589" y="152279"/>
            <a:ext cx="4151942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1668"/>
              </a:buClr>
              <a:buSzPts val="2880"/>
              <a:buFont typeface="Calibri"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221668"/>
              </a:solidFill>
              <a:effectLst/>
              <a:uLnTx/>
              <a:uFillTx/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84ABB77F-7061-D342-8A5F-163B35EC5D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712895"/>
              </p:ext>
            </p:extLst>
          </p:nvPr>
        </p:nvGraphicFramePr>
        <p:xfrm>
          <a:off x="997528" y="2458193"/>
          <a:ext cx="10117776" cy="4306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BCB94F2D-0D03-B74F-369A-B2DC9B0A4D4E}"/>
              </a:ext>
            </a:extLst>
          </p:cNvPr>
          <p:cNvSpPr/>
          <p:nvPr/>
        </p:nvSpPr>
        <p:spPr>
          <a:xfrm>
            <a:off x="159323" y="93602"/>
            <a:ext cx="11487704" cy="657995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Единая автоматизированная информационная система дополнительного образования (ЕАИС ДО)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E65AEB8-5AFA-E07E-7614-DBC59D4B560F}"/>
              </a:ext>
            </a:extLst>
          </p:cNvPr>
          <p:cNvSpPr/>
          <p:nvPr/>
        </p:nvSpPr>
        <p:spPr>
          <a:xfrm>
            <a:off x="480108" y="1136900"/>
            <a:ext cx="10813326" cy="110261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данным АИС «Навигатор ДО РК» реализуется программ дополнительного образования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–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8 584</a:t>
            </a:r>
          </a:p>
        </p:txBody>
      </p:sp>
    </p:spTree>
    <p:extLst>
      <p:ext uri="{BB962C8B-B14F-4D97-AF65-F5344CB8AC3E}">
        <p14:creationId xmlns:p14="http://schemas.microsoft.com/office/powerpoint/2010/main" val="2357203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1484309F-2DC5-9142-1392-AAB02C968DE0}"/>
              </a:ext>
            </a:extLst>
          </p:cNvPr>
          <p:cNvSpPr txBox="1"/>
          <p:nvPr/>
        </p:nvSpPr>
        <p:spPr>
          <a:xfrm>
            <a:off x="-5435" y="1096724"/>
            <a:ext cx="387557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Ежегодный опрос ОНЛАЙН об удовлетворенности услугами ДО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анкетирование, консультации для родителей и обучающихся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3F06C9C6-2421-66A3-1739-98E5B0813BE6}"/>
              </a:ext>
            </a:extLst>
          </p:cNvPr>
          <p:cNvSpPr txBox="1">
            <a:spLocks/>
          </p:cNvSpPr>
          <p:nvPr/>
        </p:nvSpPr>
        <p:spPr>
          <a:xfrm>
            <a:off x="838200" y="340332"/>
            <a:ext cx="10515600" cy="78848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221668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Информационная работа с родителями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Medium" panose="00000600000000000000"/>
              <a:ea typeface="+mj-ea"/>
              <a:cs typeface="+mj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82CF0CE-8D55-4274-EC81-AEBB79C0ED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06" y="19395"/>
            <a:ext cx="1670673" cy="107264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E0502D4-AA96-15B4-C680-7D2800B769C4}"/>
              </a:ext>
            </a:extLst>
          </p:cNvPr>
          <p:cNvSpPr txBox="1"/>
          <p:nvPr/>
        </p:nvSpPr>
        <p:spPr>
          <a:xfrm>
            <a:off x="3973584" y="707911"/>
            <a:ext cx="39695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Актуальная информация для родителей Республики Крым о Навигаторе в ВК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2C6A47C-4357-E7A7-8422-0F47EA15B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967001">
            <a:off x="4195690" y="1417066"/>
            <a:ext cx="1565816" cy="224383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26EAFFB-4D35-E680-1ABD-83D93D81E7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833292">
            <a:off x="8107261" y="2867203"/>
            <a:ext cx="1448630" cy="171276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7C2870C-731B-01AC-DD36-AA1C087E18A5}"/>
              </a:ext>
            </a:extLst>
          </p:cNvPr>
          <p:cNvSpPr txBox="1"/>
          <p:nvPr/>
        </p:nvSpPr>
        <p:spPr>
          <a:xfrm>
            <a:off x="7943180" y="1072431"/>
            <a:ext cx="394127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Вопрос-ответ для родителей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(что такое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соц.сертификат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соц.заказ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регистрация в АИС «Навигатор ДО РК, восстановление пароля, как записаться в творческое объединения через Госуслуги, творческие объединения в образовательных организациях РК и др.)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06EAD4F-3A3A-484D-CBFF-97F3921463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20822">
            <a:off x="10528370" y="2593641"/>
            <a:ext cx="1538641" cy="176974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84F1D55-16A9-5895-A618-EF630F6395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19972" y="2851541"/>
            <a:ext cx="1496148" cy="152199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81437FAE-E0E2-BFB3-B1B9-573A2AEBB3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961493">
            <a:off x="4541471" y="3344233"/>
            <a:ext cx="1373381" cy="1699755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B142B894-CC57-FF5C-BA58-5E406CB8D0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02581" y="4194183"/>
            <a:ext cx="1677412" cy="154308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26E50BAD-D77F-E4B4-F53D-AF379859A94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35648" y="1661099"/>
            <a:ext cx="1560062" cy="189134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172DE21E-BAB4-17B1-AA48-48144C61B13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644" y="4571117"/>
            <a:ext cx="1969482" cy="102082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40B6D7A-3BAF-B548-A742-672F2EDA45B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129016">
            <a:off x="151968" y="2092163"/>
            <a:ext cx="1781867" cy="211066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E670935-6373-40DD-620C-3DB51276F2F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943299">
            <a:off x="2192577" y="2401512"/>
            <a:ext cx="1861847" cy="186880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48C2663-12D8-B1B2-0AF7-9F9977D739F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55733" y="3047722"/>
            <a:ext cx="1663651" cy="210845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58C5FCB-C1F8-EEE3-470B-468B362A400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0374875">
            <a:off x="7876144" y="4493554"/>
            <a:ext cx="1624348" cy="159144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6B6895E2-47DA-9B30-1244-68B150BF6B3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896660">
            <a:off x="1653914" y="4198736"/>
            <a:ext cx="2055340" cy="1765583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9CCDB73F-D486-E935-5936-BB3C07EE919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660396" y="5585069"/>
            <a:ext cx="1457298" cy="92394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4E52FACA-6560-6621-3B46-64FABA88AC5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117711" y="5518836"/>
            <a:ext cx="1586015" cy="133916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08ED86D-E2C1-9E6F-24F2-7EB61147C7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967001">
            <a:off x="1447514" y="2026935"/>
            <a:ext cx="1565816" cy="224383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4F2FABD-2D84-50C0-6942-2F2E624289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961493">
            <a:off x="181394" y="5092568"/>
            <a:ext cx="1373381" cy="169975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72D2C79-78B1-7101-6CEE-BCC5077B405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615" y="4827616"/>
            <a:ext cx="1969482" cy="102082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9FCEAC1-D40E-1CDA-EB20-2C17E67B14C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129016">
            <a:off x="255342" y="2323969"/>
            <a:ext cx="1781867" cy="211066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3F411778-EB33-CE2C-3E67-280A2713D14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943299">
            <a:off x="2307431" y="2503655"/>
            <a:ext cx="1861847" cy="186880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C48C4546-93D3-2D9E-C667-A1A38765F57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30405" y="4663939"/>
            <a:ext cx="1663651" cy="210845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836F90C-9038-E24B-57DA-A98DC95FA0E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896660">
            <a:off x="1637730" y="4149349"/>
            <a:ext cx="2055340" cy="176558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72731AD7-9200-315E-5CEA-D9199782B1E8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16383" t="11928" r="62268" b="31942"/>
          <a:stretch/>
        </p:blipFill>
        <p:spPr>
          <a:xfrm>
            <a:off x="3790382" y="1298633"/>
            <a:ext cx="4176918" cy="4204466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6D79E4B5-3F7A-C581-4646-20E32B6330E1}"/>
              </a:ext>
            </a:extLst>
          </p:cNvPr>
          <p:cNvSpPr txBox="1"/>
          <p:nvPr/>
        </p:nvSpPr>
        <p:spPr>
          <a:xfrm>
            <a:off x="3817180" y="5595762"/>
            <a:ext cx="61573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9"/>
              </a:rPr>
              <a:t>https://vk.com/p82navigator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236181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1470</TotalTime>
  <Words>3231</Words>
  <Application>Microsoft Office PowerPoint</Application>
  <PresentationFormat>Широкоэкранный</PresentationFormat>
  <Paragraphs>579</Paragraphs>
  <Slides>25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4" baseType="lpstr">
      <vt:lpstr>Arial</vt:lpstr>
      <vt:lpstr>Calibri</vt:lpstr>
      <vt:lpstr>Calibri Light</vt:lpstr>
      <vt:lpstr>Century Gothic</vt:lpstr>
      <vt:lpstr>Montserrat Medium</vt:lpstr>
      <vt:lpstr>Myriad Pro Cond</vt:lpstr>
      <vt:lpstr>Times New Roman</vt:lpstr>
      <vt:lpstr>Wingdings</vt:lpstr>
      <vt:lpstr>Тема Office</vt:lpstr>
      <vt:lpstr>Информационная кампания  о реализации  дополнительного образования детей в Республике Крым и муниципальном образовании Бахчисарайский район Республики Крым</vt:lpstr>
      <vt:lpstr>Система дополнительного образования детей  Республики Крым</vt:lpstr>
      <vt:lpstr>Презентация PowerPoint</vt:lpstr>
      <vt:lpstr>Презентация PowerPoint</vt:lpstr>
      <vt:lpstr>Презентация PowerPoint</vt:lpstr>
      <vt:lpstr>Презентация PowerPoint</vt:lpstr>
      <vt:lpstr>Где родителю найти информацию про кружки  и секции? И как записать на них ребенка?</vt:lpstr>
      <vt:lpstr>Презентация PowerPoint</vt:lpstr>
      <vt:lpstr>Презентация PowerPoint</vt:lpstr>
      <vt:lpstr>Презентация PowerPoint</vt:lpstr>
      <vt:lpstr>конкурсы</vt:lpstr>
      <vt:lpstr>  Как родителям выбрать направление  для обучения в ГБОУ ДО РК  «Дворец детского и юношеского творчества» </vt:lpstr>
      <vt:lpstr>Презентация PowerPoint</vt:lpstr>
      <vt:lpstr>конкурсы</vt:lpstr>
      <vt:lpstr>Как родителям выбрать направление  для обучения в ГБОУ ДО РК «Малая академия наук «Искатель»</vt:lpstr>
      <vt:lpstr>Презентация PowerPoint</vt:lpstr>
      <vt:lpstr>конкурсы</vt:lpstr>
      <vt:lpstr>  Как родителям выбрать направление  для обучения ГБОУ ДО РК «Центр детско-юношеского туризма и краеведения» </vt:lpstr>
      <vt:lpstr>Презентация PowerPoint</vt:lpstr>
      <vt:lpstr>конкурсы</vt:lpstr>
      <vt:lpstr> Как родителям выбрать направление  для обучения  в ГБОУ ДО РК «ЭКОЛОГО-БИОЛОГИЧЕСКИЙ ЦЕНТР»</vt:lpstr>
      <vt:lpstr>Региональный центр одарённых детей «Импульс», созданный с учетом опыта Образовательного Фонда «Талант и Успех» </vt:lpstr>
      <vt:lpstr>Региональный центр одарённых детей «Импульс», созданный с учетом опыта Образовательного Фонда «Талант и Успех» </vt:lpstr>
      <vt:lpstr>конкурсы</vt:lpstr>
      <vt:lpstr>Региональный центр одарённых детей «Импульс», созданный с учетом опыта Образовательного Фонда «Талант и Успех»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Модель проведения родительских собраний о важности  дополнительного образования детей</dc:title>
  <dc:creator>Бородин Егор</dc:creator>
  <cp:lastModifiedBy>admin</cp:lastModifiedBy>
  <cp:revision>101</cp:revision>
  <cp:lastPrinted>2024-09-25T14:59:52Z</cp:lastPrinted>
  <dcterms:created xsi:type="dcterms:W3CDTF">2024-07-30T07:54:31Z</dcterms:created>
  <dcterms:modified xsi:type="dcterms:W3CDTF">2024-10-02T06:54:56Z</dcterms:modified>
</cp:coreProperties>
</file>