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816" r:id="rId1"/>
  </p:sldMasterIdLst>
  <p:notesMasterIdLst>
    <p:notesMasterId r:id="rId39"/>
  </p:notesMasterIdLst>
  <p:sldIdLst>
    <p:sldId id="319" r:id="rId2"/>
    <p:sldId id="256" r:id="rId3"/>
    <p:sldId id="268" r:id="rId4"/>
    <p:sldId id="257" r:id="rId5"/>
    <p:sldId id="288" r:id="rId6"/>
    <p:sldId id="272" r:id="rId7"/>
    <p:sldId id="273" r:id="rId8"/>
    <p:sldId id="274" r:id="rId9"/>
    <p:sldId id="275" r:id="rId10"/>
    <p:sldId id="276" r:id="rId11"/>
    <p:sldId id="262" r:id="rId12"/>
    <p:sldId id="269" r:id="rId13"/>
    <p:sldId id="270" r:id="rId14"/>
    <p:sldId id="258" r:id="rId15"/>
    <p:sldId id="259" r:id="rId16"/>
    <p:sldId id="260" r:id="rId17"/>
    <p:sldId id="279" r:id="rId18"/>
    <p:sldId id="263" r:id="rId19"/>
    <p:sldId id="281" r:id="rId20"/>
    <p:sldId id="280" r:id="rId21"/>
    <p:sldId id="282" r:id="rId22"/>
    <p:sldId id="285" r:id="rId23"/>
    <p:sldId id="296" r:id="rId24"/>
    <p:sldId id="300" r:id="rId25"/>
    <p:sldId id="305" r:id="rId26"/>
    <p:sldId id="322" r:id="rId27"/>
    <p:sldId id="267" r:id="rId28"/>
    <p:sldId id="278" r:id="rId29"/>
    <p:sldId id="287" r:id="rId30"/>
    <p:sldId id="311" r:id="rId31"/>
    <p:sldId id="303" r:id="rId32"/>
    <p:sldId id="313" r:id="rId33"/>
    <p:sldId id="306" r:id="rId34"/>
    <p:sldId id="309" r:id="rId35"/>
    <p:sldId id="308" r:id="rId36"/>
    <p:sldId id="312" r:id="rId37"/>
    <p:sldId id="310" r:id="rId38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 horzBarState="maximized">
    <p:restoredLeft sz="16850" autoAdjust="0"/>
    <p:restoredTop sz="69927" autoAdjust="0"/>
  </p:normalViewPr>
  <p:slideViewPr>
    <p:cSldViewPr snapToGrid="0">
      <p:cViewPr varScale="1">
        <p:scale>
          <a:sx n="100" d="100"/>
          <a:sy n="100" d="100"/>
        </p:scale>
        <p:origin x="-84" y="-360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-200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B3E05-CBEF-4F0E-A9AE-FA880D2EAE88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434AA2-CDBB-489E-A6B3-1E9C018ABF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6130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34AA2-CDBB-489E-A6B3-1E9C018ABF7F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1846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47650" y="228600"/>
            <a:ext cx="9420606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29304" y="5353963"/>
            <a:ext cx="9450324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600200"/>
            <a:ext cx="84201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556001"/>
            <a:ext cx="69342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E7426-49CA-4087-BEA8-83ECBF04B75F}" type="datetime1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896C-7BB3-4156-A0FC-9C5BAD8B81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7274A-597B-4DB0-8DBC-9CAE5DFDCAF4}" type="datetime1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896C-7BB3-4156-A0FC-9C5BAD8B81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47650" y="228600"/>
            <a:ext cx="9420606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5CAE7-FDE7-4B5E-9F6F-E516177AB07B}" type="datetime1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896C-7BB3-4156-A0FC-9C5BAD8B81FC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29304" y="714191"/>
            <a:ext cx="9450324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1447802"/>
            <a:ext cx="222885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447801"/>
            <a:ext cx="652145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 advClick="0" advTm="7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D0FCD-5852-4C3A-9BC4-0272B33AA269}" type="datetime1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896C-7BB3-4156-A0FC-9C5BAD8B81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 spd="slow" advClick="0" advTm="700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47650" y="228600"/>
            <a:ext cx="9420606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551392" y="4203592"/>
            <a:ext cx="3116132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837598" y="4075290"/>
            <a:ext cx="6006558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064456" y="4087562"/>
            <a:ext cx="5923645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6076947" y="4074175"/>
            <a:ext cx="3583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29304" y="4058555"/>
            <a:ext cx="9450324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535" y="2463561"/>
            <a:ext cx="84201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1313" y="1437449"/>
            <a:ext cx="6952546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E8BBA-7FCF-4FB2-9AD7-4AF3F6D1A478}" type="datetime1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896C-7BB3-4156-A0FC-9C5BAD8B81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4A22-B4AC-4D1B-9121-D8813325B261}" type="datetime1">
              <a:rPr lang="ru-RU" smtClean="0"/>
              <a:pPr/>
              <a:t>15.10.2020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896C-7BB3-4156-A0FC-9C5BAD8B81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733043" y="2679192"/>
            <a:ext cx="4140708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2679192"/>
            <a:ext cx="4140708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 advClick="0" advTm="7000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3044" y="2678115"/>
            <a:ext cx="4140708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3778" y="3429001"/>
            <a:ext cx="4138393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5550" y="2678113"/>
            <a:ext cx="4140708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3429001"/>
            <a:ext cx="4140708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757FC-3D0E-4B95-8A23-FC53F9143038}" type="datetime1">
              <a:rPr lang="ru-RU" smtClean="0"/>
              <a:pPr/>
              <a:t>15.10.2020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896C-7BB3-4156-A0FC-9C5BAD8B81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7935C-1D25-4E15-8079-CF8ED2B6198E}" type="datetime1">
              <a:rPr lang="ru-RU" smtClean="0"/>
              <a:pPr/>
              <a:t>15.10.2020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896C-7BB3-4156-A0FC-9C5BAD8B81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47650" y="228600"/>
            <a:ext cx="9420606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29304" y="714191"/>
            <a:ext cx="9450324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8495C-667E-4B47-B873-99021C664B06}" type="datetime1">
              <a:rPr lang="ru-RU" smtClean="0"/>
              <a:pPr/>
              <a:t>15.10.2020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896C-7BB3-4156-A0FC-9C5BAD8B81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47650" y="228600"/>
            <a:ext cx="9420606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3CC77-9C9B-4CB9-B507-614A3C6B4F8D}" type="datetime1">
              <a:rPr lang="ru-RU" smtClean="0"/>
              <a:pPr/>
              <a:t>15.10.2020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896C-7BB3-4156-A0FC-9C5BAD8B81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3581402"/>
            <a:ext cx="36322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29304" y="714191"/>
            <a:ext cx="9450324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90600" y="2286000"/>
            <a:ext cx="36322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9627" y="1828800"/>
            <a:ext cx="422941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 advClick="0" advTm="7000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47650" y="228600"/>
            <a:ext cx="9420606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29304" y="5353963"/>
            <a:ext cx="9450324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336" y="338668"/>
            <a:ext cx="4130366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74029" y="2785534"/>
            <a:ext cx="4136672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423CE-ECB1-4376-9CBE-A102A75F52CE}" type="datetime1">
              <a:rPr lang="ru-RU" smtClean="0"/>
              <a:pPr/>
              <a:t>15.10.2020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896C-7BB3-4156-A0FC-9C5BAD8B81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08050" y="1371600"/>
            <a:ext cx="386334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p:transition spd="slow" advClick="0" advTm="7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47650" y="228600"/>
            <a:ext cx="9420606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29304" y="1679429"/>
            <a:ext cx="9450324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338328"/>
            <a:ext cx="89154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3978" y="6250166"/>
            <a:ext cx="41022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C5A11C4-A177-4084-BC45-467675EE156E}" type="datetime1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9775" y="6250166"/>
            <a:ext cx="41022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23681" y="6250165"/>
            <a:ext cx="12586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1C67896C-7BB3-4156-A0FC-9C5BAD8B81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741" y="2675467"/>
            <a:ext cx="8025694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 spd="slow" advClick="0" advTm="7000">
    <p:wedge/>
  </p:transition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82;&#1086;&#1085;&#1082;&#1091;&#1088;&#1089;%20&#1040;%20&#1057;&#1091;&#1083;&#1090;&#1072;&#1085;\4__&#1072;&#1084;&#1077;&#1090;&#1093;&#1072;&#1085;.p8cIE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82;&#1086;&#1085;&#1082;&#1091;&#1088;&#1089;%20&#1040;%20&#1057;&#1091;&#1083;&#1090;&#1072;&#1085;\4__&#1072;&#1084;&#1077;&#1090;&#1093;&#1072;&#1085;.p8cIE.mp3" TargetMode="Externa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82;&#1086;&#1085;&#1082;&#1091;&#1088;&#1089;%20&#1040;%20&#1057;&#1091;&#1083;&#1090;&#1072;&#1085;\4__&#1072;&#1084;&#1077;&#1090;&#1093;&#1072;&#1085;.p8cIE.mp3" TargetMode="Externa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362074" y="1374458"/>
            <a:ext cx="7356022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57775" algn="l"/>
              </a:tabLst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 И ЭТО  ВСЁ О НЕМ…»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57775" algn="l"/>
              </a:tabLst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/>
              <a:t>(</a:t>
            </a:r>
            <a:r>
              <a:rPr lang="ru-RU" dirty="0" smtClean="0"/>
              <a:t>Книги, статьи из журналов и газет, посвященные  </a:t>
            </a:r>
            <a:r>
              <a:rPr lang="ru-RU" dirty="0" err="1" smtClean="0"/>
              <a:t>Амет</a:t>
            </a:r>
            <a:r>
              <a:rPr lang="ru-RU" dirty="0" smtClean="0"/>
              <a:t> – Хан Султану)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57775" algn="l"/>
              </a:tabLst>
            </a:pP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5878286" y="3038083"/>
            <a:ext cx="3636348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57775" algn="l"/>
              </a:tabLst>
            </a:pPr>
            <a:endParaRPr lang="ru-RU" sz="16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57775" algn="l"/>
              </a:tabLst>
            </a:pPr>
            <a:endParaRPr lang="ru-RU" sz="16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57775" algn="l"/>
              </a:tabLst>
            </a:pPr>
            <a:endParaRPr lang="ru-RU" sz="16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57775" algn="l"/>
              </a:tabLst>
            </a:pP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одготовила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ученица 8 – В класса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5777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МБОУ «СОШ№ 1» г.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Бахчисарай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</a:pPr>
            <a:r>
              <a:rPr lang="ru-RU" sz="1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Халитова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Мавиле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Эбазеровна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5777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г.Бахчисарай 7 микрорайон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5777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ул. Принца Уэльского, 49 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5777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телефон +79780314223, </a:t>
            </a:r>
          </a:p>
          <a:p>
            <a:pPr algn="r"/>
            <a:r>
              <a:rPr kumimoji="0" lang="en-Z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khalitova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_08 </a:t>
            </a:r>
            <a:r>
              <a:rPr kumimoji="0" lang="en-Z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mail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Z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ru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r"/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Руководитель:</a:t>
            </a:r>
          </a:p>
          <a:p>
            <a:pPr algn="r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Джемилова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Лутфия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Субиевна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Тел. +79787112360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57775" algn="l"/>
              </a:tabLst>
            </a:pPr>
            <a:endParaRPr kumimoji="0" lang="en-Z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4__аметхан.p8cI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276225" y="619125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1205" y="207034"/>
            <a:ext cx="9679377" cy="665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72936412"/>
      </p:ext>
    </p:extLst>
  </p:cSld>
  <p:clrMapOvr>
    <a:masterClrMapping/>
  </p:clrMapOvr>
  <p:transition spd="slow" advClick="0" advTm="7000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1036" y="1825625"/>
            <a:ext cx="4195763" cy="4351338"/>
          </a:xfrm>
        </p:spPr>
        <p:txBody>
          <a:bodyPr/>
          <a:lstStyle/>
          <a:p>
            <a:pPr marL="0" indent="0" algn="ctr">
              <a:lnSpc>
                <a:spcPct val="200000"/>
              </a:lnSpc>
              <a:buNone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честь 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ru-RU" sz="2400" b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Амет-Хана</a:t>
            </a:r>
            <a:r>
              <a:rPr lang="ru-RU" b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Султана  написано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немало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книг.                      </a:t>
            </a:r>
          </a:p>
          <a:p>
            <a:pPr marL="0" indent="0" algn="just">
              <a:lnSpc>
                <a:spcPct val="200000"/>
              </a:lnSpc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User\Pictures\2020-10-10\20201010_182934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7061" y="613611"/>
            <a:ext cx="3401930" cy="608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21523757"/>
      </p:ext>
    </p:extLst>
  </p:cSld>
  <p:clrMapOvr>
    <a:masterClrMapping/>
  </p:clrMapOvr>
  <p:transition spd="slow" advClick="0" advTm="7000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29826" y="-18729928"/>
            <a:ext cx="1547273" cy="457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0320" y="292964"/>
            <a:ext cx="3541636" cy="6565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9484" y="1915886"/>
            <a:ext cx="46046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Книга издана в 1943году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Татгосиздат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lnSpc>
                <a:spcPct val="200000"/>
              </a:lnSpc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Казани   (на татарском языке)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1113651"/>
      </p:ext>
    </p:extLst>
  </p:cSld>
  <p:clrMapOvr>
    <a:masterClrMapping/>
  </p:clrMapOvr>
  <p:transition spd="slow" advClick="0" advTm="7000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29826" y="-18729928"/>
            <a:ext cx="1547273" cy="457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8929" y="272144"/>
            <a:ext cx="5174116" cy="63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67058001"/>
      </p:ext>
    </p:extLst>
  </p:cSld>
  <p:clrMapOvr>
    <a:masterClrMapping/>
  </p:clrMapOvr>
  <p:transition spd="slow" advClick="0" advTm="7000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1962" y="2092325"/>
            <a:ext cx="5213685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  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Имя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дважды Героя Советского Союза, лауреата Государственной премии заслуженного летчика-испытателя СССР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Амет-Хана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Султана помнит немало людей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нашей стране. Однако многие факты его драматической биографии известны меньше. 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Документальное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повествование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Амет-Хане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написал журналист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Бута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Бутаев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знавший его лично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Автор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рассказывает 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мужестве 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воинском мастерстве летчика, о его таланте испытателя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самолетов, приводит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воспоминание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друзей о нем.     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</a:t>
            </a:r>
            <a:r>
              <a:rPr lang="ru-RU" dirty="0" err="1" smtClean="0"/>
              <a:t>Амет</a:t>
            </a:r>
            <a:r>
              <a:rPr lang="ru-RU" dirty="0" smtClean="0"/>
              <a:t>-Хан Султан»</a:t>
            </a:r>
            <a:br>
              <a:rPr lang="ru-RU" dirty="0" smtClean="0"/>
            </a:br>
            <a:r>
              <a:rPr lang="ru-RU" sz="2000" dirty="0" smtClean="0"/>
              <a:t>Бута </a:t>
            </a:r>
            <a:r>
              <a:rPr lang="ru-RU" sz="2000" dirty="0" err="1" smtClean="0"/>
              <a:t>Бутаев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9561" y="1410789"/>
            <a:ext cx="2862513" cy="517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927234"/>
      </p:ext>
    </p:extLst>
  </p:cSld>
  <p:clrMapOvr>
    <a:masterClrMapping/>
  </p:clrMapOvr>
  <p:transition spd="slow" advClick="0" advTm="7000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1039" y="1782083"/>
            <a:ext cx="2474823" cy="43513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468" y="377157"/>
            <a:ext cx="8543925" cy="147341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</a:t>
            </a:r>
            <a:r>
              <a:rPr lang="ru-RU" dirty="0" err="1" smtClean="0"/>
              <a:t>Амет</a:t>
            </a:r>
            <a:r>
              <a:rPr lang="ru-RU" dirty="0" smtClean="0"/>
              <a:t>-Хан Султан </a:t>
            </a:r>
            <a:br>
              <a:rPr lang="ru-RU" dirty="0" smtClean="0"/>
            </a:br>
            <a:r>
              <a:rPr lang="ru-RU" dirty="0" err="1" smtClean="0"/>
              <a:t>Жизнь,как</a:t>
            </a:r>
            <a:r>
              <a:rPr lang="ru-RU" dirty="0" smtClean="0"/>
              <a:t> подвиг»</a:t>
            </a:r>
            <a:br>
              <a:rPr lang="ru-RU" dirty="0" smtClean="0"/>
            </a:br>
            <a:r>
              <a:rPr lang="ru-RU" sz="2000" b="1" dirty="0" smtClean="0"/>
              <a:t>Евгений Белоусов</a:t>
            </a:r>
            <a:endParaRPr lang="ru-RU" sz="2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697061" y="2826423"/>
            <a:ext cx="554047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Художественно-документальная повесть 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Амет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-Хан 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Султан. Жизнь как подвиг" посвящена выдающемуся летчику, дважды Герою Советского Союза, заслуженному летчику-испытателю СССР </a:t>
            </a:r>
            <a:r>
              <a:rPr lang="ru-RU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Амет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-Хану Султану (1920 – 1971).</a:t>
            </a:r>
            <a:b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0375347"/>
      </p:ext>
    </p:extLst>
  </p:cSld>
  <p:clrMapOvr>
    <a:masterClrMapping/>
  </p:clrMapOvr>
  <p:transition spd="slow" advClick="0" advTm="7000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Бессчетнов Е.И. Звезды в ладонях. Документальная повесть о дважды Герое Советского Союза Амет-Хане Султане Книга об уроженце Крыма, прославленном военном летчике, а в мирные годы - талантливом испытателе авиационной и космической техники Амет-Хане Султане. 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028531" y="1881504"/>
            <a:ext cx="2810670" cy="46335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362" y="104504"/>
            <a:ext cx="9778638" cy="1550126"/>
          </a:xfrm>
        </p:spPr>
        <p:txBody>
          <a:bodyPr/>
          <a:lstStyle/>
          <a:p>
            <a:r>
              <a:rPr lang="ru-RU" dirty="0" smtClean="0"/>
              <a:t>«Звёзды в ладонях»</a:t>
            </a:r>
            <a:br>
              <a:rPr lang="ru-RU" dirty="0" smtClean="0"/>
            </a:br>
            <a:r>
              <a:rPr lang="ru-RU" sz="1800" b="1" dirty="0" smtClean="0"/>
              <a:t>Е.И. </a:t>
            </a:r>
            <a:r>
              <a:rPr lang="ru-RU" sz="1800" b="1" dirty="0" err="1" smtClean="0"/>
              <a:t>Бессечетнов</a:t>
            </a:r>
            <a:r>
              <a:rPr lang="ru-RU" sz="1800" b="1" dirty="0" smtClean="0"/>
              <a:t> </a:t>
            </a:r>
            <a:endParaRPr lang="ru-RU" sz="1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73240" y="1848702"/>
            <a:ext cx="390355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Книга об уроженце Крыма, прославленном военном лётчике, а в мирные годы- талантливом испытателе авиационной и космической технике, написана  на большом документальном материале и по воспоминаниям людей, хорошо знавших </a:t>
            </a:r>
            <a:r>
              <a:rPr lang="ru-RU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Амет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-Хан Султана.</a:t>
            </a:r>
            <a:endParaRPr lang="ru-RU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4189483"/>
      </p:ext>
    </p:extLst>
  </p:cSld>
  <p:clrMapOvr>
    <a:masterClrMapping/>
  </p:clrMapOvr>
  <p:transition spd="slow" advClick="0" advTm="7000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087" y="1739193"/>
            <a:ext cx="2730163" cy="48420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77157"/>
            <a:ext cx="8543925" cy="1325563"/>
          </a:xfrm>
        </p:spPr>
        <p:txBody>
          <a:bodyPr/>
          <a:lstStyle/>
          <a:p>
            <a:r>
              <a:rPr lang="ru-RU" dirty="0" smtClean="0"/>
              <a:t>«Великие Советские Асы»</a:t>
            </a:r>
            <a:br>
              <a:rPr lang="ru-RU" dirty="0" smtClean="0"/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Николай Бодрихин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95412" y="2239016"/>
            <a:ext cx="54320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В 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книге собраны сведения о советских летчиках, одержавших 15 и более личных побед. Кратко очерчены итоги их военной жизни: число боевых 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вылетов, воздушных 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сражений, уничтоженных самолетов противника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Он 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провел 603 боевых вылета, в 150 воздушных боях лично сбил 30 и в группе – 19 самолетов 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противника. Среди сбитых 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неприятельских машин почти половина – бомбардировщики</a:t>
            </a:r>
            <a:r>
              <a:rPr lang="ru-RU" sz="2400" dirty="0">
                <a:solidFill>
                  <a:srgbClr val="2C3E5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1838708"/>
      </p:ext>
    </p:extLst>
  </p:cSld>
  <p:clrMapOvr>
    <a:masterClrMapping/>
  </p:clrMapOvr>
  <p:transition spd="slow" advClick="0" advTm="7000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Pictures\2020-10-10\20201010_2114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00871" y="2576969"/>
            <a:ext cx="5149515" cy="305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50" y="338327"/>
            <a:ext cx="9696450" cy="1900047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«</a:t>
            </a:r>
            <a:r>
              <a:rPr lang="ru-RU" dirty="0" err="1" smtClean="0"/>
              <a:t>Къырымтатар</a:t>
            </a:r>
            <a:r>
              <a:rPr lang="ru-RU" dirty="0" smtClean="0"/>
              <a:t> Батыры </a:t>
            </a:r>
            <a:r>
              <a:rPr lang="ru-RU" dirty="0" err="1" smtClean="0"/>
              <a:t>Амет-Хан</a:t>
            </a:r>
            <a:r>
              <a:rPr lang="ru-RU" dirty="0" smtClean="0"/>
              <a:t> Султан» </a:t>
            </a:r>
            <a:br>
              <a:rPr lang="ru-RU" dirty="0" smtClean="0"/>
            </a:br>
            <a:r>
              <a:rPr lang="ru-RU" dirty="0" smtClean="0"/>
              <a:t>                                        </a:t>
            </a:r>
            <a:r>
              <a:rPr lang="ru-RU" sz="2200" b="1" dirty="0" smtClean="0"/>
              <a:t>Керим </a:t>
            </a:r>
            <a:r>
              <a:rPr lang="ru-RU" sz="2200" b="1" dirty="0" err="1" smtClean="0"/>
              <a:t>Джаманакълы</a:t>
            </a:r>
            <a:r>
              <a:rPr lang="ru-RU" sz="2200" b="1" dirty="0" smtClean="0"/>
              <a:t> </a:t>
            </a:r>
            <a:endParaRPr lang="ru-RU" sz="22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762375" y="2644079"/>
            <a:ext cx="59055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эту книгу вошли 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стихотворения   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чёного 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фольклориста, военного 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корреспондента  газеты  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Къызыл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Кърым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 Керима 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Джаманакълы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1352735229"/>
      </p:ext>
    </p:extLst>
  </p:cSld>
  <p:clrMapOvr>
    <a:masterClrMapping/>
  </p:clrMapOvr>
  <p:transition spd="slow" advClick="0" advTm="7000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IMG_20201013_1915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8375" y="-20363444"/>
            <a:ext cx="2976390" cy="3960000"/>
          </a:xfrm>
          <a:prstGeom prst="rect">
            <a:avLst/>
          </a:prstGeom>
          <a:noFill/>
        </p:spPr>
      </p:pic>
      <p:pic>
        <p:nvPicPr>
          <p:cNvPr id="3" name="Picture 2" descr="C:\Users\admin\Desktop\IMG_20201013_1915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8907" y="-20363444"/>
            <a:ext cx="4025160" cy="5056639"/>
          </a:xfrm>
          <a:prstGeom prst="rect">
            <a:avLst/>
          </a:prstGeom>
          <a:noFill/>
        </p:spPr>
      </p:pic>
      <p:pic>
        <p:nvPicPr>
          <p:cNvPr id="4" name="Picture 2" descr="C:\Users\admin\Desktop\IMG_20201013_1915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2732" y="-20211045"/>
            <a:ext cx="4025160" cy="5056639"/>
          </a:xfrm>
          <a:prstGeom prst="rect">
            <a:avLst/>
          </a:prstGeom>
          <a:noFill/>
        </p:spPr>
      </p:pic>
      <p:pic>
        <p:nvPicPr>
          <p:cNvPr id="1027" name="Picture 3" descr="C:\Users\admin\Desktop\IMG_20201013_191556.jpg"/>
          <p:cNvPicPr>
            <a:picLocks noChangeAspect="1" noChangeArrowheads="1"/>
          </p:cNvPicPr>
          <p:nvPr/>
        </p:nvPicPr>
        <p:blipFill>
          <a:blip r:embed="rId4" cstate="print"/>
          <a:srcRect t="3653" r="4222"/>
          <a:stretch>
            <a:fillRect/>
          </a:stretch>
        </p:blipFill>
        <p:spPr bwMode="auto">
          <a:xfrm>
            <a:off x="5372100" y="250521"/>
            <a:ext cx="4324350" cy="660747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09550" y="1104901"/>
            <a:ext cx="4953000" cy="3082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Написана о дважды герое Советского Союза 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Амет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-Хан Султана после присвоения ему  первой звезды героя и  звание Героя Советского Союза, которая была вручена в 1943 году. </a:t>
            </a:r>
            <a:endParaRPr lang="ru-RU" sz="2000" b="1" dirty="0"/>
          </a:p>
        </p:txBody>
      </p:sp>
    </p:spTree>
  </p:cSld>
  <p:clrMapOvr>
    <a:masterClrMapping/>
  </p:clrMapOvr>
  <p:transition spd="slow" advClick="0" advTm="7000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6775" y="2362200"/>
            <a:ext cx="8420100" cy="1780108"/>
          </a:xfrm>
        </p:spPr>
        <p:txBody>
          <a:bodyPr>
            <a:normAutofit fontScale="90000"/>
          </a:bodyPr>
          <a:lstStyle/>
          <a:p>
            <a:r>
              <a:rPr lang="ru-RU" sz="8000" b="1" dirty="0" err="1" smtClean="0">
                <a:solidFill>
                  <a:srgbClr val="FF0000"/>
                </a:solidFill>
                <a:cs typeface="Aharoni" pitchFamily="2" charset="-79"/>
              </a:rPr>
              <a:t>Амет-Хан</a:t>
            </a:r>
            <a:r>
              <a:rPr lang="ru-RU" sz="8000" b="1" dirty="0" smtClean="0">
                <a:solidFill>
                  <a:srgbClr val="FF0000"/>
                </a:solidFill>
                <a:cs typeface="Aharoni" pitchFamily="2" charset="-79"/>
              </a:rPr>
              <a:t> Султан</a:t>
            </a:r>
            <a:r>
              <a:rPr lang="ru-RU" sz="7200" b="1" dirty="0" smtClean="0">
                <a:solidFill>
                  <a:srgbClr val="FF0000"/>
                </a:solidFill>
                <a:cs typeface="Aharoni" pitchFamily="2" charset="-79"/>
              </a:rPr>
              <a:t/>
            </a:r>
            <a:br>
              <a:rPr lang="ru-RU" sz="7200" b="1" dirty="0" smtClean="0">
                <a:solidFill>
                  <a:srgbClr val="FF0000"/>
                </a:solidFill>
                <a:cs typeface="Aharoni" pitchFamily="2" charset="-79"/>
              </a:rPr>
            </a:br>
            <a:endParaRPr lang="ru-RU" sz="7200" b="1" dirty="0">
              <a:solidFill>
                <a:srgbClr val="FF0000"/>
              </a:solidFill>
              <a:cs typeface="Aharoni" pitchFamily="2" charset="-79"/>
            </a:endParaRPr>
          </a:p>
        </p:txBody>
      </p:sp>
      <p:pic>
        <p:nvPicPr>
          <p:cNvPr id="8" name="SHefika_Tatarisova_-_Amet-Han_(mp3.mn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0792" y="6513094"/>
            <a:ext cx="247650" cy="304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52850" y="3457575"/>
            <a:ext cx="29113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1920 - 1971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6409397"/>
      </p:ext>
    </p:extLst>
  </p:cSld>
  <p:clrMapOvr>
    <a:masterClrMapping/>
  </p:clrMapOvr>
  <p:transition spd="slow" advClick="0" advTm="7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 xmlns="">
        <p14:playEvt time="0" objId="8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IMG_20201013_1735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1187" y="0"/>
            <a:ext cx="4179094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3824" y="1743075"/>
            <a:ext cx="4371975" cy="307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Краткий    сборник  публикаций и </a:t>
            </a:r>
          </a:p>
          <a:p>
            <a:pPr algn="ctr">
              <a:lnSpc>
                <a:spcPct val="200000"/>
              </a:lnSpc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документальных материалов</a:t>
            </a:r>
          </a:p>
          <a:p>
            <a:pPr algn="ctr">
              <a:lnSpc>
                <a:spcPct val="200000"/>
              </a:lnSpc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 90 –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летию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200000"/>
              </a:lnSpc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Дважды Героя Советского Союза</a:t>
            </a:r>
          </a:p>
          <a:p>
            <a:pPr algn="ctr">
              <a:lnSpc>
                <a:spcPct val="200000"/>
              </a:lnSpc>
            </a:pP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Амет-Хана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Султана 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7000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IMG_20201013_1736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2753" y="114300"/>
            <a:ext cx="4179094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1500" y="1133475"/>
            <a:ext cx="4619625" cy="5538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Создатели выражают благодарность</a:t>
            </a:r>
          </a:p>
          <a:p>
            <a:pPr algn="ctr">
              <a:lnSpc>
                <a:spcPct val="200000"/>
              </a:lnSpc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директору     музея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Амет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Хану </a:t>
            </a:r>
          </a:p>
          <a:p>
            <a:pPr algn="ctr">
              <a:lnSpc>
                <a:spcPct val="200000"/>
              </a:lnSpc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г.Алупке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Мустафаеву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Мустафе </a:t>
            </a:r>
          </a:p>
          <a:p>
            <a:pPr algn="ctr">
              <a:lnSpc>
                <a:spcPct val="200000"/>
              </a:lnSpc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активную помощь в составлении сборника. </a:t>
            </a:r>
          </a:p>
          <a:p>
            <a:pPr algn="ctr">
              <a:lnSpc>
                <a:spcPct val="200000"/>
              </a:lnSpc>
            </a:pP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200000"/>
              </a:lnSpc>
            </a:pP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Симферополь 2010 год </a:t>
            </a:r>
          </a:p>
          <a:p>
            <a:pPr algn="ctr">
              <a:lnSpc>
                <a:spcPct val="200000"/>
              </a:lnSpc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7000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IMG_20201013_173544.jpg"/>
          <p:cNvPicPr>
            <a:picLocks noChangeAspect="1" noChangeArrowheads="1"/>
          </p:cNvPicPr>
          <p:nvPr/>
        </p:nvPicPr>
        <p:blipFill>
          <a:blip r:embed="rId2" cstate="print"/>
          <a:srcRect l="7607" t="3889" r="5556"/>
          <a:stretch>
            <a:fillRect/>
          </a:stretch>
        </p:blipFill>
        <p:spPr bwMode="auto">
          <a:xfrm>
            <a:off x="6143625" y="114300"/>
            <a:ext cx="3629025" cy="65913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42975" y="1676400"/>
            <a:ext cx="449520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  <a:p>
            <a:pPr algn="ctr">
              <a:lnSpc>
                <a:spcPct val="200000"/>
              </a:lnSpc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«Звезды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Амет-Хана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>
              <a:lnSpc>
                <a:spcPct val="200000"/>
              </a:lnSpc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книга Ризы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Фазыла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Лютфие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Софу.</a:t>
            </a:r>
          </a:p>
          <a:p>
            <a:pPr algn="ctr">
              <a:lnSpc>
                <a:spcPct val="200000"/>
              </a:lnSpc>
            </a:pP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7000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IMG_20201013_173602.jpg"/>
          <p:cNvPicPr>
            <a:picLocks noChangeAspect="1" noChangeArrowheads="1"/>
          </p:cNvPicPr>
          <p:nvPr/>
        </p:nvPicPr>
        <p:blipFill>
          <a:blip r:embed="rId2" cstate="print"/>
          <a:srcRect t="3000" r="10570"/>
          <a:stretch>
            <a:fillRect/>
          </a:stretch>
        </p:blipFill>
        <p:spPr bwMode="auto">
          <a:xfrm>
            <a:off x="5901929" y="390525"/>
            <a:ext cx="3737371" cy="646747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38225" y="2200275"/>
            <a:ext cx="44208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Жизненный и фронтовой путь героя</a:t>
            </a:r>
          </a:p>
          <a:p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(1982г)  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7000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0076" y="2228850"/>
            <a:ext cx="30384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ru-RU" sz="2000" b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 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Амет-Хан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Султане  написано немало статей в  журналах и  газетах.</a:t>
            </a:r>
          </a:p>
        </p:txBody>
      </p:sp>
      <p:sp>
        <p:nvSpPr>
          <p:cNvPr id="4" name="AutoShape 4" descr="50090644_Amethan_1_"/>
          <p:cNvSpPr>
            <a:spLocks noChangeArrowheads="1"/>
          </p:cNvSpPr>
          <p:nvPr/>
        </p:nvSpPr>
        <p:spPr bwMode="auto">
          <a:xfrm>
            <a:off x="3957638" y="834232"/>
            <a:ext cx="5572125" cy="5418137"/>
          </a:xfrm>
          <a:prstGeom prst="roundRect">
            <a:avLst>
              <a:gd name="adj" fmla="val 16667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pic>
        <p:nvPicPr>
          <p:cNvPr id="5" name="4__аметхан.p8cI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800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9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esktop\IMG_20201013_173947.jpg"/>
          <p:cNvPicPr>
            <a:picLocks noChangeAspect="1" noChangeArrowheads="1"/>
          </p:cNvPicPr>
          <p:nvPr/>
        </p:nvPicPr>
        <p:blipFill>
          <a:blip r:embed="rId3" cstate="print"/>
          <a:srcRect t="19493"/>
          <a:stretch>
            <a:fillRect/>
          </a:stretch>
        </p:blipFill>
        <p:spPr bwMode="auto">
          <a:xfrm>
            <a:off x="5003857" y="217716"/>
            <a:ext cx="4672183" cy="633548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09600" y="1524000"/>
            <a:ext cx="36256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Журнал «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Йылдыз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>
              <a:lnSpc>
                <a:spcPct val="200000"/>
              </a:lnSpc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Аблязиз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Велиев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статья</a:t>
            </a:r>
          </a:p>
          <a:p>
            <a:pPr algn="ctr">
              <a:lnSpc>
                <a:spcPct val="200000"/>
              </a:lnSpc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«Герои Бессмертны» ( 2010г.)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4__аметхан.p8cI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800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0100" y="1724025"/>
            <a:ext cx="3448893" cy="1229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Журнал  «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Йылдыз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(Звезда)</a:t>
            </a:r>
          </a:p>
          <a:p>
            <a:pPr algn="ctr">
              <a:lnSpc>
                <a:spcPct val="200000"/>
              </a:lnSpc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2012 год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esktop\IMG_20201013_195427.jpg"/>
          <p:cNvPicPr>
            <a:picLocks noChangeAspect="1" noChangeArrowheads="1"/>
          </p:cNvPicPr>
          <p:nvPr/>
        </p:nvPicPr>
        <p:blipFill>
          <a:blip r:embed="rId2" cstate="print"/>
          <a:srcRect l="8148" t="5000" r="10741"/>
          <a:stretch>
            <a:fillRect/>
          </a:stretch>
        </p:blipFill>
        <p:spPr bwMode="auto">
          <a:xfrm>
            <a:off x="5553075" y="161925"/>
            <a:ext cx="4171950" cy="65151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7000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6107" y="2230687"/>
            <a:ext cx="3427244" cy="4351338"/>
          </a:xfrm>
        </p:spPr>
        <p:txBody>
          <a:bodyPr/>
          <a:lstStyle/>
          <a:p>
            <a:pPr marL="0" indent="0" algn="ctr">
              <a:lnSpc>
                <a:spcPct val="200000"/>
              </a:lnSpc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Статья о героическом подвиге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Амет-Хана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Султана 1943года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1025" y="495301"/>
            <a:ext cx="5323398" cy="612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81834147"/>
      </p:ext>
    </p:extLst>
  </p:cSld>
  <p:clrMapOvr>
    <a:masterClrMapping/>
  </p:clrMapOvr>
  <p:transition spd="slow" advClick="0" advTm="7000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2256" y="1849687"/>
            <a:ext cx="4724901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200000"/>
              </a:lnSpc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Статья  написана в газете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«Красный Крым»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23 февраля 1944 года. №11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</a:t>
            </a:r>
            <a:r>
              <a:rPr lang="ru-RU" dirty="0" err="1" smtClean="0"/>
              <a:t>Къызыл</a:t>
            </a:r>
            <a:r>
              <a:rPr lang="ru-RU" dirty="0" smtClean="0"/>
              <a:t>  </a:t>
            </a:r>
            <a:r>
              <a:rPr lang="ru-RU" dirty="0" err="1" smtClean="0"/>
              <a:t>Кърым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5124" name="Picture 4" descr="C:\Users\User\Pictures\2020-10-10\20201010_183045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1678" y="1558203"/>
            <a:ext cx="4450690" cy="489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04239308"/>
      </p:ext>
    </p:extLst>
  </p:cSld>
  <p:clrMapOvr>
    <a:masterClrMapping/>
  </p:clrMapOvr>
  <p:transition spd="slow" advClick="0" advTm="7000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IMG_20201013_1732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2343" y="0"/>
            <a:ext cx="4179094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85775" y="1704975"/>
            <a:ext cx="4194802" cy="24607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Статья в газете  «Крым»</a:t>
            </a:r>
          </a:p>
          <a:p>
            <a:pPr algn="ctr">
              <a:lnSpc>
                <a:spcPct val="200000"/>
              </a:lnSpc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«Дважды Герой Советского Союза</a:t>
            </a:r>
          </a:p>
          <a:p>
            <a:pPr algn="ctr">
              <a:lnSpc>
                <a:spcPct val="200000"/>
              </a:lnSpc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Амет-Хан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Султан».  </a:t>
            </a:r>
          </a:p>
          <a:p>
            <a:pPr algn="ctr">
              <a:lnSpc>
                <a:spcPct val="200000"/>
              </a:lnSpc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(№19 от   6 мая 1995года )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7000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064895"/>
            <a:ext cx="8639629" cy="5571816"/>
          </a:xfrm>
        </p:spPr>
        <p:txBody>
          <a:bodyPr/>
          <a:lstStyle/>
          <a:p>
            <a:pPr marL="0" indent="0" algn="r">
              <a:buNone/>
            </a:pPr>
            <a:endParaRPr lang="ru-RU" i="1" dirty="0" smtClean="0">
              <a:solidFill>
                <a:srgbClr val="000000"/>
              </a:solidFill>
              <a:latin typeface="Times New Roman, serif"/>
            </a:endParaRPr>
          </a:p>
          <a:p>
            <a:pPr marL="0" indent="0" algn="r">
              <a:buNone/>
            </a:pPr>
            <a:endParaRPr lang="ru-RU" i="1" dirty="0">
              <a:solidFill>
                <a:srgbClr val="000000"/>
              </a:solidFill>
              <a:latin typeface="Times New Roman, serif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3200" b="1" i="1" dirty="0" smtClean="0">
                <a:latin typeface="Times New Roman, serif"/>
              </a:rPr>
              <a:t>«</a:t>
            </a:r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  <a:latin typeface="Times New Roman, serif"/>
              </a:rPr>
              <a:t>Хищную</a:t>
            </a:r>
            <a:r>
              <a:rPr lang="ru-RU" sz="3200" b="1" i="1" dirty="0" smtClean="0">
                <a:latin typeface="Times New Roman, serif"/>
              </a:rPr>
              <a:t> </a:t>
            </a:r>
            <a:r>
              <a:rPr lang="ru-RU" sz="3200" b="1" i="1" dirty="0">
                <a:latin typeface="Times New Roman, serif"/>
              </a:rPr>
              <a:t>птицу без пули таранил,</a:t>
            </a:r>
            <a:endParaRPr lang="ru-RU" sz="3200" b="1" dirty="0">
              <a:latin typeface="Open Sans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3200" b="1" i="1" dirty="0">
                <a:latin typeface="Times New Roman, serif"/>
              </a:rPr>
              <a:t>н</a:t>
            </a:r>
            <a:r>
              <a:rPr lang="ru-RU" sz="3200" b="1" i="1" dirty="0" smtClean="0">
                <a:latin typeface="Times New Roman, serif"/>
              </a:rPr>
              <a:t>еуязвимо </a:t>
            </a:r>
            <a:r>
              <a:rPr lang="ru-RU" sz="3200" b="1" i="1" dirty="0">
                <a:latin typeface="Times New Roman, serif"/>
              </a:rPr>
              <a:t>стрелял и </a:t>
            </a:r>
            <a:r>
              <a:rPr lang="ru-RU" sz="3200" b="1" i="1" dirty="0" smtClean="0">
                <a:latin typeface="Times New Roman, serif"/>
              </a:rPr>
              <a:t>разил.</a:t>
            </a:r>
            <a:endParaRPr lang="ru-RU" sz="3200" b="1" dirty="0">
              <a:latin typeface="Open Sans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3200" b="1" i="1" dirty="0">
                <a:latin typeface="Times New Roman, serif"/>
              </a:rPr>
              <a:t>Летчик, разведчик и ас-истребитель,</a:t>
            </a:r>
            <a:endParaRPr lang="ru-RU" sz="3200" b="1" dirty="0">
              <a:latin typeface="Open Sans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3200" b="1" i="1" dirty="0">
                <a:latin typeface="Times New Roman, serif"/>
              </a:rPr>
              <a:t>ж</a:t>
            </a:r>
            <a:r>
              <a:rPr lang="ru-RU" sz="3200" b="1" i="1" dirty="0" smtClean="0">
                <a:latin typeface="Times New Roman, serif"/>
              </a:rPr>
              <a:t>изни </a:t>
            </a:r>
            <a:r>
              <a:rPr lang="ru-RU" sz="3200" b="1" i="1" dirty="0">
                <a:latin typeface="Times New Roman, serif"/>
              </a:rPr>
              <a:t>ведомых спасший не </a:t>
            </a:r>
            <a:r>
              <a:rPr lang="ru-RU" sz="3200" b="1" i="1" dirty="0" smtClean="0">
                <a:latin typeface="Times New Roman, serif"/>
              </a:rPr>
              <a:t>ра</a:t>
            </a:r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  <a:latin typeface="Times New Roman, serif"/>
              </a:rPr>
              <a:t>з</a:t>
            </a:r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  <a:latin typeface="Times New Roman, serif"/>
              </a:rPr>
              <a:t>»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Open Sans"/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08622" y="365758"/>
            <a:ext cx="7928928" cy="4572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59075607"/>
      </p:ext>
    </p:extLst>
  </p:cSld>
  <p:clrMapOvr>
    <a:masterClrMapping/>
  </p:clrMapOvr>
  <p:transition spd="slow" advClick="0" advTm="7000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IMG_20201013_173209.jpg"/>
          <p:cNvPicPr>
            <a:picLocks noChangeAspect="1" noChangeArrowheads="1"/>
          </p:cNvPicPr>
          <p:nvPr/>
        </p:nvPicPr>
        <p:blipFill>
          <a:blip r:embed="rId2" cstate="print"/>
          <a:srcRect t="8889" r="5100"/>
          <a:stretch>
            <a:fillRect/>
          </a:stretch>
        </p:blipFill>
        <p:spPr bwMode="auto">
          <a:xfrm>
            <a:off x="5644754" y="276224"/>
            <a:ext cx="3965971" cy="644842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00200" y="2057400"/>
            <a:ext cx="35432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«Орлы  умирают в небе» </a:t>
            </a:r>
          </a:p>
          <a:p>
            <a:pPr>
              <a:lnSpc>
                <a:spcPct val="200000"/>
              </a:lnSpc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000" b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азета 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«СЛАВА ТРУДУ» </a:t>
            </a:r>
          </a:p>
          <a:p>
            <a:pPr>
              <a:lnSpc>
                <a:spcPct val="200000"/>
              </a:lnSpc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№ 84 от 28 октября 1998года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7000"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IMG_20201013_1731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4536" y="293915"/>
            <a:ext cx="4179094" cy="620485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00174" y="2228850"/>
            <a:ext cx="34004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Статья в газете «Факты»</a:t>
            </a:r>
          </a:p>
          <a:p>
            <a:pPr>
              <a:lnSpc>
                <a:spcPct val="200000"/>
              </a:lnSpc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«Судьба человека» </a:t>
            </a:r>
          </a:p>
          <a:p>
            <a:pPr>
              <a:lnSpc>
                <a:spcPct val="200000"/>
              </a:lnSpc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автор  Владимир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Колычев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 августа 2000 года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1057006"/>
      </p:ext>
    </p:extLst>
  </p:cSld>
  <p:clrMapOvr>
    <a:masterClrMapping/>
  </p:clrMapOvr>
  <p:transition spd="slow" advClick="0" advTm="7000"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57725" y="1857375"/>
            <a:ext cx="49530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Bef>
                <a:spcPct val="50000"/>
              </a:spcBef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«Улетел сжимая в руках штурвал самолета как уходили из жизни многие избранники неба, чтобы навсегда остаться в истории авиации» </a:t>
            </a:r>
          </a:p>
          <a:p>
            <a:pPr algn="ctr">
              <a:lnSpc>
                <a:spcPct val="200000"/>
              </a:lnSpc>
              <a:spcBef>
                <a:spcPct val="50000"/>
              </a:spcBef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Антуан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200000"/>
              </a:lnSpc>
              <a:spcBef>
                <a:spcPct val="50000"/>
              </a:spcBef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 Сент-Экзюпери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7" descr="amet-khan-4_orig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8149" y="361950"/>
            <a:ext cx="3743325" cy="5724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7000"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4563_7130"/>
          <p:cNvPicPr>
            <a:picLocks noChangeAspect="1" noChangeArrowheads="1"/>
          </p:cNvPicPr>
          <p:nvPr/>
        </p:nvPicPr>
        <p:blipFill>
          <a:blip r:embed="rId2"/>
          <a:srcRect b="3743"/>
          <a:stretch>
            <a:fillRect/>
          </a:stretch>
        </p:blipFill>
        <p:spPr bwMode="auto">
          <a:xfrm>
            <a:off x="2505075" y="0"/>
            <a:ext cx="4857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7000"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953000" y="2609761"/>
            <a:ext cx="4953000" cy="24607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Бронзовый бюст </a:t>
            </a:r>
          </a:p>
          <a:p>
            <a:pPr algn="ctr">
              <a:lnSpc>
                <a:spcPct val="200000"/>
              </a:lnSpc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дважды героя Советского Союза </a:t>
            </a:r>
          </a:p>
          <a:p>
            <a:pPr algn="ctr">
              <a:lnSpc>
                <a:spcPct val="200000"/>
              </a:lnSpc>
            </a:pP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Амет-хана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Султана </a:t>
            </a:r>
          </a:p>
          <a:p>
            <a:pPr algn="ctr">
              <a:lnSpc>
                <a:spcPct val="200000"/>
              </a:lnSpc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Алупке.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4" descr="IMG_2427"/>
          <p:cNvSpPr>
            <a:spLocks noChangeArrowheads="1"/>
          </p:cNvSpPr>
          <p:nvPr/>
        </p:nvSpPr>
        <p:spPr bwMode="auto">
          <a:xfrm>
            <a:off x="411956" y="384969"/>
            <a:ext cx="4681537" cy="6335712"/>
          </a:xfrm>
          <a:prstGeom prst="roundRect">
            <a:avLst>
              <a:gd name="adj" fmla="val 16667"/>
            </a:avLst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</p:spTree>
  </p:cSld>
  <p:clrMapOvr>
    <a:masterClrMapping/>
  </p:clrMapOvr>
  <p:transition spd="slow" advClick="0" advTm="7000"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Amet-HanSultan_mogila3"/>
          <p:cNvPicPr>
            <a:picLocks noChangeAspect="1" noChangeArrowheads="1"/>
          </p:cNvPicPr>
          <p:nvPr/>
        </p:nvPicPr>
        <p:blipFill>
          <a:blip r:embed="rId2"/>
          <a:srcRect b="4445"/>
          <a:stretch>
            <a:fillRect/>
          </a:stretch>
        </p:blipFill>
        <p:spPr bwMode="auto">
          <a:xfrm>
            <a:off x="2695575" y="0"/>
            <a:ext cx="52997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7000"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9575" y="1582341"/>
            <a:ext cx="840105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Его именем названы: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улицы в Алупке, Волгограде, Жуковском;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проспект в Махачкале; площадь и аэроклуб в Симферополе;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горный пик в Дагестане;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аэропорт Махачкалы;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платформа на 34-м километре линии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Остряково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— Евпатория;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лицей-школа № 8 города Каспийска Республики Дагестан.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Бронзовые бюсты прославленного лётчика установлены в его родном городе Алупке, в Махачкале;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7000"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75" y="1633746"/>
            <a:ext cx="8248649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…Не погибнет </a:t>
            </a:r>
          </a:p>
          <a:p>
            <a:pPr algn="ctr">
              <a:spcBef>
                <a:spcPct val="50000"/>
              </a:spcBef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Сын народа,</a:t>
            </a:r>
          </a:p>
          <a:p>
            <a:pPr algn="ctr">
              <a:spcBef>
                <a:spcPct val="50000"/>
              </a:spcBef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Покуда жив его народ!</a:t>
            </a:r>
          </a:p>
          <a:p>
            <a:pPr algn="ctr">
              <a:spcBef>
                <a:spcPct val="50000"/>
              </a:spcBef>
            </a:pPr>
            <a:endParaRPr lang="ru-RU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ct val="50000"/>
              </a:spcBef>
            </a:pP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Крымскотатарский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поэт </a:t>
            </a:r>
          </a:p>
          <a:p>
            <a:pPr algn="r">
              <a:spcBef>
                <a:spcPct val="50000"/>
              </a:spcBef>
            </a:pP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Сеит-Умер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Эмин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700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93939" y="1046390"/>
            <a:ext cx="5007837" cy="475705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200" dirty="0" smtClean="0"/>
              <a:t>        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Один из самых известных военных пилотов Великой 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Отечественной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войны. Дважды получил высшую награду родины — звание Героя Советского Союза — 24 августа 1943 года             и  29 июня 1945 года.</a:t>
            </a:r>
          </a:p>
          <a:p>
            <a:pPr marL="0" indent="0" algn="just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   Среди его наград — три ордена Ленина, четыре ордена Красного Знамени, ордена Александра Невского, Отечественной войны        I степени и  Красной Звезды.</a:t>
            </a:r>
          </a:p>
          <a:p>
            <a:pPr marL="0" indent="0" algn="just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Амет-Хан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Султан родился 20 октября 1920 года в городе Алупка в семье рабочего.             Отец – лакец, родом из аула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Цовкра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, Дагестан, мать – крымская татарка.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088" y="527384"/>
            <a:ext cx="3266262" cy="602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4581555"/>
      </p:ext>
    </p:extLst>
  </p:cSld>
  <p:clrMapOvr>
    <a:masterClrMapping/>
  </p:clrMapOvr>
  <p:transition spd="slow" advClick="0" advTm="7000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IMG_20201013_1735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5375" y="0"/>
            <a:ext cx="4516383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5879" y="2669722"/>
            <a:ext cx="40555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Фотография из личного архива</a:t>
            </a:r>
          </a:p>
          <a:p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Бекировой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Мусфире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Бекир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кызы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7000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66017" y="995411"/>
            <a:ext cx="5667557" cy="5056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9076" y="4644118"/>
            <a:ext cx="41433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Документы выпускника</a:t>
            </a:r>
          </a:p>
          <a:p>
            <a:pPr algn="ctr">
              <a:lnSpc>
                <a:spcPct val="150000"/>
              </a:lnSpc>
            </a:pP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Качинской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авиационной школы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имени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Мясникова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1939год.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4" descr="1"/>
          <p:cNvSpPr>
            <a:spLocks noChangeArrowheads="1"/>
          </p:cNvSpPr>
          <p:nvPr/>
        </p:nvSpPr>
        <p:spPr bwMode="auto">
          <a:xfrm>
            <a:off x="876301" y="779464"/>
            <a:ext cx="2857500" cy="3878262"/>
          </a:xfrm>
          <a:prstGeom prst="roundRect">
            <a:avLst>
              <a:gd name="adj" fmla="val 16667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4938075"/>
      </p:ext>
    </p:extLst>
  </p:cSld>
  <p:clrMapOvr>
    <a:masterClrMapping/>
  </p:clrMapOvr>
  <p:transition spd="slow" advClick="0" advTm="7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90057" y="1408285"/>
            <a:ext cx="6312635" cy="3868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8798" y="2790826"/>
            <a:ext cx="5122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Свидетельство об окончании</a:t>
            </a:r>
          </a:p>
          <a:p>
            <a:pPr algn="ctr"/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курсов  летчиков - испытателей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6151447"/>
      </p:ext>
    </p:extLst>
  </p:cSld>
  <p:clrMapOvr>
    <a:masterClrMapping/>
  </p:clrMapOvr>
  <p:transition spd="slow" advClick="0" advTm="7000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41319" y="1739624"/>
            <a:ext cx="6158065" cy="3437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4581" y="2835729"/>
            <a:ext cx="49304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Учетная карточка 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Амет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хана Султана 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1121583"/>
      </p:ext>
    </p:extLst>
  </p:cSld>
  <p:clrMapOvr>
    <a:masterClrMapping/>
  </p:clrMapOvr>
  <p:transition spd="slow" advClick="0" advTm="7000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690955" y="1686166"/>
            <a:ext cx="6142008" cy="3546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68868" y="985156"/>
            <a:ext cx="2705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Полученные награды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RedBanner_372216a"/>
          <p:cNvSpPr>
            <a:spLocks noChangeArrowheads="1"/>
          </p:cNvSpPr>
          <p:nvPr/>
        </p:nvSpPr>
        <p:spPr bwMode="auto">
          <a:xfrm>
            <a:off x="4683125" y="2209800"/>
            <a:ext cx="1136650" cy="1790700"/>
          </a:xfrm>
          <a:prstGeom prst="roundRect">
            <a:avLst>
              <a:gd name="adj" fmla="val 16667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109949" y="1691759"/>
            <a:ext cx="28288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</a:rPr>
              <a:t>Орден Красного Знамени</a:t>
            </a:r>
            <a:endParaRPr lang="ru-RU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" name="AutoShape 4" descr="орден красной звезды"/>
          <p:cNvSpPr>
            <a:spLocks noChangeArrowheads="1"/>
          </p:cNvSpPr>
          <p:nvPr/>
        </p:nvSpPr>
        <p:spPr bwMode="auto">
          <a:xfrm>
            <a:off x="1152525" y="4914900"/>
            <a:ext cx="1171575" cy="1581150"/>
          </a:xfrm>
          <a:prstGeom prst="roundRect">
            <a:avLst>
              <a:gd name="adj" fmla="val 16667"/>
            </a:avLst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87577" y="4406384"/>
            <a:ext cx="2549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>
                <a:solidFill>
                  <a:srgbClr val="FF0000"/>
                </a:solidFill>
              </a:rPr>
              <a:t>Орден Красной Звезды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AutoShape 3" descr="lenin3"/>
          <p:cNvSpPr>
            <a:spLocks noChangeArrowheads="1"/>
          </p:cNvSpPr>
          <p:nvPr/>
        </p:nvSpPr>
        <p:spPr bwMode="auto">
          <a:xfrm>
            <a:off x="3975100" y="4851400"/>
            <a:ext cx="1225550" cy="1768475"/>
          </a:xfrm>
          <a:prstGeom prst="roundRect">
            <a:avLst>
              <a:gd name="adj" fmla="val 16667"/>
            </a:avLst>
          </a:pr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806763" y="4434959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Орден Ленина</a:t>
            </a:r>
            <a:endParaRPr lang="ru-RU" dirty="0"/>
          </a:p>
        </p:txBody>
      </p:sp>
      <p:sp>
        <p:nvSpPr>
          <p:cNvPr id="10" name="AutoShape 7" descr="GSSa"/>
          <p:cNvSpPr>
            <a:spLocks noChangeArrowheads="1"/>
          </p:cNvSpPr>
          <p:nvPr/>
        </p:nvSpPr>
        <p:spPr bwMode="auto">
          <a:xfrm>
            <a:off x="1003299" y="2219326"/>
            <a:ext cx="1235075" cy="1866900"/>
          </a:xfrm>
          <a:prstGeom prst="roundRect">
            <a:avLst>
              <a:gd name="adj" fmla="val 16667"/>
            </a:avLst>
          </a:prstGeom>
          <a:blipFill dpi="0" rotWithShape="1">
            <a:blip r:embed="rId6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1529834"/>
            <a:ext cx="26921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Звезда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Героя Советского Союза</a:t>
            </a:r>
            <a:endParaRPr lang="ru-RU" dirty="0"/>
          </a:p>
        </p:txBody>
      </p:sp>
      <p:sp>
        <p:nvSpPr>
          <p:cNvPr id="12" name="AutoShape 6" descr="Order_of_Red_Banner"/>
          <p:cNvSpPr>
            <a:spLocks noChangeArrowheads="1"/>
          </p:cNvSpPr>
          <p:nvPr/>
        </p:nvSpPr>
        <p:spPr bwMode="auto">
          <a:xfrm>
            <a:off x="3019426" y="2251075"/>
            <a:ext cx="1295400" cy="1654175"/>
          </a:xfrm>
          <a:prstGeom prst="roundRect">
            <a:avLst>
              <a:gd name="adj" fmla="val 16667"/>
            </a:avLst>
          </a:prstGeom>
          <a:blipFill dpi="0" rotWithShape="1">
            <a:blip r:embed="rId7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1215344"/>
      </p:ext>
    </p:extLst>
  </p:cSld>
  <p:clrMapOvr>
    <a:masterClrMapping/>
  </p:clrMapOvr>
  <p:transition spd="slow" advClick="0" advTm="7000"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874</TotalTime>
  <Words>822</Words>
  <Application>Microsoft Office PowerPoint</Application>
  <PresentationFormat>Лист A4 (210x297 мм)</PresentationFormat>
  <Paragraphs>129</Paragraphs>
  <Slides>37</Slides>
  <Notes>1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Волна</vt:lpstr>
      <vt:lpstr>Слайд 1</vt:lpstr>
      <vt:lpstr>Амет-Хан Султан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«Амет-Хан Султан» Бута Бутаев </vt:lpstr>
      <vt:lpstr>«Амет-Хан Султан  Жизнь,как подвиг» Евгений Белоусов</vt:lpstr>
      <vt:lpstr>«Звёзды в ладонях» Е.И. Бессечетнов </vt:lpstr>
      <vt:lpstr>«Великие Советские Асы» Николай Бодрихин </vt:lpstr>
      <vt:lpstr>«Къырымтатар Батыры Амет-Хан Султан»                                          Керим Джаманакълы 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«Къызыл  Кърым»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Амет-Хан Султан</dc:title>
  <dc:creator>Aspire 3</dc:creator>
  <cp:lastModifiedBy>admin</cp:lastModifiedBy>
  <cp:revision>74</cp:revision>
  <cp:lastPrinted>2020-10-15T10:29:32Z</cp:lastPrinted>
  <dcterms:created xsi:type="dcterms:W3CDTF">2020-10-07T17:36:27Z</dcterms:created>
  <dcterms:modified xsi:type="dcterms:W3CDTF">2020-10-15T16:55:05Z</dcterms:modified>
</cp:coreProperties>
</file>