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2" r:id="rId17"/>
    <p:sldId id="273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ABE2C-F17B-4FB5-A389-4BAFF57E6AD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54225F-430A-4819-9595-2A04904D96F5}">
      <dgm:prSet phldrT="[Текст]" custT="1"/>
      <dgm:spPr/>
      <dgm:t>
        <a:bodyPr/>
        <a:lstStyle/>
        <a:p>
          <a:pPr algn="l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7.Монах и кошка</a:t>
          </a:r>
        </a:p>
        <a:p>
          <a:pPr algn="l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8. Корона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Феодоро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l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9. Последний оплот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Сугдеи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10. О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Зололотом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пляже</a:t>
          </a:r>
        </a:p>
      </dgm:t>
    </dgm:pt>
    <dgm:pt modelId="{3E18980D-F4F1-470B-BB92-91DAB8D6183D}" type="sibTrans" cxnId="{982467C3-1B4B-4B4C-87B4-8EA14804B773}">
      <dgm:prSet/>
      <dgm:spPr/>
      <dgm:t>
        <a:bodyPr/>
        <a:lstStyle/>
        <a:p>
          <a:endParaRPr lang="ru-RU"/>
        </a:p>
      </dgm:t>
    </dgm:pt>
    <dgm:pt modelId="{6DA9FDBF-DE0D-4128-9B49-B5E7FFE36C45}" type="parTrans" cxnId="{982467C3-1B4B-4B4C-87B4-8EA14804B773}">
      <dgm:prSet/>
      <dgm:spPr/>
      <dgm:t>
        <a:bodyPr/>
        <a:lstStyle/>
        <a:p>
          <a:endParaRPr lang="ru-RU"/>
        </a:p>
      </dgm:t>
    </dgm:pt>
    <dgm:pt modelId="{ADBB248C-97AF-4EA4-A946-E4ABC7ECC98F}">
      <dgm:prSet phldrT="[Текст]" custT="1"/>
      <dgm:spPr/>
      <dgm:t>
        <a:bodyPr/>
        <a:lstStyle/>
        <a:p>
          <a:pPr algn="l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4. Врата Аида</a:t>
          </a:r>
        </a:p>
        <a:p>
          <a:pPr algn="l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Мисхорская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Русалка</a:t>
          </a:r>
        </a:p>
        <a:p>
          <a:pPr algn="l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Ифигения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в Тавриде</a:t>
          </a:r>
        </a:p>
      </dgm:t>
    </dgm:pt>
    <dgm:pt modelId="{A168DC05-193E-411B-B7B2-46F01F150736}" type="sibTrans" cxnId="{DC351CDE-81BF-4B77-9AA7-CD4B258DAB87}">
      <dgm:prSet/>
      <dgm:spPr/>
      <dgm:t>
        <a:bodyPr/>
        <a:lstStyle/>
        <a:p>
          <a:endParaRPr lang="ru-RU"/>
        </a:p>
      </dgm:t>
    </dgm:pt>
    <dgm:pt modelId="{134827A5-5C1E-4ED1-B1A9-7F360585863A}" type="parTrans" cxnId="{DC351CDE-81BF-4B77-9AA7-CD4B258DAB87}">
      <dgm:prSet/>
      <dgm:spPr/>
      <dgm:t>
        <a:bodyPr/>
        <a:lstStyle/>
        <a:p>
          <a:endParaRPr lang="ru-RU"/>
        </a:p>
      </dgm:t>
    </dgm:pt>
    <dgm:pt modelId="{2E818827-DA64-4BBE-926B-31F9BC3A84C6}">
      <dgm:prSet phldrT="[Текст]" custT="1"/>
      <dgm:spPr/>
      <dgm:t>
        <a:bodyPr/>
        <a:lstStyle/>
        <a:p>
          <a:pPr algn="l"/>
          <a:r>
            <a:rPr lang="ru-RU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Легенда о Медведь-горе</a:t>
          </a:r>
        </a:p>
        <a:p>
          <a:pPr algn="l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2. Бахчисарайский фонтан</a:t>
          </a:r>
        </a:p>
        <a:p>
          <a:pPr algn="l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Карадагский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змей</a:t>
          </a:r>
        </a:p>
      </dgm:t>
    </dgm:pt>
    <dgm:pt modelId="{1B1E8873-C8FB-449A-A18D-3DC149158C06}" type="sibTrans" cxnId="{00B35D8C-FF9F-416E-8530-592188D2D32D}">
      <dgm:prSet/>
      <dgm:spPr/>
      <dgm:t>
        <a:bodyPr/>
        <a:lstStyle/>
        <a:p>
          <a:endParaRPr lang="ru-RU"/>
        </a:p>
      </dgm:t>
    </dgm:pt>
    <dgm:pt modelId="{5717688F-7FF9-403A-AA3B-A593B1683184}" type="parTrans" cxnId="{00B35D8C-FF9F-416E-8530-592188D2D32D}">
      <dgm:prSet/>
      <dgm:spPr/>
      <dgm:t>
        <a:bodyPr/>
        <a:lstStyle/>
        <a:p>
          <a:endParaRPr lang="ru-RU"/>
        </a:p>
      </dgm:t>
    </dgm:pt>
    <dgm:pt modelId="{248C9C0C-4286-469C-9066-A88FD499315F}" type="pres">
      <dgm:prSet presAssocID="{4F2ABE2C-F17B-4FB5-A389-4BAFF57E6AD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67A07D5-392D-4906-A731-3FDCA466CEB6}" type="pres">
      <dgm:prSet presAssocID="{4F2ABE2C-F17B-4FB5-A389-4BAFF57E6ADF}" presName="pyramid" presStyleLbl="node1" presStyleIdx="0" presStyleCnt="1"/>
      <dgm:spPr/>
    </dgm:pt>
    <dgm:pt modelId="{425FF3A8-66CC-4EA4-8F8D-0407B5FD19C7}" type="pres">
      <dgm:prSet presAssocID="{4F2ABE2C-F17B-4FB5-A389-4BAFF57E6ADF}" presName="theList" presStyleCnt="0"/>
      <dgm:spPr/>
    </dgm:pt>
    <dgm:pt modelId="{5AEB8803-D85A-4987-9345-0D24FFAB925E}" type="pres">
      <dgm:prSet presAssocID="{2E818827-DA64-4BBE-926B-31F9BC3A84C6}" presName="aNode" presStyleLbl="fgAcc1" presStyleIdx="0" presStyleCnt="3" custScaleX="168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158CE-965B-4957-BEBD-B6549E96AEE5}" type="pres">
      <dgm:prSet presAssocID="{2E818827-DA64-4BBE-926B-31F9BC3A84C6}" presName="aSpace" presStyleCnt="0"/>
      <dgm:spPr/>
    </dgm:pt>
    <dgm:pt modelId="{68F16095-1BE1-4B29-88A4-32CCED02F8FE}" type="pres">
      <dgm:prSet presAssocID="{ADBB248C-97AF-4EA4-A946-E4ABC7ECC98F}" presName="aNode" presStyleLbl="fgAcc1" presStyleIdx="1" presStyleCnt="3" custScaleX="194677" custScaleY="115524" custLinFactNeighborX="-458" custLinFactNeighborY="-45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FAE3F-62C8-4D37-815D-61EABEA92814}" type="pres">
      <dgm:prSet presAssocID="{ADBB248C-97AF-4EA4-A946-E4ABC7ECC98F}" presName="aSpace" presStyleCnt="0"/>
      <dgm:spPr/>
    </dgm:pt>
    <dgm:pt modelId="{7C965D18-DB35-469C-B2B3-F0E2B6F69936}" type="pres">
      <dgm:prSet presAssocID="{7554225F-430A-4819-9595-2A04904D96F5}" presName="aNode" presStyleLbl="fgAcc1" presStyleIdx="2" presStyleCnt="3" custScaleX="189280" custScaleY="137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083D9-CA9D-4062-AC72-7E055CB11BA4}" type="pres">
      <dgm:prSet presAssocID="{7554225F-430A-4819-9595-2A04904D96F5}" presName="aSpace" presStyleCnt="0"/>
      <dgm:spPr/>
    </dgm:pt>
  </dgm:ptLst>
  <dgm:cxnLst>
    <dgm:cxn modelId="{00B35D8C-FF9F-416E-8530-592188D2D32D}" srcId="{4F2ABE2C-F17B-4FB5-A389-4BAFF57E6ADF}" destId="{2E818827-DA64-4BBE-926B-31F9BC3A84C6}" srcOrd="0" destOrd="0" parTransId="{5717688F-7FF9-403A-AA3B-A593B1683184}" sibTransId="{1B1E8873-C8FB-449A-A18D-3DC149158C06}"/>
    <dgm:cxn modelId="{BD753BEB-F490-468A-A328-A0A8F255B42C}" type="presOf" srcId="{4F2ABE2C-F17B-4FB5-A389-4BAFF57E6ADF}" destId="{248C9C0C-4286-469C-9066-A88FD499315F}" srcOrd="0" destOrd="0" presId="urn:microsoft.com/office/officeart/2005/8/layout/pyramid2"/>
    <dgm:cxn modelId="{DC351CDE-81BF-4B77-9AA7-CD4B258DAB87}" srcId="{4F2ABE2C-F17B-4FB5-A389-4BAFF57E6ADF}" destId="{ADBB248C-97AF-4EA4-A946-E4ABC7ECC98F}" srcOrd="1" destOrd="0" parTransId="{134827A5-5C1E-4ED1-B1A9-7F360585863A}" sibTransId="{A168DC05-193E-411B-B7B2-46F01F150736}"/>
    <dgm:cxn modelId="{0F9C7B6E-FB90-4C88-91D9-1D75693F6856}" type="presOf" srcId="{2E818827-DA64-4BBE-926B-31F9BC3A84C6}" destId="{5AEB8803-D85A-4987-9345-0D24FFAB925E}" srcOrd="0" destOrd="0" presId="urn:microsoft.com/office/officeart/2005/8/layout/pyramid2"/>
    <dgm:cxn modelId="{6CF07B98-927C-4CFA-8893-484864B823AA}" type="presOf" srcId="{7554225F-430A-4819-9595-2A04904D96F5}" destId="{7C965D18-DB35-469C-B2B3-F0E2B6F69936}" srcOrd="0" destOrd="0" presId="urn:microsoft.com/office/officeart/2005/8/layout/pyramid2"/>
    <dgm:cxn modelId="{982467C3-1B4B-4B4C-87B4-8EA14804B773}" srcId="{4F2ABE2C-F17B-4FB5-A389-4BAFF57E6ADF}" destId="{7554225F-430A-4819-9595-2A04904D96F5}" srcOrd="2" destOrd="0" parTransId="{6DA9FDBF-DE0D-4128-9B49-B5E7FFE36C45}" sibTransId="{3E18980D-F4F1-470B-BB92-91DAB8D6183D}"/>
    <dgm:cxn modelId="{1C37451E-E003-468D-B4FA-2D71D439B0D9}" type="presOf" srcId="{ADBB248C-97AF-4EA4-A946-E4ABC7ECC98F}" destId="{68F16095-1BE1-4B29-88A4-32CCED02F8FE}" srcOrd="0" destOrd="0" presId="urn:microsoft.com/office/officeart/2005/8/layout/pyramid2"/>
    <dgm:cxn modelId="{BFF061EB-504A-45DB-A8AF-8E9483A38500}" type="presParOf" srcId="{248C9C0C-4286-469C-9066-A88FD499315F}" destId="{267A07D5-392D-4906-A731-3FDCA466CEB6}" srcOrd="0" destOrd="0" presId="urn:microsoft.com/office/officeart/2005/8/layout/pyramid2"/>
    <dgm:cxn modelId="{3A2A68CC-12FA-4151-8C51-32E06BA68A03}" type="presParOf" srcId="{248C9C0C-4286-469C-9066-A88FD499315F}" destId="{425FF3A8-66CC-4EA4-8F8D-0407B5FD19C7}" srcOrd="1" destOrd="0" presId="urn:microsoft.com/office/officeart/2005/8/layout/pyramid2"/>
    <dgm:cxn modelId="{72B04A19-AEB9-4A35-99C7-072F1CF46ED4}" type="presParOf" srcId="{425FF3A8-66CC-4EA4-8F8D-0407B5FD19C7}" destId="{5AEB8803-D85A-4987-9345-0D24FFAB925E}" srcOrd="0" destOrd="0" presId="urn:microsoft.com/office/officeart/2005/8/layout/pyramid2"/>
    <dgm:cxn modelId="{CAC7634F-C2BB-4D12-9E55-D7C79C72856C}" type="presParOf" srcId="{425FF3A8-66CC-4EA4-8F8D-0407B5FD19C7}" destId="{AB3158CE-965B-4957-BEBD-B6549E96AEE5}" srcOrd="1" destOrd="0" presId="urn:microsoft.com/office/officeart/2005/8/layout/pyramid2"/>
    <dgm:cxn modelId="{3E7C3B93-E57D-43A1-892D-892BFB584CED}" type="presParOf" srcId="{425FF3A8-66CC-4EA4-8F8D-0407B5FD19C7}" destId="{68F16095-1BE1-4B29-88A4-32CCED02F8FE}" srcOrd="2" destOrd="0" presId="urn:microsoft.com/office/officeart/2005/8/layout/pyramid2"/>
    <dgm:cxn modelId="{624FCFB0-0C91-4F5B-8A5B-11E20939E7C8}" type="presParOf" srcId="{425FF3A8-66CC-4EA4-8F8D-0407B5FD19C7}" destId="{07FFAE3F-62C8-4D37-815D-61EABEA92814}" srcOrd="3" destOrd="0" presId="urn:microsoft.com/office/officeart/2005/8/layout/pyramid2"/>
    <dgm:cxn modelId="{47A1F14A-CF76-45BB-A81B-DA9C777FEAA8}" type="presParOf" srcId="{425FF3A8-66CC-4EA4-8F8D-0407B5FD19C7}" destId="{7C965D18-DB35-469C-B2B3-F0E2B6F69936}" srcOrd="4" destOrd="0" presId="urn:microsoft.com/office/officeart/2005/8/layout/pyramid2"/>
    <dgm:cxn modelId="{028C96EA-8286-4B18-9CE5-E58DF1D83C34}" type="presParOf" srcId="{425FF3A8-66CC-4EA4-8F8D-0407B5FD19C7}" destId="{0E1083D9-CA9D-4062-AC72-7E055CB11BA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A07D5-392D-4906-A731-3FDCA466CEB6}">
      <dsp:nvSpPr>
        <dsp:cNvPr id="0" name=""/>
        <dsp:cNvSpPr/>
      </dsp:nvSpPr>
      <dsp:spPr>
        <a:xfrm>
          <a:off x="193069" y="0"/>
          <a:ext cx="2970348" cy="532859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B8803-D85A-4987-9345-0D24FFAB925E}">
      <dsp:nvSpPr>
        <dsp:cNvPr id="0" name=""/>
        <dsp:cNvSpPr/>
      </dsp:nvSpPr>
      <dsp:spPr>
        <a:xfrm>
          <a:off x="1017432" y="533133"/>
          <a:ext cx="3252347" cy="10927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Легенда о Медведь-горе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Бахчисарайский фонтан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Карадагский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змей</a:t>
          </a:r>
        </a:p>
      </dsp:txBody>
      <dsp:txXfrm>
        <a:off x="1070777" y="586478"/>
        <a:ext cx="3145657" cy="986087"/>
      </dsp:txXfrm>
    </dsp:sp>
    <dsp:sp modelId="{68F16095-1BE1-4B29-88A4-32CCED02F8FE}">
      <dsp:nvSpPr>
        <dsp:cNvPr id="0" name=""/>
        <dsp:cNvSpPr/>
      </dsp:nvSpPr>
      <dsp:spPr>
        <a:xfrm>
          <a:off x="755423" y="1699789"/>
          <a:ext cx="3758680" cy="12624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Врата Аида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Мисхорская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Русалка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Ифигения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Тавриде</a:t>
          </a:r>
        </a:p>
      </dsp:txBody>
      <dsp:txXfrm>
        <a:off x="817049" y="1761415"/>
        <a:ext cx="3635428" cy="1139168"/>
      </dsp:txXfrm>
    </dsp:sp>
    <dsp:sp modelId="{7C965D18-DB35-469C-B2B3-F0E2B6F69936}">
      <dsp:nvSpPr>
        <dsp:cNvPr id="0" name=""/>
        <dsp:cNvSpPr/>
      </dsp:nvSpPr>
      <dsp:spPr>
        <a:xfrm>
          <a:off x="816367" y="3161526"/>
          <a:ext cx="3654479" cy="14973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7.Монах и кошка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8. Корона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Феодоро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9. Последний оплот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Сугдеи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10. О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Зололотом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пляже</a:t>
          </a:r>
        </a:p>
      </dsp:txBody>
      <dsp:txXfrm>
        <a:off x="889461" y="3234620"/>
        <a:ext cx="3508291" cy="1351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835-A7A8-4B51-8456-390A53D9E9F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959C-E009-4469-9DC0-0B05E29013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835-A7A8-4B51-8456-390A53D9E9F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959C-E009-4469-9DC0-0B05E2901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835-A7A8-4B51-8456-390A53D9E9F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959C-E009-4469-9DC0-0B05E2901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835-A7A8-4B51-8456-390A53D9E9F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959C-E009-4469-9DC0-0B05E29013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835-A7A8-4B51-8456-390A53D9E9F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959C-E009-4469-9DC0-0B05E2901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835-A7A8-4B51-8456-390A53D9E9F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959C-E009-4469-9DC0-0B05E29013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835-A7A8-4B51-8456-390A53D9E9F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959C-E009-4469-9DC0-0B05E29013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835-A7A8-4B51-8456-390A53D9E9F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959C-E009-4469-9DC0-0B05E2901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835-A7A8-4B51-8456-390A53D9E9F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959C-E009-4469-9DC0-0B05E2901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835-A7A8-4B51-8456-390A53D9E9F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959C-E009-4469-9DC0-0B05E2901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835-A7A8-4B51-8456-390A53D9E9F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959C-E009-4469-9DC0-0B05E29013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231835-A7A8-4B51-8456-390A53D9E9F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6F959C-E009-4469-9DC0-0B05E29013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714876" y="3786190"/>
            <a:ext cx="4429124" cy="2357454"/>
          </a:xfrm>
        </p:spPr>
        <p:txBody>
          <a:bodyPr>
            <a:norm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КАТЕГОРИЯ «ЛЕГЕНДА» В РЕГИОНАЛЬНОМ ТОПОНИМИЧЕСКОМ ПРОСТРАНСТВЕ И ЕЕ РОЛЬ В ФОРМИРОВАНИИ ПРИВЛЕКАТЕЛЬНЫХ СВОЙСТВ ТУРИСТИЧЕСКОГО </a:t>
            </a:r>
            <a:r>
              <a:rPr lang="ru-RU" sz="2400" dirty="0" smtClean="0"/>
              <a:t>РЕГИОНА</a:t>
            </a:r>
            <a:br>
              <a:rPr lang="ru-RU" sz="2400" dirty="0" smtClean="0"/>
            </a:br>
            <a:r>
              <a:rPr lang="ru-RU" sz="1800" i="1" dirty="0">
                <a:effectLst/>
              </a:rPr>
              <a:t>(на материале Крымского полуострова)</a:t>
            </a:r>
            <a:br>
              <a:rPr lang="ru-RU" sz="1800" i="1" dirty="0">
                <a:effectLst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14612" y="4643446"/>
            <a:ext cx="61510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714613" y="3607864"/>
            <a:ext cx="64293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Работу выполнил: </a:t>
            </a:r>
            <a:endParaRPr kumimoji="0" lang="ru-RU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Сычев Максим Александрович,</a:t>
            </a:r>
            <a:endParaRPr kumimoji="0" lang="ru-RU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ученик 10-А класса</a:t>
            </a:r>
            <a:endParaRPr kumimoji="0" lang="ru-RU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Муниципального бюджетного</a:t>
            </a:r>
            <a:endParaRPr kumimoji="0" lang="ru-RU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общеобразовательного учреждения</a:t>
            </a:r>
            <a:endParaRPr kumimoji="0" lang="ru-RU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«Средняя общеобразовательная</a:t>
            </a:r>
            <a:endParaRPr kumimoji="0" lang="ru-RU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школа №1» города Бахчисарай</a:t>
            </a:r>
            <a:endParaRPr kumimoji="0" lang="ru-RU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Научный руководитель:</a:t>
            </a:r>
            <a:endParaRPr kumimoji="0" lang="ru-RU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Прудникова Светлана Вячеславовна,</a:t>
            </a:r>
            <a:endParaRPr kumimoji="0" lang="ru-RU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учитель русского языка и литературы</a:t>
            </a:r>
            <a:endParaRPr kumimoji="0" lang="ru-RU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4282" y="3714752"/>
            <a:ext cx="3214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Отделение: социально-гуманитарное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Направление: </a:t>
            </a:r>
            <a:r>
              <a:rPr kumimoji="0" lang="ru-RU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культурология</a:t>
            </a:r>
            <a:r>
              <a:rPr kumimoji="0" lang="ru-RU" altLang="zh-CN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68303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5805264"/>
            <a:ext cx="5256584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/>
              <a:t>В Крыму бытуют как исламские, так и христианские легенды.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79513" y="260648"/>
            <a:ext cx="4248471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dirty="0" smtClean="0"/>
              <a:t>Существует </a:t>
            </a:r>
            <a:r>
              <a:rPr lang="ru-RU" sz="1600" dirty="0"/>
              <a:t>предание и о </a:t>
            </a:r>
            <a:r>
              <a:rPr lang="ru-RU" sz="1600" dirty="0" err="1"/>
              <a:t>Салгире</a:t>
            </a:r>
            <a:r>
              <a:rPr lang="ru-RU" sz="1600" dirty="0"/>
              <a:t>. В древности </a:t>
            </a:r>
            <a:r>
              <a:rPr lang="ru-RU" sz="1600" dirty="0" err="1"/>
              <a:t>Салгир</a:t>
            </a:r>
            <a:r>
              <a:rPr lang="ru-RU" sz="1600" dirty="0"/>
              <a:t> почтительно называли Баба-</a:t>
            </a:r>
            <a:r>
              <a:rPr lang="ru-RU" sz="1600" dirty="0" err="1"/>
              <a:t>Салгыр</a:t>
            </a:r>
            <a:r>
              <a:rPr lang="ru-RU" sz="1600" dirty="0"/>
              <a:t> (баба -отец</a:t>
            </a:r>
            <a:r>
              <a:rPr lang="ru-RU" sz="1600" dirty="0" smtClean="0"/>
              <a:t>) в </a:t>
            </a:r>
            <a:r>
              <a:rPr lang="ru-RU" sz="1600" dirty="0"/>
              <a:t>средневековом городе Ак-Мечеть (территория современного Симферополя) жил святой (</a:t>
            </a:r>
            <a:r>
              <a:rPr lang="ru-RU" sz="1600" dirty="0" err="1"/>
              <a:t>азиз</a:t>
            </a:r>
            <a:r>
              <a:rPr lang="ru-RU" sz="1600" dirty="0"/>
              <a:t>) человек - </a:t>
            </a:r>
            <a:r>
              <a:rPr lang="ru-RU" sz="1600" dirty="0" err="1"/>
              <a:t>азиз</a:t>
            </a:r>
            <a:r>
              <a:rPr lang="ru-RU" sz="1600" dirty="0"/>
              <a:t> </a:t>
            </a:r>
            <a:r>
              <a:rPr lang="ru-RU" sz="1600" dirty="0" err="1" smtClean="0"/>
              <a:t>Салыр</a:t>
            </a:r>
            <a:r>
              <a:rPr lang="ru-RU" sz="1600" dirty="0" smtClean="0"/>
              <a:t>-баба</a:t>
            </a:r>
            <a:r>
              <a:rPr lang="ru-RU" sz="1600" dirty="0"/>
              <a:t>, </a:t>
            </a:r>
            <a:r>
              <a:rPr lang="ru-RU" sz="1600" dirty="0" err="1" smtClean="0"/>
              <a:t>экиме</a:t>
            </a:r>
            <a:r>
              <a:rPr lang="ru-RU" sz="1600" dirty="0" smtClean="0"/>
              <a:t> </a:t>
            </a:r>
            <a:r>
              <a:rPr lang="ru-RU" sz="1600" dirty="0"/>
              <a:t>(</a:t>
            </a:r>
            <a:r>
              <a:rPr lang="ru-RU" sz="1600" dirty="0" smtClean="0"/>
              <a:t>лекарь), врачевал </a:t>
            </a:r>
            <a:r>
              <a:rPr lang="ru-RU" sz="1600" dirty="0"/>
              <a:t>страждущих различными болезнями, отчитывал их священными молитвами». Возможно, почтительное уважение к </a:t>
            </a:r>
            <a:r>
              <a:rPr lang="ru-RU" sz="1600" dirty="0" err="1"/>
              <a:t>азизу</a:t>
            </a:r>
            <a:r>
              <a:rPr lang="ru-RU" sz="1600" dirty="0"/>
              <a:t> и дало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название главной крымской реке</a:t>
            </a:r>
            <a:r>
              <a:rPr lang="ru-RU" sz="1600" dirty="0"/>
              <a:t>. Могила святого - священное для мусульман место.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788024" y="260648"/>
            <a:ext cx="4248472" cy="56166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Легенды о святых</a:t>
            </a:r>
            <a:r>
              <a:rPr lang="ru-RU" sz="1800" dirty="0"/>
              <a:t> в Крыму  чаще всего связаны с источниками, </a:t>
            </a:r>
            <a:r>
              <a:rPr lang="ru-RU" sz="1800" dirty="0" smtClean="0"/>
              <a:t>местами </a:t>
            </a:r>
            <a:r>
              <a:rPr lang="ru-RU" sz="1800" dirty="0"/>
              <a:t>паломничества.  В них мученическая смерть за веру переносится из реального места смерти в Крым, чтобы привязать биографию святого к месту, как в легендах «</a:t>
            </a:r>
            <a:r>
              <a:rPr lang="ru-RU" sz="1800" dirty="0" err="1"/>
              <a:t>Косьмо-Дамиановский</a:t>
            </a:r>
            <a:r>
              <a:rPr lang="ru-RU" sz="1800" dirty="0"/>
              <a:t> источник», «Окаменелый корабль</a:t>
            </a:r>
            <a:r>
              <a:rPr lang="ru-RU" sz="1800" dirty="0" smtClean="0"/>
              <a:t>».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Пещера</a:t>
            </a:r>
            <a:r>
              <a:rPr lang="ru-RU" sz="1800" dirty="0" smtClean="0"/>
              <a:t> </a:t>
            </a:r>
            <a:r>
              <a:rPr lang="ru-RU" sz="1800" dirty="0"/>
              <a:t>– символ чего-то скрытого, внутреннего, противостоящего миру вне </a:t>
            </a:r>
            <a:r>
              <a:rPr lang="ru-RU" sz="1800" dirty="0" smtClean="0"/>
              <a:t>ее. Пещера </a:t>
            </a:r>
            <a:r>
              <a:rPr lang="ru-RU" sz="1800" dirty="0"/>
              <a:t>может замещать дом, но в ней скорее спасаются от опасности, чем </a:t>
            </a:r>
            <a:r>
              <a:rPr lang="ru-RU" sz="1800" dirty="0" smtClean="0"/>
              <a:t>живут. </a:t>
            </a:r>
            <a:r>
              <a:rPr lang="ru-RU" sz="1800" dirty="0"/>
              <a:t>Пещера </a:t>
            </a:r>
            <a:r>
              <a:rPr lang="ru-RU" sz="1800" dirty="0" smtClean="0"/>
              <a:t>незаметна </a:t>
            </a:r>
            <a:r>
              <a:rPr lang="ru-RU" sz="1800" dirty="0"/>
              <a:t>для глаза, нелегко впускает, еще труднее выпускает человека. </a:t>
            </a:r>
            <a:r>
              <a:rPr lang="ru-RU" sz="1600" i="1" dirty="0" smtClean="0"/>
              <a:t>Например</a:t>
            </a:r>
            <a:r>
              <a:rPr lang="ru-RU" sz="1600" i="1" dirty="0"/>
              <a:t>, в легенде «Тысячеголовая пещера»  люди скрывались в пещере от преследователей; </a:t>
            </a:r>
            <a:r>
              <a:rPr lang="ru-RU" sz="1600" i="1" dirty="0" smtClean="0"/>
              <a:t>а </a:t>
            </a:r>
            <a:r>
              <a:rPr lang="ru-RU" sz="1600" i="1" dirty="0"/>
              <a:t>в легенде «Пещерный дух» целительницы получают </a:t>
            </a:r>
            <a:r>
              <a:rPr lang="ru-RU" sz="1600" i="1" dirty="0" smtClean="0"/>
              <a:t>травы, </a:t>
            </a:r>
            <a:r>
              <a:rPr lang="ru-RU" sz="1600" i="1" dirty="0"/>
              <a:t>способные лечить людские души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4" y="3501008"/>
            <a:ext cx="401586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7772400" cy="428628"/>
          </a:xfrm>
        </p:spPr>
        <p:txBody>
          <a:bodyPr/>
          <a:lstStyle/>
          <a:p>
            <a:r>
              <a:rPr lang="ru-RU" sz="4000" dirty="0" smtClean="0"/>
              <a:t>3. Топонимические </a:t>
            </a:r>
            <a:r>
              <a:rPr lang="ru-RU" sz="4000" dirty="0" smtClean="0"/>
              <a:t>легенды с историческими мотивами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576" y="1714488"/>
            <a:ext cx="4936134" cy="5026880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smtClean="0"/>
              <a:t>крымских легендах героями могут быть как древние образы (тотемные предки, духи природы), так и реальные персонажи: крымские ханы, полководцы.  В них сохраняется коллективная историческая память. Легенда </a:t>
            </a:r>
            <a:r>
              <a:rPr lang="ru-RU" dirty="0" smtClean="0"/>
              <a:t>«Происхождение </a:t>
            </a:r>
            <a:r>
              <a:rPr lang="ru-RU" dirty="0" smtClean="0"/>
              <a:t>Бахчисарая» рассказывает о политической обстановке в Крымском ханстве в то время.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К </a:t>
            </a:r>
            <a:r>
              <a:rPr lang="ru-RU" i="1" dirty="0"/>
              <a:t>достоверно историческим  </a:t>
            </a:r>
            <a:r>
              <a:rPr lang="ru-RU" dirty="0"/>
              <a:t>следует также отнести легенды: «Как возникла Ялта», </a:t>
            </a:r>
            <a:r>
              <a:rPr lang="ru-RU" dirty="0" smtClean="0"/>
              <a:t>«</a:t>
            </a:r>
            <a:r>
              <a:rPr lang="ru-RU" dirty="0"/>
              <a:t>Фонтан слёз», «Гора Караул-Оба». Легенды, в которых упоминаются исторические личности: «Мамаева </a:t>
            </a:r>
            <a:r>
              <a:rPr lang="ru-RU" dirty="0" smtClean="0"/>
              <a:t>могила</a:t>
            </a:r>
            <a:r>
              <a:rPr lang="ru-RU" dirty="0"/>
              <a:t>», «Кутузовский фонтан», «Длинная крепость», «Фонтан слёз».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 </a:t>
            </a:r>
            <a:r>
              <a:rPr lang="ru-RU" dirty="0"/>
              <a:t>группе </a:t>
            </a:r>
            <a:r>
              <a:rPr lang="ru-RU" i="1" dirty="0" smtClean="0"/>
              <a:t>исторических легенд с  мистическими мотивами </a:t>
            </a:r>
            <a:r>
              <a:rPr lang="ru-RU" dirty="0" smtClean="0"/>
              <a:t>- «Длинная </a:t>
            </a:r>
            <a:r>
              <a:rPr lang="ru-RU" dirty="0"/>
              <a:t>крепость», «Как возникла Евпатория», «</a:t>
            </a:r>
            <a:r>
              <a:rPr lang="ru-RU" dirty="0" err="1"/>
              <a:t>Голицынская</a:t>
            </a:r>
            <a:r>
              <a:rPr lang="ru-RU" dirty="0"/>
              <a:t> тропа</a:t>
            </a:r>
            <a:r>
              <a:rPr lang="ru-RU" dirty="0" smtClean="0"/>
              <a:t>». </a:t>
            </a:r>
            <a:endParaRPr lang="ru-RU" dirty="0"/>
          </a:p>
        </p:txBody>
      </p:sp>
      <p:pic>
        <p:nvPicPr>
          <p:cNvPr id="24578" name="Picture 2" descr="Основание Бахчисарая Сахибом Гераем нач 16 в. В 1736 году во время войны  Крымского ханства с Россией Бахчисарай был взят войсками фельдмаршала  Кристофа Ми… | Tari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1709" y="1916832"/>
            <a:ext cx="3965945" cy="2866640"/>
          </a:xfrm>
          <a:prstGeom prst="rect">
            <a:avLst/>
          </a:prstGeom>
          <a:noFill/>
        </p:spPr>
      </p:pic>
      <p:sp>
        <p:nvSpPr>
          <p:cNvPr id="24580" name="AutoShape 4" descr="Легенда о происхождении Бахчиса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Легенда о происхождении Бахчиса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Легенда о происхождении Бахчиса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Легенда о происхождении Бахчиса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8" name="Picture 12" descr="Бахчисарай. Сердце Крыма, город пяти ве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4894692"/>
            <a:ext cx="3000396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8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728"/>
            <a:ext cx="7660304" cy="983032"/>
          </a:xfrm>
        </p:spPr>
        <p:txBody>
          <a:bodyPr/>
          <a:lstStyle/>
          <a:p>
            <a:r>
              <a:rPr lang="ru-RU" dirty="0" smtClean="0"/>
              <a:t>Контент-анализ </a:t>
            </a:r>
            <a:r>
              <a:rPr lang="ru-RU" dirty="0" smtClean="0"/>
              <a:t>легенд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640960" cy="792088"/>
          </a:xfrm>
        </p:spPr>
        <p:txBody>
          <a:bodyPr>
            <a:normAutofit fontScale="77500" lnSpcReduction="20000"/>
          </a:bodyPr>
          <a:lstStyle/>
          <a:p>
            <a:endParaRPr lang="ru-RU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поисковых системах «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Google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» «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Yandex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» мы провели анализ количества запросов по ключевым словам: «топонимические легенды Крыма», «легенды Крыма»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6751" y="3356992"/>
            <a:ext cx="62674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95536" y="1556792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Насколько </a:t>
            </a:r>
            <a:r>
              <a:rPr lang="ru-RU" dirty="0"/>
              <a:t>крымские легенды востребованы сегодня в туристско-экскурсионной отрасли?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 smtClean="0"/>
              <a:t>легенды сегодня</a:t>
            </a:r>
            <a:r>
              <a:rPr lang="ru-RU" dirty="0"/>
              <a:t> </a:t>
            </a:r>
            <a:r>
              <a:rPr lang="ru-RU" dirty="0" smtClean="0"/>
              <a:t>являются </a:t>
            </a:r>
            <a:r>
              <a:rPr lang="ru-RU" dirty="0" smtClean="0"/>
              <a:t>«визитной карточкой» </a:t>
            </a:r>
            <a:r>
              <a:rPr lang="ru-RU" dirty="0"/>
              <a:t>полуострова? </a:t>
            </a:r>
            <a:endParaRPr lang="ru-RU" dirty="0" smtClean="0"/>
          </a:p>
          <a:p>
            <a:r>
              <a:rPr lang="ru-RU" dirty="0" smtClean="0"/>
              <a:t>Какие </a:t>
            </a:r>
            <a:r>
              <a:rPr lang="ru-RU" dirty="0"/>
              <a:t>объекты самые популярные у жителей и гостей Крыма? </a:t>
            </a:r>
          </a:p>
        </p:txBody>
      </p:sp>
    </p:spTree>
    <p:extLst>
      <p:ext uri="{BB962C8B-B14F-4D97-AF65-F5344CB8AC3E}">
        <p14:creationId xmlns:p14="http://schemas.microsoft.com/office/powerpoint/2010/main" val="315253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7772400" cy="1362456"/>
          </a:xfrm>
        </p:spPr>
        <p:txBody>
          <a:bodyPr/>
          <a:lstStyle/>
          <a:p>
            <a:r>
              <a:rPr lang="ru-RU" sz="3200" i="1" dirty="0" smtClean="0"/>
              <a:t>Классификация и количественное соотношение </a:t>
            </a:r>
            <a:r>
              <a:rPr lang="ru-RU" sz="3200" i="1" dirty="0" err="1" smtClean="0"/>
              <a:t>легендированных</a:t>
            </a:r>
            <a:r>
              <a:rPr lang="ru-RU" sz="3200" i="1" dirty="0" smtClean="0"/>
              <a:t> объектов Крыма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1285852" y="2000240"/>
            <a:ext cx="7678636" cy="1500198"/>
          </a:xfrm>
        </p:spPr>
        <p:txBody>
          <a:bodyPr/>
          <a:lstStyle/>
          <a:p>
            <a:r>
              <a:rPr lang="ru-RU" dirty="0" smtClean="0"/>
              <a:t>Топонимические легенды Крыма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928934"/>
            <a:ext cx="62579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844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661248"/>
            <a:ext cx="8856983" cy="1196752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>
                <a:effectLst/>
                <a:latin typeface="Times New Roman"/>
                <a:ea typeface="Calibri"/>
              </a:rPr>
              <a:t>ТОП – 10 легенд Крыма по </a:t>
            </a:r>
            <a:r>
              <a:rPr lang="ru-RU" sz="2400" i="1" dirty="0" err="1">
                <a:effectLst/>
                <a:latin typeface="Times New Roman"/>
                <a:ea typeface="Calibri"/>
              </a:rPr>
              <a:t>упоминаемости</a:t>
            </a:r>
            <a:r>
              <a:rPr lang="ru-RU" sz="2400" i="1" dirty="0">
                <a:effectLst/>
                <a:latin typeface="Times New Roman"/>
                <a:ea typeface="Calibri"/>
              </a:rPr>
              <a:t> в интернет-контенте и печатных изданиях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4752528" cy="576064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4000" dirty="0"/>
              <a:t>Н</a:t>
            </a:r>
            <a:r>
              <a:rPr lang="ru-RU" sz="4000" dirty="0" smtClean="0"/>
              <a:t>аибольшую </a:t>
            </a:r>
            <a:r>
              <a:rPr lang="ru-RU" sz="4000" dirty="0"/>
              <a:t>по популярности группу топонимов, с которыми связаны легенды, составляют следующие объекты:</a:t>
            </a:r>
          </a:p>
          <a:p>
            <a:pPr lvl="0">
              <a:lnSpc>
                <a:spcPct val="120000"/>
              </a:lnSpc>
            </a:pPr>
            <a:r>
              <a:rPr lang="ru-RU" sz="4000" dirty="0"/>
              <a:t>формы рельефа (мысы, горы, скалы, камни, пещеры и др.), как правило, расположенные неподалеку от крупных туристских центров; </a:t>
            </a:r>
          </a:p>
          <a:p>
            <a:pPr lvl="0">
              <a:lnSpc>
                <a:spcPct val="120000"/>
              </a:lnSpc>
            </a:pPr>
            <a:r>
              <a:rPr lang="ru-RU" sz="4000" dirty="0"/>
              <a:t>города, крепости, башни, пещерные города - 23 объекта,</a:t>
            </a:r>
          </a:p>
          <a:p>
            <a:pPr lvl="0">
              <a:lnSpc>
                <a:spcPct val="120000"/>
              </a:lnSpc>
            </a:pPr>
            <a:r>
              <a:rPr lang="ru-RU" sz="4000" dirty="0"/>
              <a:t> гидрографические  объекты - всего 15. </a:t>
            </a:r>
            <a:endParaRPr lang="ru-RU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Большая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часть этих объектов расположена на Западном побережье, Южном берегу Крыма и Керченском полуострове. </a:t>
            </a:r>
            <a:endParaRPr lang="ru-RU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>
              <a:lnSpc>
                <a:spcPct val="120000"/>
              </a:lnSpc>
              <a:buNone/>
            </a:pP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Вывод: </a:t>
            </a:r>
            <a:r>
              <a:rPr lang="ru-RU" sz="4000" dirty="0"/>
              <a:t>не легенды определяют туристскую популярность места, а наоборот - значимость объекта или близлежащего туристского центра определяет популярность легенды среди Интернет-пользователей.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4915043"/>
              </p:ext>
            </p:extLst>
          </p:nvPr>
        </p:nvGraphicFramePr>
        <p:xfrm>
          <a:off x="4427984" y="332656"/>
          <a:ext cx="47160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625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340768"/>
          </a:xfrm>
          <a:effectLst/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Заключение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C00000"/>
                </a:solidFill>
              </a:rPr>
              <a:t>Топонимические </a:t>
            </a:r>
            <a:r>
              <a:rPr lang="ru-RU" sz="3600" dirty="0" smtClean="0">
                <a:solidFill>
                  <a:srgbClr val="C00000"/>
                </a:solidFill>
              </a:rPr>
              <a:t>легенды Крыма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700808"/>
            <a:ext cx="6480720" cy="482453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dirty="0" smtClean="0"/>
              <a:t>Анализ </a:t>
            </a:r>
            <a:r>
              <a:rPr lang="ru-RU" sz="7200" dirty="0"/>
              <a:t>топонимического пространства Крымского полуострова позволил выявить особенности </a:t>
            </a:r>
            <a:r>
              <a:rPr lang="ru-RU" sz="7200" dirty="0" smtClean="0"/>
              <a:t>легенд: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ru-RU" sz="7200" dirty="0"/>
              <a:t>Пространственно-временная организация топонимических преданий несет черты мифологического и конкретно исторического осмысления действительности. </a:t>
            </a:r>
            <a:endParaRPr lang="ru-RU" sz="7200" dirty="0" smtClean="0"/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ru-RU" sz="7200" dirty="0" smtClean="0"/>
              <a:t>Легенды </a:t>
            </a:r>
            <a:r>
              <a:rPr lang="ru-RU" sz="7200" dirty="0"/>
              <a:t>содержат в себе архаические верования, чудесное в них не воспринимается как вымышленное. </a:t>
            </a:r>
            <a:endParaRPr lang="ru-RU" sz="7200" dirty="0" smtClean="0"/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ru-RU" sz="7200" dirty="0" smtClean="0"/>
              <a:t>Легенды </a:t>
            </a:r>
            <a:r>
              <a:rPr lang="ru-RU" sz="7200" dirty="0"/>
              <a:t>повествуют о важных для всех народов ценностях, воспитывают уважение к святым местам и источникам, независимо от национальной принадлежности. </a:t>
            </a:r>
            <a:endParaRPr lang="ru-RU" sz="7200" dirty="0" smtClean="0"/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ru-RU" sz="7200" dirty="0" smtClean="0"/>
              <a:t>В </a:t>
            </a:r>
            <a:r>
              <a:rPr lang="ru-RU" sz="7200" dirty="0"/>
              <a:t>рассматриваемых легендах различимы аспекты </a:t>
            </a:r>
            <a:r>
              <a:rPr lang="ru-RU" sz="7200" dirty="0" err="1"/>
              <a:t>сакральности</a:t>
            </a:r>
            <a:r>
              <a:rPr lang="ru-RU" sz="7200" dirty="0"/>
              <a:t>, неприкосновенность в легенде обеспечена древними мифическими силами. </a:t>
            </a:r>
            <a:endParaRPr lang="ru-RU" sz="7200" dirty="0" smtClean="0"/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ru-RU" sz="7200" dirty="0" smtClean="0"/>
              <a:t>Одна </a:t>
            </a:r>
            <a:r>
              <a:rPr lang="ru-RU" sz="7200" dirty="0"/>
              <a:t>из важнейших ценностей в крымских легендах – ценность любви к родине.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22" y="1916832"/>
            <a:ext cx="217600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48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5805264"/>
            <a:ext cx="7704855" cy="1052736"/>
          </a:xfrm>
        </p:spPr>
        <p:txBody>
          <a:bodyPr/>
          <a:lstStyle/>
          <a:p>
            <a:r>
              <a:rPr lang="ru-RU" dirty="0" smtClean="0"/>
              <a:t>Выводы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4104456" cy="691276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600" dirty="0"/>
              <a:t>Легенда – одна из наименее изученных разновидностей фольклора, её жанровое своеобразие до сих пор остаётся предметом споров. </a:t>
            </a:r>
            <a:r>
              <a:rPr lang="ru-RU" sz="1600" dirty="0" smtClean="0"/>
              <a:t> Но она </a:t>
            </a:r>
            <a:r>
              <a:rPr lang="ru-RU" sz="1600" dirty="0"/>
              <a:t>и в настоящее время остаётся </a:t>
            </a:r>
            <a:r>
              <a:rPr lang="ru-RU" sz="1600" dirty="0" smtClean="0"/>
              <a:t>живой, </a:t>
            </a:r>
            <a:r>
              <a:rPr lang="ru-RU" sz="1600" dirty="0"/>
              <a:t>активной частью культурного </a:t>
            </a:r>
            <a:r>
              <a:rPr lang="ru-RU" sz="1600" dirty="0" smtClean="0"/>
              <a:t>сознания.</a:t>
            </a:r>
          </a:p>
          <a:p>
            <a:r>
              <a:rPr lang="ru-RU" sz="1600" dirty="0" smtClean="0"/>
              <a:t>Гипотеза нашла подтверждение: </a:t>
            </a:r>
            <a:r>
              <a:rPr lang="ru-RU" sz="1600" b="1" dirty="0" smtClean="0"/>
              <a:t>легенды - важный туристско-рекреационный ресурс, многие из них являются визитной карточкой того или иного объекта.</a:t>
            </a:r>
            <a:endParaRPr lang="ru-RU" sz="1600" dirty="0" smtClean="0"/>
          </a:p>
          <a:p>
            <a:r>
              <a:rPr lang="ru-RU" sz="1600" dirty="0" smtClean="0"/>
              <a:t>Но </a:t>
            </a:r>
            <a:r>
              <a:rPr lang="ru-RU" sz="1600" dirty="0" smtClean="0"/>
              <a:t>сегодня </a:t>
            </a:r>
            <a:r>
              <a:rPr lang="ru-RU" sz="1600" dirty="0"/>
              <a:t>мифологическое пространство Крыма не достаточно эффективно вовлекается в туристскую сферу, т.к. </a:t>
            </a:r>
            <a:r>
              <a:rPr lang="ru-RU" sz="1600" b="1" dirty="0"/>
              <a:t>популяризируются уже давно привычные и широко известные легенды и предания, а менее известные остаются не востребованными</a:t>
            </a:r>
            <a:r>
              <a:rPr lang="ru-RU" sz="1600" b="1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Вовлечение </a:t>
            </a:r>
            <a:r>
              <a:rPr lang="ru-RU" sz="1600" dirty="0"/>
              <a:t>в туристскую отрасль легенд Центрального и Северного </a:t>
            </a:r>
            <a:r>
              <a:rPr lang="ru-RU" sz="1600" dirty="0" smtClean="0"/>
              <a:t>Крыма </a:t>
            </a:r>
            <a:r>
              <a:rPr lang="ru-RU" sz="1600" dirty="0"/>
              <a:t>позволило бы обратить внимание на эти районы туристов. </a:t>
            </a:r>
          </a:p>
        </p:txBody>
      </p:sp>
      <p:pic>
        <p:nvPicPr>
          <p:cNvPr id="1026" name="Picture 2" descr="Легенды Крыма » Надежда Крыма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492">
            <a:off x="3886145" y="737323"/>
            <a:ext cx="5338459" cy="3872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708718">
            <a:off x="3779912" y="4653136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Объяснить то или иное название, раскрыть его смысловое значение и происхождение – значит получить важную информацию о прошлом своего края. </a:t>
            </a:r>
            <a:endParaRPr lang="ru-RU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18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15816" y="5733256"/>
            <a:ext cx="5976664" cy="1008112"/>
          </a:xfrm>
        </p:spPr>
        <p:txBody>
          <a:bodyPr/>
          <a:lstStyle/>
          <a:p>
            <a:r>
              <a:rPr lang="ru-RU" sz="4000" dirty="0">
                <a:effectLst/>
              </a:rPr>
              <a:t>Маршрут одного дня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155575" y="160338"/>
            <a:ext cx="4632449" cy="65090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dirty="0" smtClean="0"/>
              <a:t>Нами был </a:t>
            </a:r>
            <a:r>
              <a:rPr lang="ru-RU" sz="1800" dirty="0"/>
              <a:t>разработан туристический маршрут с изучением топонимики местности. Считаем, что топографический туризм </a:t>
            </a:r>
            <a:r>
              <a:rPr lang="ru-RU" sz="1800" dirty="0" smtClean="0"/>
              <a:t>способен восполнить у молодого поколения пробелы в знаниях, будет </a:t>
            </a:r>
            <a:r>
              <a:rPr lang="ru-RU" sz="1800" dirty="0"/>
              <a:t>способствовать воспитанию бережного </a:t>
            </a:r>
            <a:r>
              <a:rPr lang="ru-RU" sz="1800" dirty="0" smtClean="0"/>
              <a:t>отношения </a:t>
            </a:r>
            <a:r>
              <a:rPr lang="ru-RU" sz="1800" dirty="0"/>
              <a:t>к историческому и культурному </a:t>
            </a:r>
            <a:r>
              <a:rPr lang="ru-RU" sz="1800" dirty="0" smtClean="0"/>
              <a:t>наследию </a:t>
            </a:r>
            <a:r>
              <a:rPr lang="ru-RU" sz="1800" dirty="0"/>
              <a:t>Крыма. </a:t>
            </a:r>
          </a:p>
          <a:p>
            <a:pPr marL="45720" indent="0">
              <a:buNone/>
            </a:pPr>
            <a:r>
              <a:rPr lang="ru-RU" sz="1800" u="sng" dirty="0" smtClean="0"/>
              <a:t>Цель </a:t>
            </a:r>
            <a:r>
              <a:rPr lang="ru-RU" sz="1800" dirty="0" smtClean="0"/>
              <a:t>: </a:t>
            </a:r>
            <a:r>
              <a:rPr lang="ru-RU" sz="1800" dirty="0"/>
              <a:t>популяризация туристических объектов, связанных с топонимическими легендами</a:t>
            </a:r>
            <a:r>
              <a:rPr lang="ru-RU" sz="1800" dirty="0" smtClean="0"/>
              <a:t>.</a:t>
            </a:r>
          </a:p>
          <a:p>
            <a:pPr marL="45720" indent="0">
              <a:buNone/>
            </a:pPr>
            <a:r>
              <a:rPr lang="ru-RU" sz="1800" dirty="0"/>
              <a:t>В</a:t>
            </a:r>
            <a:r>
              <a:rPr lang="ru-RU" sz="1800" dirty="0" smtClean="0"/>
              <a:t> </a:t>
            </a:r>
            <a:r>
              <a:rPr lang="ru-RU" sz="1800" dirty="0"/>
              <a:t>основе маршрута топонимические легенды «О происхождении Бахчисарая», «Фонтан слез», легенда о посещении крепости Чуфут-Кале Екатериной </a:t>
            </a:r>
            <a:r>
              <a:rPr lang="en-US" sz="1800" dirty="0"/>
              <a:t>II</a:t>
            </a:r>
            <a:r>
              <a:rPr lang="ru-RU" sz="1800" dirty="0"/>
              <a:t>, легенда о </a:t>
            </a:r>
            <a:r>
              <a:rPr lang="ru-RU" sz="1800" dirty="0" err="1"/>
              <a:t>Джанике</a:t>
            </a:r>
            <a:r>
              <a:rPr lang="ru-RU" sz="1800" dirty="0"/>
              <a:t>, легенда о дубовой роще караимов, легенда «Бахчисарайские сфинксы» (это предание не является фольклорным произведением, а написано </a:t>
            </a:r>
            <a:r>
              <a:rPr lang="ru-RU" sz="1800" dirty="0" smtClean="0"/>
              <a:t>с </a:t>
            </a:r>
            <a:r>
              <a:rPr lang="ru-RU" sz="1800" dirty="0"/>
              <a:t>опорой на полученные знания об особенностях топонимических </a:t>
            </a:r>
            <a:r>
              <a:rPr lang="ru-RU" sz="1800" dirty="0" smtClean="0"/>
              <a:t>легенд). </a:t>
            </a:r>
            <a:endParaRPr lang="ru-RU" sz="1800" dirty="0"/>
          </a:p>
        </p:txBody>
      </p:sp>
      <p:sp>
        <p:nvSpPr>
          <p:cNvPr id="16" name="AutoShape 14" descr="Ворота Орта-Кап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4" y="160338"/>
            <a:ext cx="4278333" cy="298063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356992"/>
            <a:ext cx="4250975" cy="24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11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643050"/>
            <a:ext cx="7772400" cy="136245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51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"/>
            <a:ext cx="9144000" cy="328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b="1" dirty="0"/>
              <a:t>	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/>
              <a:t>	</a:t>
            </a:r>
            <a:r>
              <a:rPr lang="ru-RU" sz="3100" b="1" dirty="0" smtClean="0"/>
              <a:t>На </a:t>
            </a:r>
            <a:r>
              <a:rPr lang="ru-RU" sz="3100" b="1" dirty="0"/>
              <a:t>протяжении многих веков крымскую землю потрясали бурные исторические события. Народ связал эти события с многочисленными памятниками материальной и духовной культуры. </a:t>
            </a:r>
            <a:r>
              <a:rPr lang="ru-RU" sz="3100" b="1" dirty="0" smtClean="0"/>
              <a:t>В </a:t>
            </a:r>
            <a:r>
              <a:rPr lang="ru-RU" sz="3100" b="1" dirty="0"/>
              <a:t>Крыму много оригинальных памятников природы. Причудливые контуры скал, заросшие лесом теснины глубоких ущелий, таинственные провалы пещер нередко навевали фантастические образы и сюжеты и также служили источником легенд и сказаний. 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9240"/>
            <a:ext cx="4259330" cy="27092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628725"/>
            <a:ext cx="5349055" cy="32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28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48680"/>
            <a:ext cx="8319868" cy="188970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dirty="0">
                <a:latin typeface="Times New Roman"/>
                <a:ea typeface="Calibri"/>
              </a:rPr>
              <a:t>Топонимические легенды - важная часть духовного и культурного наследия </a:t>
            </a:r>
            <a:r>
              <a:rPr lang="ru-RU" sz="2400" b="1" dirty="0" smtClean="0">
                <a:latin typeface="Times New Roman"/>
                <a:ea typeface="Calibri"/>
              </a:rPr>
              <a:t>региона.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изучение и анализ топонимических текстов региона, выявление их фольклорной специфики и факторов, мотивирующих номинацию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топобъектов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3116"/>
            <a:ext cx="83913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исследования: топонимические легенды Крыма.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9" y="3092705"/>
            <a:ext cx="60150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исследования: региональная специфика топонимических легенд Крыма, их особенности и сюжетно-мотивный состав.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286256"/>
            <a:ext cx="6264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изучения топонимических легенд связана с их значимостью в жизни современного общества: фольклорные произведения являются неотъемлемой частью духовного наследия общества; отражают историю и природу края; поясняют географические объекты; являются фактором привлечения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туристов.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6"/>
          <a:stretch/>
        </p:blipFill>
        <p:spPr>
          <a:xfrm rot="478194">
            <a:off x="6243003" y="2970960"/>
            <a:ext cx="2552700" cy="37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1362456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3808" y="2143116"/>
            <a:ext cx="6120680" cy="141563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изучить топонимические предания как жанр фольклорной прозы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143248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выявить жанрово-стилевые особенности топонимических легенд Крыма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071942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выявить и систематизировать региональный сюжетно-мотивный фонд топонимических преданий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000636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провести контент-анализ источников информации о легендах и преданиях Крыма и сделать выводы о том, какое влияние оказывает топонимическая легенда на развитие Крыма как туристического региона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" y="332656"/>
            <a:ext cx="2287680" cy="340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996952"/>
            <a:ext cx="6912768" cy="3600400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Топонимика</a:t>
            </a:r>
            <a:r>
              <a:rPr lang="ru-RU" sz="2800" b="0" dirty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- от (греч. </a:t>
            </a:r>
            <a:r>
              <a:rPr lang="en-US" sz="2800" b="0" dirty="0" err="1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topos</a:t>
            </a:r>
            <a:r>
              <a:rPr lang="ru-RU" sz="2800" b="0" dirty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место и </a:t>
            </a:r>
            <a:r>
              <a:rPr lang="en-US" sz="2800" b="0" dirty="0" err="1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onoma</a:t>
            </a:r>
            <a:r>
              <a:rPr lang="ru-RU" sz="2800" b="0" dirty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-имя) – отрасль знания, которая изучает географические названия     (населённых пунктов, улиц, площадей, рек, озёр, гор, возвышенностей,  урочищ и др. объектов ландшафта) определённой территории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25534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лингвистике понятие </a:t>
            </a:r>
            <a:r>
              <a:rPr lang="ru-RU" i="1" dirty="0"/>
              <a:t>«топонимическая легенда»</a:t>
            </a:r>
            <a:r>
              <a:rPr lang="ru-RU" dirty="0"/>
              <a:t> трактуется как жанр фольклора, ориентированный на объяснение происхождения названий географических объектов и представляет собой образец «народной этимологии».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417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7" y="116632"/>
            <a:ext cx="7848873" cy="1368152"/>
          </a:xfrm>
        </p:spPr>
        <p:txBody>
          <a:bodyPr/>
          <a:lstStyle/>
          <a:p>
            <a:r>
              <a:rPr lang="ru-RU" dirty="0"/>
              <a:t>Основные признаки топонимических легенд: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2060848"/>
            <a:ext cx="8352928" cy="460851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/>
            <a:r>
              <a:rPr lang="ru-RU" sz="2600" i="1" u="sng" dirty="0" smtClean="0"/>
              <a:t>недостоверность </a:t>
            </a:r>
            <a:r>
              <a:rPr lang="ru-RU" sz="2600" i="1" u="sng" dirty="0"/>
              <a:t>толкования </a:t>
            </a:r>
            <a:r>
              <a:rPr lang="ru-RU" sz="2600" dirty="0"/>
              <a:t>(как правило, топонимические легенды часто не имеют реального подтверждения, основаны на устных преданиях, но отражают важное для региона или местности событие, происшествие, миф); </a:t>
            </a:r>
          </a:p>
          <a:p>
            <a:pPr lvl="0"/>
            <a:r>
              <a:rPr lang="ru-RU" sz="2600" i="1" u="sng" dirty="0" err="1"/>
              <a:t>сюжетность</a:t>
            </a:r>
            <a:r>
              <a:rPr lang="ru-RU" sz="2600" u="sng" dirty="0"/>
              <a:t> </a:t>
            </a:r>
            <a:r>
              <a:rPr lang="ru-RU" sz="2600" dirty="0"/>
              <a:t>(это небольшое законченное литературное произведение с общественно-значимым выводом);</a:t>
            </a:r>
          </a:p>
          <a:p>
            <a:pPr lvl="0"/>
            <a:r>
              <a:rPr lang="ru-RU" sz="2600" i="1" u="sng" dirty="0"/>
              <a:t>географическая привязка</a:t>
            </a:r>
            <a:r>
              <a:rPr lang="ru-RU" sz="2600" dirty="0"/>
              <a:t>, т. е. тесная связь с конкретным географическим объектом номинации названий форм рельефа, гидрологических объектов, названий поселений и т. п.;</a:t>
            </a:r>
          </a:p>
          <a:p>
            <a:pPr lvl="0"/>
            <a:r>
              <a:rPr lang="ru-RU" sz="2600" i="1" u="sng" dirty="0"/>
              <a:t>выполнение конкретной общественно важной цели</a:t>
            </a:r>
            <a:r>
              <a:rPr lang="ru-RU" sz="2600" u="sng" dirty="0"/>
              <a:t>: воспитание, передача информации</a:t>
            </a:r>
            <a:r>
              <a:rPr lang="ru-RU" sz="2600" dirty="0"/>
              <a:t>, привлечение внимания </a:t>
            </a:r>
            <a:endParaRPr lang="ru-RU" sz="2600" dirty="0" smtClean="0"/>
          </a:p>
          <a:p>
            <a:pPr lvl="0"/>
            <a:r>
              <a:rPr lang="ru-RU" sz="2600" i="1" u="sng" dirty="0" smtClean="0"/>
              <a:t>принадлежность </a:t>
            </a:r>
            <a:r>
              <a:rPr lang="ru-RU" sz="2600" i="1" u="sng" dirty="0"/>
              <a:t>к творчеству народа</a:t>
            </a:r>
            <a:r>
              <a:rPr lang="ru-RU" sz="2600" u="sng" dirty="0"/>
              <a:t>, коллективный характер, вариативность.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8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42918"/>
            <a:ext cx="8362128" cy="1071570"/>
          </a:xfrm>
        </p:spPr>
        <p:txBody>
          <a:bodyPr/>
          <a:lstStyle/>
          <a:p>
            <a:r>
              <a:rPr lang="ru-RU" dirty="0" smtClean="0"/>
              <a:t>Топонимическая легенда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214554"/>
            <a:ext cx="7772400" cy="795774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060848"/>
            <a:ext cx="7776864" cy="597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опонимическая легенда</a:t>
            </a:r>
            <a:r>
              <a:rPr lang="ru-RU" sz="16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 это часть так называемого «мифологического пространства», небольшой рассказ,  объясняющий непонятные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топонимические названия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оставленные «в наследство» от предков. Такие толкования дополняются и преобразуются в законченные литературные произведения, которые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своей народной среде имеют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социально-значимые выводы и не подвергаются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сомнениям (</a:t>
            </a:r>
            <a:r>
              <a:rPr lang="ru-RU" sz="16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 словаря С. П. </a:t>
            </a:r>
            <a:r>
              <a:rPr lang="ru-RU" sz="16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Белокуровой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   </a:t>
            </a:r>
            <a:endParaRPr lang="ru-RU" sz="1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Топонимические сюжеты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тесно связаны с бытом, культурой, традициями, географическим положением той среды, где созданы и бытуют. Они мотивированы  фонетическими (ассоциативными),  географическими,  социокультурными факторами. </a:t>
            </a:r>
            <a:endParaRPr lang="ru-RU" sz="1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2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Топонимические легенды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ученые  разделяют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семантике, 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объекту номинации, 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территории ее распространения, 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жанру и стилю повествования, 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времени возникновения, 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среде происхождения, авторству, 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общественной значимости, достоверности и т. д. 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62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47860" cy="936104"/>
          </a:xfrm>
        </p:spPr>
        <p:txBody>
          <a:bodyPr/>
          <a:lstStyle/>
          <a:p>
            <a:r>
              <a:rPr lang="ru-RU" sz="2800" dirty="0">
                <a:effectLst/>
                <a:latin typeface="Times New Roman"/>
                <a:ea typeface="Times New Roman"/>
              </a:rPr>
              <a:t>Топонимы Крыма по характеру сюжета 	топонимических 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легенд: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5145708" cy="387589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1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Концепция «заветного места»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ru-RU" sz="1800" dirty="0" smtClean="0"/>
              <a:t> Главная отличительная черта </a:t>
            </a:r>
            <a:r>
              <a:rPr lang="ru-RU" sz="1800" dirty="0"/>
              <a:t>легенды </a:t>
            </a:r>
            <a:r>
              <a:rPr lang="ru-RU" sz="1800" dirty="0" smtClean="0"/>
              <a:t>- присутствие </a:t>
            </a:r>
            <a:r>
              <a:rPr lang="ru-RU" sz="1800" dirty="0"/>
              <a:t>представления о сакральном, святом, заветном. К этой </a:t>
            </a:r>
            <a:r>
              <a:rPr lang="ru-RU" sz="1800" dirty="0" smtClean="0"/>
              <a:t>группе можно </a:t>
            </a:r>
            <a:r>
              <a:rPr lang="ru-RU" sz="1800" dirty="0"/>
              <a:t>отнести часть легенд о строительстве крепостей, церквей, мостов, возникновении источников. </a:t>
            </a:r>
            <a:endParaRPr lang="ru-RU" sz="1800" dirty="0" smtClean="0"/>
          </a:p>
          <a:p>
            <a:pPr algn="l"/>
            <a:endParaRPr lang="ru-RU" sz="1800" dirty="0" smtClean="0"/>
          </a:p>
          <a:p>
            <a:pPr algn="just"/>
            <a:r>
              <a:rPr lang="ru-RU" sz="1600" i="1" dirty="0" smtClean="0"/>
              <a:t>Так, в легенде </a:t>
            </a:r>
            <a:r>
              <a:rPr lang="ru-RU" sz="1600" i="1" dirty="0"/>
              <a:t>«Семь колодезей» находит </a:t>
            </a:r>
            <a:r>
              <a:rPr lang="ru-RU" sz="1600" i="1" dirty="0" smtClean="0"/>
              <a:t>отголоски обряд жертвоприношения. </a:t>
            </a:r>
            <a:r>
              <a:rPr lang="ru-RU" sz="1600" i="1" dirty="0"/>
              <a:t>Упорно копавший колодцы человек исчерпал последние силы и исчез, а на месте его </a:t>
            </a:r>
            <a:r>
              <a:rPr lang="ru-RU" sz="1600" i="1" dirty="0" smtClean="0"/>
              <a:t>гибели </a:t>
            </a:r>
            <a:r>
              <a:rPr lang="ru-RU" sz="1600" i="1" dirty="0"/>
              <a:t>возникли семь колодцев. Получается, смерть – это не исчезновение, а переход в другой мир, преображение. Этот факт свидетельствует </a:t>
            </a:r>
            <a:r>
              <a:rPr lang="ru-RU" sz="1600" dirty="0"/>
              <a:t>о том, что колодец был очень важен для </a:t>
            </a:r>
            <a:r>
              <a:rPr lang="ru-RU" sz="1600" i="1" dirty="0"/>
              <a:t>безводных районов Крыма. Также и в легенде о </a:t>
            </a:r>
            <a:r>
              <a:rPr lang="ru-RU" sz="1600" i="1" dirty="0" err="1"/>
              <a:t>Джаныке</a:t>
            </a:r>
            <a:r>
              <a:rPr lang="ru-RU" sz="1600" i="1" dirty="0"/>
              <a:t> героиня умирает, добыв для своего народа воду, совершив самопожертвование.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Храмы Крыма. Ореанда. Храм Архистратига Михаила.: parafilo_larisa — 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2738" y="1124744"/>
            <a:ext cx="2786082" cy="3357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2738" y="4581128"/>
            <a:ext cx="3021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Сакральное -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священное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и святое.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Сакральное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всегда желанно, но запретно. Нарушение табу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карается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смертью или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безумием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(легенда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«О Золотой колыбели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»).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19868" cy="928694"/>
          </a:xfrm>
        </p:spPr>
        <p:txBody>
          <a:bodyPr/>
          <a:lstStyle/>
          <a:p>
            <a:r>
              <a:rPr lang="ru-RU" sz="3600" dirty="0" smtClean="0"/>
              <a:t>2. Топонимические легенды с мифологическими мотивами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639200"/>
            <a:ext cx="4963422" cy="2575618"/>
          </a:xfrm>
        </p:spPr>
        <p:txBody>
          <a:bodyPr>
            <a:normAutofit lnSpcReduction="10000"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топонимических легендах природа поэтически одушевляется. Реки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спорят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сердятся, ревнуют.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мифологических представлениях о родстве человека с природой основаны легенды Крыма «О Медведь-Горе», «Камнях матери и дочери в долине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Кача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др. В них аллегорично поднимается тема порочности и слабости человека, его несовершенство и беспомощность перед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стихией.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1433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Демерджи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одна из самых красивых гор Крыма. Легенда рассказывает о тех давних временах, когда завоеватели поставили на вершине кузницу. Человек, работавший в кузнице, был обвинен в связи с дьяволом, так как только темные силы могут создать оружие, сталь которого рубила бы любую другую. Следовательно, это было дьявольское оружие.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Аю-Даг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6406" y="2131115"/>
            <a:ext cx="3783111" cy="2071703"/>
          </a:xfrm>
          <a:prstGeom prst="rect">
            <a:avLst/>
          </a:prstGeom>
          <a:noFill/>
        </p:spPr>
      </p:pic>
      <p:pic>
        <p:nvPicPr>
          <p:cNvPr id="23560" name="Picture 8" descr="Гора-Кузнец Демерджи. Легенды Крыма (Зинаида Торопчина) / Стихи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7731" y="4365104"/>
            <a:ext cx="3500462" cy="2357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700808"/>
            <a:ext cx="8644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Важнейшей </a:t>
            </a:r>
            <a:r>
              <a:rPr lang="ru-RU" b="1" i="1" dirty="0"/>
              <a:t>функцией фольклора (и легенды в частности) было усвоение человеком ценностей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569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169</TotalTime>
  <Words>1689</Words>
  <Application>Microsoft Office PowerPoint</Application>
  <PresentationFormat>Экран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КАТЕГОРИЯ «ЛЕГЕНДА» В РЕГИОНАЛЬНОМ ТОПОНИМИЧЕСКОМ ПРОСТРАНСТВЕ И ЕЕ РОЛЬ В ФОРМИРОВАНИИ ПРИВЛЕКАТЕЛЬНЫХ СВОЙСТВ ТУРИСТИЧЕСКОГО РЕГИОНА (на материале Крымского полуострова)  </vt:lpstr>
      <vt:lpstr>Презентация PowerPoint</vt:lpstr>
      <vt:lpstr>Презентация PowerPoint</vt:lpstr>
      <vt:lpstr>Задачи</vt:lpstr>
      <vt:lpstr>Топонимика - от (греч. topos- место и onoma-имя) – отрасль знания, которая изучает географические названия     (населённых пунктов, улиц, площадей, рек, озёр, гор, возвышенностей,  урочищ и др. объектов ландшафта) определённой территории</vt:lpstr>
      <vt:lpstr>Основные признаки топонимических легенд: </vt:lpstr>
      <vt:lpstr>Топонимическая легенда</vt:lpstr>
      <vt:lpstr>Топонимы Крыма по характеру сюжета  топонимических легенд:</vt:lpstr>
      <vt:lpstr>2. Топонимические легенды с мифологическими мотивами</vt:lpstr>
      <vt:lpstr>В Крыму бытуют как исламские, так и христианские легенды. </vt:lpstr>
      <vt:lpstr>3. Топонимические легенды с историческими мотивами</vt:lpstr>
      <vt:lpstr>Контент-анализ легенд</vt:lpstr>
      <vt:lpstr>Классификация и количественное соотношение легендированных объектов Крыма </vt:lpstr>
      <vt:lpstr>ТОП – 10 легенд Крыма по упоминаемости в интернет-контенте и печатных изданиях</vt:lpstr>
      <vt:lpstr>Заключение Топонимические легенды Крыма</vt:lpstr>
      <vt:lpstr>Выводы </vt:lpstr>
      <vt:lpstr>Маршрут одного дня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КАТЕГОРИЯ «ЛЕГЕНДА» В РЕГИОНАЛЬНОМ ТОПОНИМИЧЕСКОМ ПРОСТРАНСТВЕ И ЕЕ РОЛЬ В ФОРМИРОВАНИИ ПРИВЛЕКАТЕЛЬНЫХ СВОЙСТВ ТУРИСТИЧЕСКОГО РЕГИОНА</dc:title>
  <dc:creator>HT</dc:creator>
  <cp:lastModifiedBy>HT</cp:lastModifiedBy>
  <cp:revision>13</cp:revision>
  <dcterms:created xsi:type="dcterms:W3CDTF">2022-12-05T16:48:38Z</dcterms:created>
  <dcterms:modified xsi:type="dcterms:W3CDTF">2022-12-05T19:38:36Z</dcterms:modified>
</cp:coreProperties>
</file>