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6" r:id="rId5"/>
    <p:sldId id="283" r:id="rId6"/>
    <p:sldId id="284" r:id="rId7"/>
    <p:sldId id="285" r:id="rId8"/>
    <p:sldId id="260" r:id="rId9"/>
    <p:sldId id="287" r:id="rId10"/>
    <p:sldId id="288" r:id="rId11"/>
    <p:sldId id="291" r:id="rId12"/>
    <p:sldId id="289" r:id="rId13"/>
    <p:sldId id="290" r:id="rId14"/>
    <p:sldId id="292" r:id="rId15"/>
    <p:sldId id="265" r:id="rId16"/>
    <p:sldId id="268" r:id="rId17"/>
    <p:sldId id="269" r:id="rId18"/>
    <p:sldId id="270" r:id="rId19"/>
    <p:sldId id="272" r:id="rId20"/>
    <p:sldId id="273" r:id="rId21"/>
    <p:sldId id="282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64E2E-60CB-46F1-8677-A02148E8A786}" type="doc">
      <dgm:prSet loTypeId="urn:microsoft.com/office/officeart/2005/8/layout/vList6" loCatId="list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94BEB0B-9C31-4429-8356-8A2F55E56A21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Познавательные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УУД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084528-2113-42A4-A5C2-F7DDF5FD8D85}" type="parTrans" cxnId="{99F3B567-C717-422A-934B-C702DD41B11C}">
      <dgm:prSet/>
      <dgm:spPr/>
      <dgm:t>
        <a:bodyPr/>
        <a:lstStyle/>
        <a:p>
          <a:endParaRPr lang="ru-RU"/>
        </a:p>
      </dgm:t>
    </dgm:pt>
    <dgm:pt modelId="{51A2A968-0FB2-4F77-A922-F362D9BB086E}" type="sibTrans" cxnId="{99F3B567-C717-422A-934B-C702DD41B11C}">
      <dgm:prSet/>
      <dgm:spPr/>
      <dgm:t>
        <a:bodyPr/>
        <a:lstStyle/>
        <a:p>
          <a:endParaRPr lang="ru-RU"/>
        </a:p>
      </dgm:t>
    </dgm:pt>
    <dgm:pt modelId="{1AE57A25-BED6-4B72-AABA-EB53EB0A68F9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Работа с информацией (поиск и отбор, анализ и интерпретация, оценка надежности, представление…)</a:t>
          </a:r>
          <a:endParaRPr lang="ru-RU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625D9-1105-45C3-BDCD-B44773138AEB}" type="parTrans" cxnId="{9A8512CC-0A54-4863-9747-5FFD0FDD22AA}">
      <dgm:prSet/>
      <dgm:spPr/>
      <dgm:t>
        <a:bodyPr/>
        <a:lstStyle/>
        <a:p>
          <a:endParaRPr lang="ru-RU"/>
        </a:p>
      </dgm:t>
    </dgm:pt>
    <dgm:pt modelId="{56296336-6A89-4630-B545-FBB2C0558E2C}" type="sibTrans" cxnId="{9A8512CC-0A54-4863-9747-5FFD0FDD22AA}">
      <dgm:prSet/>
      <dgm:spPr/>
      <dgm:t>
        <a:bodyPr/>
        <a:lstStyle/>
        <a:p>
          <a:endParaRPr lang="ru-RU"/>
        </a:p>
      </dgm:t>
    </dgm:pt>
    <dgm:pt modelId="{939E713D-2936-402D-8CE4-AFCA8163DFE4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Коммуникативные УУД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41955-6EBC-4BCE-910C-0E81FDF3BB4F}" type="parTrans" cxnId="{4CA7040D-0F44-4311-B532-8C8DAC5C9B9A}">
      <dgm:prSet/>
      <dgm:spPr/>
      <dgm:t>
        <a:bodyPr/>
        <a:lstStyle/>
        <a:p>
          <a:endParaRPr lang="ru-RU"/>
        </a:p>
      </dgm:t>
    </dgm:pt>
    <dgm:pt modelId="{A6C4EE08-CED7-4F63-B448-7EDCB725B286}" type="sibTrans" cxnId="{4CA7040D-0F44-4311-B532-8C8DAC5C9B9A}">
      <dgm:prSet/>
      <dgm:spPr/>
      <dgm:t>
        <a:bodyPr/>
        <a:lstStyle/>
        <a:p>
          <a:endParaRPr lang="ru-RU"/>
        </a:p>
      </dgm:t>
    </dgm:pt>
    <dgm:pt modelId="{6262327E-F25B-4BCD-AFBC-FF62D3ED2108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 и литература (предметные результаты)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F0217-F446-457C-8038-B3E7CCA94769}" type="parTrans" cxnId="{B9D06186-4F91-4102-A0DC-CFDDBAB20E02}">
      <dgm:prSet/>
      <dgm:spPr/>
      <dgm:t>
        <a:bodyPr/>
        <a:lstStyle/>
        <a:p>
          <a:endParaRPr lang="ru-RU"/>
        </a:p>
      </dgm:t>
    </dgm:pt>
    <dgm:pt modelId="{94C37B98-8053-4BDD-B769-892D4578A042}" type="sibTrans" cxnId="{B9D06186-4F91-4102-A0DC-CFDDBAB20E02}">
      <dgm:prSet/>
      <dgm:spPr/>
      <dgm:t>
        <a:bodyPr/>
        <a:lstStyle/>
        <a:p>
          <a:endParaRPr lang="ru-RU"/>
        </a:p>
      </dgm:t>
    </dgm:pt>
    <dgm:pt modelId="{7E7EF912-4159-4635-8A3F-9AE8CB506BB6}">
      <dgm:prSet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Выражать свою точку зрения в устных и письменных текстах</a:t>
          </a:r>
          <a:endParaRPr lang="ru-RU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D6C9D-09DC-4753-87DF-DD9A375B9C5A}" type="parTrans" cxnId="{B809A226-D799-4828-85FD-689B1F50AC6F}">
      <dgm:prSet/>
      <dgm:spPr/>
      <dgm:t>
        <a:bodyPr/>
        <a:lstStyle/>
        <a:p>
          <a:endParaRPr lang="ru-RU"/>
        </a:p>
      </dgm:t>
    </dgm:pt>
    <dgm:pt modelId="{623FC7B5-BD79-406C-B56B-D77D83BBC21C}" type="sibTrans" cxnId="{B809A226-D799-4828-85FD-689B1F50AC6F}">
      <dgm:prSet/>
      <dgm:spPr/>
      <dgm:t>
        <a:bodyPr/>
        <a:lstStyle/>
        <a:p>
          <a:endParaRPr lang="ru-RU"/>
        </a:p>
      </dgm:t>
    </dgm:pt>
    <dgm:pt modelId="{98DCD0D7-BAA9-439C-BD1E-F88D5A7F969D}">
      <dgm:prSet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различных видов устной и письменной речевой деятельности</a:t>
          </a:r>
          <a:endParaRPr lang="ru-RU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D6E81-05FD-4364-B0C3-1D17B02F9443}" type="parTrans" cxnId="{8136002E-260D-4674-9E3E-0BA97D6E1D84}">
      <dgm:prSet/>
      <dgm:spPr/>
      <dgm:t>
        <a:bodyPr/>
        <a:lstStyle/>
        <a:p>
          <a:endParaRPr lang="ru-RU"/>
        </a:p>
      </dgm:t>
    </dgm:pt>
    <dgm:pt modelId="{ADB44242-220E-44DA-9B41-F81859B8315F}" type="sibTrans" cxnId="{8136002E-260D-4674-9E3E-0BA97D6E1D84}">
      <dgm:prSet/>
      <dgm:spPr/>
      <dgm:t>
        <a:bodyPr/>
        <a:lstStyle/>
        <a:p>
          <a:endParaRPr lang="ru-RU"/>
        </a:p>
      </dgm:t>
    </dgm:pt>
    <dgm:pt modelId="{78B960E2-F082-4F35-B801-A19BBA920F57}">
      <dgm:prSet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Извлечение информации из различных источников, осмысление и оперирование ею, смысловой анализ текста</a:t>
          </a:r>
          <a:endParaRPr lang="ru-RU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6A28AC-9309-4AD0-9368-159857FF41BB}" type="parTrans" cxnId="{C88C22AD-BF49-4F41-8FDF-AEA629E3B8F1}">
      <dgm:prSet/>
      <dgm:spPr/>
      <dgm:t>
        <a:bodyPr/>
        <a:lstStyle/>
        <a:p>
          <a:endParaRPr lang="ru-RU"/>
        </a:p>
      </dgm:t>
    </dgm:pt>
    <dgm:pt modelId="{016185DE-7413-42A6-8042-3B50263E5806}" type="sibTrans" cxnId="{C88C22AD-BF49-4F41-8FDF-AEA629E3B8F1}">
      <dgm:prSet/>
      <dgm:spPr/>
      <dgm:t>
        <a:bodyPr/>
        <a:lstStyle/>
        <a:p>
          <a:endParaRPr lang="ru-RU"/>
        </a:p>
      </dgm:t>
    </dgm:pt>
    <dgm:pt modelId="{36FF2E79-D051-4D47-B072-0762F034ADCA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Личностные результаты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49C58-8F57-4531-9996-F8FD1056872A}" type="parTrans" cxnId="{D72CF843-A27D-4CD0-8AF8-9A7CBB269160}">
      <dgm:prSet/>
      <dgm:spPr/>
      <dgm:t>
        <a:bodyPr/>
        <a:lstStyle/>
        <a:p>
          <a:endParaRPr lang="ru-RU"/>
        </a:p>
      </dgm:t>
    </dgm:pt>
    <dgm:pt modelId="{501E4DF3-0432-4BB7-AC63-38FD801CDC6F}" type="sibTrans" cxnId="{D72CF843-A27D-4CD0-8AF8-9A7CBB269160}">
      <dgm:prSet/>
      <dgm:spPr/>
      <dgm:t>
        <a:bodyPr/>
        <a:lstStyle/>
        <a:p>
          <a:endParaRPr lang="ru-RU"/>
        </a:p>
      </dgm:t>
    </dgm:pt>
    <dgm:pt modelId="{E16E325C-E199-4726-BFDC-822A1A4B4359}">
      <dgm:prSet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Ценности научного познания (овладение языковой и читательской культурой как средством познания)</a:t>
          </a:r>
          <a:endParaRPr lang="ru-RU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9AD55-57BD-4302-BF95-EF5657A7B4BF}" type="parTrans" cxnId="{3B5815AC-56F6-4348-BE29-B92042B7D31B}">
      <dgm:prSet/>
      <dgm:spPr/>
      <dgm:t>
        <a:bodyPr/>
        <a:lstStyle/>
        <a:p>
          <a:endParaRPr lang="ru-RU"/>
        </a:p>
      </dgm:t>
    </dgm:pt>
    <dgm:pt modelId="{D8E92B70-28E8-433D-88CB-D83EAD4CE5D8}" type="sibTrans" cxnId="{3B5815AC-56F6-4348-BE29-B92042B7D31B}">
      <dgm:prSet/>
      <dgm:spPr/>
      <dgm:t>
        <a:bodyPr/>
        <a:lstStyle/>
        <a:p>
          <a:endParaRPr lang="ru-RU"/>
        </a:p>
      </dgm:t>
    </dgm:pt>
    <dgm:pt modelId="{768916B8-BD7D-43CE-A938-C60B6BDED30F}" type="pres">
      <dgm:prSet presAssocID="{2C964E2E-60CB-46F1-8677-A02148E8A7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EEC72C-AB0D-45D4-8635-C339E4D3E21B}" type="pres">
      <dgm:prSet presAssocID="{36FF2E79-D051-4D47-B072-0762F034ADCA}" presName="linNode" presStyleCnt="0"/>
      <dgm:spPr/>
      <dgm:t>
        <a:bodyPr/>
        <a:lstStyle/>
        <a:p>
          <a:endParaRPr lang="ru-RU"/>
        </a:p>
      </dgm:t>
    </dgm:pt>
    <dgm:pt modelId="{55903BCB-0EA7-4059-888A-35425CD71F67}" type="pres">
      <dgm:prSet presAssocID="{36FF2E79-D051-4D47-B072-0762F034ADCA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E4884-565A-43D4-805D-AF032F4CDFAF}" type="pres">
      <dgm:prSet presAssocID="{36FF2E79-D051-4D47-B072-0762F034ADCA}" presName="childShp" presStyleLbl="bgAccFollowNode1" presStyleIdx="0" presStyleCnt="4" custScaleY="128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C95B4-962F-4ADF-8F90-7691F0B8336A}" type="pres">
      <dgm:prSet presAssocID="{501E4DF3-0432-4BB7-AC63-38FD801CDC6F}" presName="spacing" presStyleCnt="0"/>
      <dgm:spPr/>
      <dgm:t>
        <a:bodyPr/>
        <a:lstStyle/>
        <a:p>
          <a:endParaRPr lang="ru-RU"/>
        </a:p>
      </dgm:t>
    </dgm:pt>
    <dgm:pt modelId="{3A5DA152-EEB3-4825-AB09-F63D070AA5FA}" type="pres">
      <dgm:prSet presAssocID="{C94BEB0B-9C31-4429-8356-8A2F55E56A21}" presName="linNode" presStyleCnt="0"/>
      <dgm:spPr/>
      <dgm:t>
        <a:bodyPr/>
        <a:lstStyle/>
        <a:p>
          <a:endParaRPr lang="ru-RU"/>
        </a:p>
      </dgm:t>
    </dgm:pt>
    <dgm:pt modelId="{FFEEBCA8-0B5B-474D-A912-3015E77A52B7}" type="pres">
      <dgm:prSet presAssocID="{C94BEB0B-9C31-4429-8356-8A2F55E56A21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1D36C-4832-4321-A87A-72B47CDA79B9}" type="pres">
      <dgm:prSet presAssocID="{C94BEB0B-9C31-4429-8356-8A2F55E56A21}" presName="childShp" presStyleLbl="bgAccFollowNode1" presStyleIdx="1" presStyleCnt="4" custScaleY="121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DC1A4-EB87-4E44-81CC-7CC5C075E31C}" type="pres">
      <dgm:prSet presAssocID="{51A2A968-0FB2-4F77-A922-F362D9BB086E}" presName="spacing" presStyleCnt="0"/>
      <dgm:spPr/>
      <dgm:t>
        <a:bodyPr/>
        <a:lstStyle/>
        <a:p>
          <a:endParaRPr lang="ru-RU"/>
        </a:p>
      </dgm:t>
    </dgm:pt>
    <dgm:pt modelId="{501A715D-1E7F-4799-8ED2-4ECFF11925A0}" type="pres">
      <dgm:prSet presAssocID="{939E713D-2936-402D-8CE4-AFCA8163DFE4}" presName="linNode" presStyleCnt="0"/>
      <dgm:spPr/>
      <dgm:t>
        <a:bodyPr/>
        <a:lstStyle/>
        <a:p>
          <a:endParaRPr lang="ru-RU"/>
        </a:p>
      </dgm:t>
    </dgm:pt>
    <dgm:pt modelId="{553CA691-EB6D-4E00-A596-F9EC267F3048}" type="pres">
      <dgm:prSet presAssocID="{939E713D-2936-402D-8CE4-AFCA8163DFE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625C6-3E72-45AD-8906-1B12E1239F9E}" type="pres">
      <dgm:prSet presAssocID="{939E713D-2936-402D-8CE4-AFCA8163DFE4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A02B1-16EC-4DDD-9615-B70BC3074B3E}" type="pres">
      <dgm:prSet presAssocID="{A6C4EE08-CED7-4F63-B448-7EDCB725B286}" presName="spacing" presStyleCnt="0"/>
      <dgm:spPr/>
      <dgm:t>
        <a:bodyPr/>
        <a:lstStyle/>
        <a:p>
          <a:endParaRPr lang="ru-RU"/>
        </a:p>
      </dgm:t>
    </dgm:pt>
    <dgm:pt modelId="{E1E3E736-FA17-4632-9E41-3EFCFD09182B}" type="pres">
      <dgm:prSet presAssocID="{6262327E-F25B-4BCD-AFBC-FF62D3ED2108}" presName="linNode" presStyleCnt="0"/>
      <dgm:spPr/>
      <dgm:t>
        <a:bodyPr/>
        <a:lstStyle/>
        <a:p>
          <a:endParaRPr lang="ru-RU"/>
        </a:p>
      </dgm:t>
    </dgm:pt>
    <dgm:pt modelId="{BE89A283-D224-4D04-92B0-CED796F07B46}" type="pres">
      <dgm:prSet presAssocID="{6262327E-F25B-4BCD-AFBC-FF62D3ED2108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899C7-920A-4A56-BB62-0ECE64A2467F}" type="pres">
      <dgm:prSet presAssocID="{6262327E-F25B-4BCD-AFBC-FF62D3ED2108}" presName="childShp" presStyleLbl="bgAccFollowNode1" presStyleIdx="3" presStyleCnt="4" custScaleY="235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106739-0F80-42FE-B549-1C997A1E3F98}" type="presOf" srcId="{1AE57A25-BED6-4B72-AABA-EB53EB0A68F9}" destId="{DAE1D36C-4832-4321-A87A-72B47CDA79B9}" srcOrd="0" destOrd="0" presId="urn:microsoft.com/office/officeart/2005/8/layout/vList6"/>
    <dgm:cxn modelId="{8136002E-260D-4674-9E3E-0BA97D6E1D84}" srcId="{6262327E-F25B-4BCD-AFBC-FF62D3ED2108}" destId="{98DCD0D7-BAA9-439C-BD1E-F88D5A7F969D}" srcOrd="0" destOrd="0" parTransId="{1A6D6E81-05FD-4364-B0C3-1D17B02F9443}" sibTransId="{ADB44242-220E-44DA-9B41-F81859B8315F}"/>
    <dgm:cxn modelId="{99F3B567-C717-422A-934B-C702DD41B11C}" srcId="{2C964E2E-60CB-46F1-8677-A02148E8A786}" destId="{C94BEB0B-9C31-4429-8356-8A2F55E56A21}" srcOrd="1" destOrd="0" parTransId="{51084528-2113-42A4-A5C2-F7DDF5FD8D85}" sibTransId="{51A2A968-0FB2-4F77-A922-F362D9BB086E}"/>
    <dgm:cxn modelId="{D72CF843-A27D-4CD0-8AF8-9A7CBB269160}" srcId="{2C964E2E-60CB-46F1-8677-A02148E8A786}" destId="{36FF2E79-D051-4D47-B072-0762F034ADCA}" srcOrd="0" destOrd="0" parTransId="{47A49C58-8F57-4531-9996-F8FD1056872A}" sibTransId="{501E4DF3-0432-4BB7-AC63-38FD801CDC6F}"/>
    <dgm:cxn modelId="{4933A576-9DC9-4D9E-9362-210A7B437AB4}" type="presOf" srcId="{98DCD0D7-BAA9-439C-BD1E-F88D5A7F969D}" destId="{544899C7-920A-4A56-BB62-0ECE64A2467F}" srcOrd="0" destOrd="0" presId="urn:microsoft.com/office/officeart/2005/8/layout/vList6"/>
    <dgm:cxn modelId="{3B5815AC-56F6-4348-BE29-B92042B7D31B}" srcId="{36FF2E79-D051-4D47-B072-0762F034ADCA}" destId="{E16E325C-E199-4726-BFDC-822A1A4B4359}" srcOrd="0" destOrd="0" parTransId="{F269AD55-57BD-4302-BF95-EF5657A7B4BF}" sibTransId="{D8E92B70-28E8-433D-88CB-D83EAD4CE5D8}"/>
    <dgm:cxn modelId="{2256E3DD-70D3-48E1-AE93-6EE8FDC69433}" type="presOf" srcId="{78B960E2-F082-4F35-B801-A19BBA920F57}" destId="{544899C7-920A-4A56-BB62-0ECE64A2467F}" srcOrd="0" destOrd="1" presId="urn:microsoft.com/office/officeart/2005/8/layout/vList6"/>
    <dgm:cxn modelId="{C88C22AD-BF49-4F41-8FDF-AEA629E3B8F1}" srcId="{6262327E-F25B-4BCD-AFBC-FF62D3ED2108}" destId="{78B960E2-F082-4F35-B801-A19BBA920F57}" srcOrd="1" destOrd="0" parTransId="{BF6A28AC-9309-4AD0-9368-159857FF41BB}" sibTransId="{016185DE-7413-42A6-8042-3B50263E5806}"/>
    <dgm:cxn modelId="{698449AA-C680-4B04-A07D-441039B1DE06}" type="presOf" srcId="{C94BEB0B-9C31-4429-8356-8A2F55E56A21}" destId="{FFEEBCA8-0B5B-474D-A912-3015E77A52B7}" srcOrd="0" destOrd="0" presId="urn:microsoft.com/office/officeart/2005/8/layout/vList6"/>
    <dgm:cxn modelId="{9A515FD0-1C28-4227-8775-4D08BACC2C72}" type="presOf" srcId="{2C964E2E-60CB-46F1-8677-A02148E8A786}" destId="{768916B8-BD7D-43CE-A938-C60B6BDED30F}" srcOrd="0" destOrd="0" presId="urn:microsoft.com/office/officeart/2005/8/layout/vList6"/>
    <dgm:cxn modelId="{5B4AE4AC-ECCD-4E75-BA33-BDEBB75639BE}" type="presOf" srcId="{7E7EF912-4159-4635-8A3F-9AE8CB506BB6}" destId="{B18625C6-3E72-45AD-8906-1B12E1239F9E}" srcOrd="0" destOrd="0" presId="urn:microsoft.com/office/officeart/2005/8/layout/vList6"/>
    <dgm:cxn modelId="{C892E549-4AF4-4716-B436-B35E6195B2AE}" type="presOf" srcId="{939E713D-2936-402D-8CE4-AFCA8163DFE4}" destId="{553CA691-EB6D-4E00-A596-F9EC267F3048}" srcOrd="0" destOrd="0" presId="urn:microsoft.com/office/officeart/2005/8/layout/vList6"/>
    <dgm:cxn modelId="{4CA7040D-0F44-4311-B532-8C8DAC5C9B9A}" srcId="{2C964E2E-60CB-46F1-8677-A02148E8A786}" destId="{939E713D-2936-402D-8CE4-AFCA8163DFE4}" srcOrd="2" destOrd="0" parTransId="{F9141955-6EBC-4BCE-910C-0E81FDF3BB4F}" sibTransId="{A6C4EE08-CED7-4F63-B448-7EDCB725B286}"/>
    <dgm:cxn modelId="{B9D06186-4F91-4102-A0DC-CFDDBAB20E02}" srcId="{2C964E2E-60CB-46F1-8677-A02148E8A786}" destId="{6262327E-F25B-4BCD-AFBC-FF62D3ED2108}" srcOrd="3" destOrd="0" parTransId="{CB2F0217-F446-457C-8038-B3E7CCA94769}" sibTransId="{94C37B98-8053-4BDD-B769-892D4578A042}"/>
    <dgm:cxn modelId="{9A8512CC-0A54-4863-9747-5FFD0FDD22AA}" srcId="{C94BEB0B-9C31-4429-8356-8A2F55E56A21}" destId="{1AE57A25-BED6-4B72-AABA-EB53EB0A68F9}" srcOrd="0" destOrd="0" parTransId="{7B5625D9-1105-45C3-BDCD-B44773138AEB}" sibTransId="{56296336-6A89-4630-B545-FBB2C0558E2C}"/>
    <dgm:cxn modelId="{88409884-64CE-4079-B349-4F15F685C3BC}" type="presOf" srcId="{E16E325C-E199-4726-BFDC-822A1A4B4359}" destId="{C3BE4884-565A-43D4-805D-AF032F4CDFAF}" srcOrd="0" destOrd="0" presId="urn:microsoft.com/office/officeart/2005/8/layout/vList6"/>
    <dgm:cxn modelId="{0DE25D15-926E-44D0-B6C1-9EABE0D303AA}" type="presOf" srcId="{36FF2E79-D051-4D47-B072-0762F034ADCA}" destId="{55903BCB-0EA7-4059-888A-35425CD71F67}" srcOrd="0" destOrd="0" presId="urn:microsoft.com/office/officeart/2005/8/layout/vList6"/>
    <dgm:cxn modelId="{DB44E6FE-15DB-44D3-A112-D1E005F05D1B}" type="presOf" srcId="{6262327E-F25B-4BCD-AFBC-FF62D3ED2108}" destId="{BE89A283-D224-4D04-92B0-CED796F07B46}" srcOrd="0" destOrd="0" presId="urn:microsoft.com/office/officeart/2005/8/layout/vList6"/>
    <dgm:cxn modelId="{B809A226-D799-4828-85FD-689B1F50AC6F}" srcId="{939E713D-2936-402D-8CE4-AFCA8163DFE4}" destId="{7E7EF912-4159-4635-8A3F-9AE8CB506BB6}" srcOrd="0" destOrd="0" parTransId="{CF7D6C9D-09DC-4753-87DF-DD9A375B9C5A}" sibTransId="{623FC7B5-BD79-406C-B56B-D77D83BBC21C}"/>
    <dgm:cxn modelId="{FE3C2D3F-9A1D-4817-8655-B594C0744CD0}" type="presParOf" srcId="{768916B8-BD7D-43CE-A938-C60B6BDED30F}" destId="{9AEEC72C-AB0D-45D4-8635-C339E4D3E21B}" srcOrd="0" destOrd="0" presId="urn:microsoft.com/office/officeart/2005/8/layout/vList6"/>
    <dgm:cxn modelId="{E3732861-E34C-4EE1-B465-9F3B4FBE1398}" type="presParOf" srcId="{9AEEC72C-AB0D-45D4-8635-C339E4D3E21B}" destId="{55903BCB-0EA7-4059-888A-35425CD71F67}" srcOrd="0" destOrd="0" presId="urn:microsoft.com/office/officeart/2005/8/layout/vList6"/>
    <dgm:cxn modelId="{E29EBA49-FB82-4963-8655-3F27C674BAA4}" type="presParOf" srcId="{9AEEC72C-AB0D-45D4-8635-C339E4D3E21B}" destId="{C3BE4884-565A-43D4-805D-AF032F4CDFAF}" srcOrd="1" destOrd="0" presId="urn:microsoft.com/office/officeart/2005/8/layout/vList6"/>
    <dgm:cxn modelId="{F2F541B5-42AD-4729-872D-83896624A1C4}" type="presParOf" srcId="{768916B8-BD7D-43CE-A938-C60B6BDED30F}" destId="{3F7C95B4-962F-4ADF-8F90-7691F0B8336A}" srcOrd="1" destOrd="0" presId="urn:microsoft.com/office/officeart/2005/8/layout/vList6"/>
    <dgm:cxn modelId="{F3E0A47B-F544-4385-855E-E016AE6E0297}" type="presParOf" srcId="{768916B8-BD7D-43CE-A938-C60B6BDED30F}" destId="{3A5DA152-EEB3-4825-AB09-F63D070AA5FA}" srcOrd="2" destOrd="0" presId="urn:microsoft.com/office/officeart/2005/8/layout/vList6"/>
    <dgm:cxn modelId="{79A78FAD-8F99-482E-9D08-CD3A1FAB31EE}" type="presParOf" srcId="{3A5DA152-EEB3-4825-AB09-F63D070AA5FA}" destId="{FFEEBCA8-0B5B-474D-A912-3015E77A52B7}" srcOrd="0" destOrd="0" presId="urn:microsoft.com/office/officeart/2005/8/layout/vList6"/>
    <dgm:cxn modelId="{45A7AA01-599F-4FF6-82D4-4E6A4189F2BD}" type="presParOf" srcId="{3A5DA152-EEB3-4825-AB09-F63D070AA5FA}" destId="{DAE1D36C-4832-4321-A87A-72B47CDA79B9}" srcOrd="1" destOrd="0" presId="urn:microsoft.com/office/officeart/2005/8/layout/vList6"/>
    <dgm:cxn modelId="{A87F29AB-E616-4771-94D1-EF28E0508FB7}" type="presParOf" srcId="{768916B8-BD7D-43CE-A938-C60B6BDED30F}" destId="{B87DC1A4-EB87-4E44-81CC-7CC5C075E31C}" srcOrd="3" destOrd="0" presId="urn:microsoft.com/office/officeart/2005/8/layout/vList6"/>
    <dgm:cxn modelId="{10C3596B-C946-47E3-8A66-8D6B0D0B153D}" type="presParOf" srcId="{768916B8-BD7D-43CE-A938-C60B6BDED30F}" destId="{501A715D-1E7F-4799-8ED2-4ECFF11925A0}" srcOrd="4" destOrd="0" presId="urn:microsoft.com/office/officeart/2005/8/layout/vList6"/>
    <dgm:cxn modelId="{7F0D1BC1-5033-4320-828E-68D3A61DB026}" type="presParOf" srcId="{501A715D-1E7F-4799-8ED2-4ECFF11925A0}" destId="{553CA691-EB6D-4E00-A596-F9EC267F3048}" srcOrd="0" destOrd="0" presId="urn:microsoft.com/office/officeart/2005/8/layout/vList6"/>
    <dgm:cxn modelId="{8D49E884-A882-4D36-8C23-F7CD1D9A8340}" type="presParOf" srcId="{501A715D-1E7F-4799-8ED2-4ECFF11925A0}" destId="{B18625C6-3E72-45AD-8906-1B12E1239F9E}" srcOrd="1" destOrd="0" presId="urn:microsoft.com/office/officeart/2005/8/layout/vList6"/>
    <dgm:cxn modelId="{7C5E5E54-B2B8-40C7-A60A-A072B58CBB08}" type="presParOf" srcId="{768916B8-BD7D-43CE-A938-C60B6BDED30F}" destId="{21DA02B1-16EC-4DDD-9615-B70BC3074B3E}" srcOrd="5" destOrd="0" presId="urn:microsoft.com/office/officeart/2005/8/layout/vList6"/>
    <dgm:cxn modelId="{8C54222F-9300-45AF-AB75-EAE8FF6404AA}" type="presParOf" srcId="{768916B8-BD7D-43CE-A938-C60B6BDED30F}" destId="{E1E3E736-FA17-4632-9E41-3EFCFD09182B}" srcOrd="6" destOrd="0" presId="urn:microsoft.com/office/officeart/2005/8/layout/vList6"/>
    <dgm:cxn modelId="{1036D52B-F1DB-413B-97A7-92D159E0795C}" type="presParOf" srcId="{E1E3E736-FA17-4632-9E41-3EFCFD09182B}" destId="{BE89A283-D224-4D04-92B0-CED796F07B46}" srcOrd="0" destOrd="0" presId="urn:microsoft.com/office/officeart/2005/8/layout/vList6"/>
    <dgm:cxn modelId="{106DB098-DA52-44D2-8921-ADCD9BB83054}" type="presParOf" srcId="{E1E3E736-FA17-4632-9E41-3EFCFD09182B}" destId="{544899C7-920A-4A56-BB62-0ECE64A246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6BD7E3-B86B-4F20-84F0-C4A4B964F9E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5A5A52-BF5F-479A-9B0A-977CBD1BB54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1.1 Нахождение и извлечение информации из текста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D73A6-4F71-4A5D-9410-565A5BCC9971}" type="parTrans" cxnId="{5DA635CE-8D5F-42A4-8C06-5CB39AB40CA2}">
      <dgm:prSet/>
      <dgm:spPr/>
      <dgm:t>
        <a:bodyPr/>
        <a:lstStyle/>
        <a:p>
          <a:endParaRPr lang="ru-RU"/>
        </a:p>
      </dgm:t>
    </dgm:pt>
    <dgm:pt modelId="{6AF1DF99-CAF8-4080-B203-70E924F61732}" type="sibTrans" cxnId="{5DA635CE-8D5F-42A4-8C06-5CB39AB40CA2}">
      <dgm:prSet/>
      <dgm:spPr/>
      <dgm:t>
        <a:bodyPr/>
        <a:lstStyle/>
        <a:p>
          <a:endParaRPr lang="ru-RU"/>
        </a:p>
      </dgm:t>
    </dgm:pt>
    <dgm:pt modelId="{51B9A72A-8C18-4BC2-87C4-81A8E63568E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Кто…? Когда…?  Как называется…? Выберите на основании текста верное/ошибочное утверждение… Расположите в хронологической последовательности… 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EBD82-D2BA-4E43-AD18-1226B4F0518C}" type="parTrans" cxnId="{9F5B6C3C-AC14-489D-91E8-4A6A1CB88BD5}">
      <dgm:prSet/>
      <dgm:spPr/>
      <dgm:t>
        <a:bodyPr/>
        <a:lstStyle/>
        <a:p>
          <a:endParaRPr lang="ru-RU"/>
        </a:p>
      </dgm:t>
    </dgm:pt>
    <dgm:pt modelId="{252FA664-376F-4255-86DF-05297878A514}" type="sibTrans" cxnId="{9F5B6C3C-AC14-489D-91E8-4A6A1CB88BD5}">
      <dgm:prSet/>
      <dgm:spPr/>
      <dgm:t>
        <a:bodyPr/>
        <a:lstStyle/>
        <a:p>
          <a:endParaRPr lang="ru-RU"/>
        </a:p>
      </dgm:t>
    </dgm:pt>
    <dgm:pt modelId="{75D36C0A-81CC-43A0-BF0F-9E2BFA3ED45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1.2 Интеграция и интерпретация информации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F6F0A-AFEA-471D-AE18-7558A0EF0D11}" type="parTrans" cxnId="{5A090724-2CD0-4C03-BFF9-0A1DBE34F7EE}">
      <dgm:prSet/>
      <dgm:spPr/>
      <dgm:t>
        <a:bodyPr/>
        <a:lstStyle/>
        <a:p>
          <a:endParaRPr lang="ru-RU"/>
        </a:p>
      </dgm:t>
    </dgm:pt>
    <dgm:pt modelId="{EE98E982-C944-49DE-8371-6BECE02D1BDF}" type="sibTrans" cxnId="{5A090724-2CD0-4C03-BFF9-0A1DBE34F7EE}">
      <dgm:prSet/>
      <dgm:spPr/>
      <dgm:t>
        <a:bodyPr/>
        <a:lstStyle/>
        <a:p>
          <a:endParaRPr lang="ru-RU"/>
        </a:p>
      </dgm:t>
    </dgm:pt>
    <dgm:pt modelId="{88AEC16E-8CB2-431B-B90A-A499868108F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Почему…? Проведите сравнение…  Какова основная мысль фрагмента…? Что объясняет приведенная в тексте  иллюстрация или описанный опыт? Поясните следующую фразу из текста… Объясните на основе контекста значение неизвестного слова или выражения…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7D6F1-11E6-4FA4-B0D1-9104AE9673A6}" type="parTrans" cxnId="{7049A148-1690-40B2-B8B2-A9B9B1195CCD}">
      <dgm:prSet/>
      <dgm:spPr/>
      <dgm:t>
        <a:bodyPr/>
        <a:lstStyle/>
        <a:p>
          <a:endParaRPr lang="ru-RU"/>
        </a:p>
      </dgm:t>
    </dgm:pt>
    <dgm:pt modelId="{9AE06E68-47CE-4083-8F07-92BE2F15AE68}" type="sibTrans" cxnId="{7049A148-1690-40B2-B8B2-A9B9B1195CCD}">
      <dgm:prSet/>
      <dgm:spPr/>
      <dgm:t>
        <a:bodyPr/>
        <a:lstStyle/>
        <a:p>
          <a:endParaRPr lang="ru-RU"/>
        </a:p>
      </dgm:t>
    </dgm:pt>
    <dgm:pt modelId="{2FC8B5AC-F503-40D3-AC1C-AC8523B25A2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1.3 Оценка текста и применение/использование информации из текста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9E44A1-C274-4C8F-AC0E-7244A14D7B9F}" type="parTrans" cxnId="{B0E389BE-22D4-41EA-83AA-40E4545C8350}">
      <dgm:prSet/>
      <dgm:spPr/>
      <dgm:t>
        <a:bodyPr/>
        <a:lstStyle/>
        <a:p>
          <a:endParaRPr lang="ru-RU"/>
        </a:p>
      </dgm:t>
    </dgm:pt>
    <dgm:pt modelId="{41D969B6-A288-45A8-8F76-3F744E4B9BC0}" type="sibTrans" cxnId="{B0E389BE-22D4-41EA-83AA-40E4545C8350}">
      <dgm:prSet/>
      <dgm:spPr/>
      <dgm:t>
        <a:bodyPr/>
        <a:lstStyle/>
        <a:p>
          <a:endParaRPr lang="ru-RU"/>
        </a:p>
      </dgm:t>
    </dgm:pt>
    <dgm:pt modelId="{FC8273D2-331D-4061-852A-D0894F3C60E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Каким может быть продолжение истории…? Приведите примеры/доказательства достоверности информации, основываясь на собственном опыте… Подтвердите или опровергните ту или иную точку зрения… Оцените форму и структуру текста… Примените информацию из текста в новой ситуации…</a:t>
          </a:r>
          <a:endParaRPr lang="ru-RU" sz="16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A6BC1-B22D-4534-9352-D67801D90783}" type="parTrans" cxnId="{9671669C-DE72-4C2E-9996-9B7465166763}">
      <dgm:prSet/>
      <dgm:spPr/>
      <dgm:t>
        <a:bodyPr/>
        <a:lstStyle/>
        <a:p>
          <a:endParaRPr lang="ru-RU"/>
        </a:p>
      </dgm:t>
    </dgm:pt>
    <dgm:pt modelId="{F228695C-3709-4322-B5AF-95420C7F2856}" type="sibTrans" cxnId="{9671669C-DE72-4C2E-9996-9B7465166763}">
      <dgm:prSet/>
      <dgm:spPr/>
      <dgm:t>
        <a:bodyPr/>
        <a:lstStyle/>
        <a:p>
          <a:endParaRPr lang="ru-RU"/>
        </a:p>
      </dgm:t>
    </dgm:pt>
    <dgm:pt modelId="{15F5FE79-AAE6-45D6-95C6-C5908461E99A}" type="pres">
      <dgm:prSet presAssocID="{286BD7E3-B86B-4F20-84F0-C4A4B964F9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7C2DA2-0A74-46FC-B63C-0D93779E273E}" type="pres">
      <dgm:prSet presAssocID="{2FC8B5AC-F503-40D3-AC1C-AC8523B25A23}" presName="boxAndChildren" presStyleCnt="0"/>
      <dgm:spPr/>
      <dgm:t>
        <a:bodyPr/>
        <a:lstStyle/>
        <a:p>
          <a:endParaRPr lang="ru-RU"/>
        </a:p>
      </dgm:t>
    </dgm:pt>
    <dgm:pt modelId="{68F622F3-5D2D-40E5-935F-D4CB432D5DF8}" type="pres">
      <dgm:prSet presAssocID="{2FC8B5AC-F503-40D3-AC1C-AC8523B25A23}" presName="parentTextBox" presStyleLbl="node1" presStyleIdx="0" presStyleCnt="3"/>
      <dgm:spPr/>
      <dgm:t>
        <a:bodyPr/>
        <a:lstStyle/>
        <a:p>
          <a:endParaRPr lang="ru-RU"/>
        </a:p>
      </dgm:t>
    </dgm:pt>
    <dgm:pt modelId="{19D25145-3A7F-4B1F-B79A-F815F27796C3}" type="pres">
      <dgm:prSet presAssocID="{2FC8B5AC-F503-40D3-AC1C-AC8523B25A23}" presName="entireBox" presStyleLbl="node1" presStyleIdx="0" presStyleCnt="3"/>
      <dgm:spPr/>
      <dgm:t>
        <a:bodyPr/>
        <a:lstStyle/>
        <a:p>
          <a:endParaRPr lang="ru-RU"/>
        </a:p>
      </dgm:t>
    </dgm:pt>
    <dgm:pt modelId="{633F5E70-FFEA-452D-9431-F7B6A0F3DBCF}" type="pres">
      <dgm:prSet presAssocID="{2FC8B5AC-F503-40D3-AC1C-AC8523B25A23}" presName="descendantBox" presStyleCnt="0"/>
      <dgm:spPr/>
      <dgm:t>
        <a:bodyPr/>
        <a:lstStyle/>
        <a:p>
          <a:endParaRPr lang="ru-RU"/>
        </a:p>
      </dgm:t>
    </dgm:pt>
    <dgm:pt modelId="{1DD96C21-288C-4AC5-BD36-53E582855A1B}" type="pres">
      <dgm:prSet presAssocID="{FC8273D2-331D-4061-852A-D0894F3C60E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8FDBE-F934-462F-A543-111773302B42}" type="pres">
      <dgm:prSet presAssocID="{EE98E982-C944-49DE-8371-6BECE02D1BDF}" presName="sp" presStyleCnt="0"/>
      <dgm:spPr/>
      <dgm:t>
        <a:bodyPr/>
        <a:lstStyle/>
        <a:p>
          <a:endParaRPr lang="ru-RU"/>
        </a:p>
      </dgm:t>
    </dgm:pt>
    <dgm:pt modelId="{1F69B894-4A6C-4E7E-A116-27D0C4158F51}" type="pres">
      <dgm:prSet presAssocID="{75D36C0A-81CC-43A0-BF0F-9E2BFA3ED45D}" presName="arrowAndChildren" presStyleCnt="0"/>
      <dgm:spPr/>
      <dgm:t>
        <a:bodyPr/>
        <a:lstStyle/>
        <a:p>
          <a:endParaRPr lang="ru-RU"/>
        </a:p>
      </dgm:t>
    </dgm:pt>
    <dgm:pt modelId="{424E2F6A-2230-4C82-A110-A4FA9A8875A8}" type="pres">
      <dgm:prSet presAssocID="{75D36C0A-81CC-43A0-BF0F-9E2BFA3ED45D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2527A7D-750F-4E1D-BD8C-033332BB55F7}" type="pres">
      <dgm:prSet presAssocID="{75D36C0A-81CC-43A0-BF0F-9E2BFA3ED45D}" presName="arrow" presStyleLbl="node1" presStyleIdx="1" presStyleCnt="3"/>
      <dgm:spPr/>
      <dgm:t>
        <a:bodyPr/>
        <a:lstStyle/>
        <a:p>
          <a:endParaRPr lang="ru-RU"/>
        </a:p>
      </dgm:t>
    </dgm:pt>
    <dgm:pt modelId="{0B61B1D7-95B6-4C0B-999E-7125E6289DB8}" type="pres">
      <dgm:prSet presAssocID="{75D36C0A-81CC-43A0-BF0F-9E2BFA3ED45D}" presName="descendantArrow" presStyleCnt="0"/>
      <dgm:spPr/>
      <dgm:t>
        <a:bodyPr/>
        <a:lstStyle/>
        <a:p>
          <a:endParaRPr lang="ru-RU"/>
        </a:p>
      </dgm:t>
    </dgm:pt>
    <dgm:pt modelId="{11988878-1820-49DF-8D92-201598B4AC4F}" type="pres">
      <dgm:prSet presAssocID="{88AEC16E-8CB2-431B-B90A-A499868108F6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CCF35-B7BE-466A-8783-1C4E21AD7B43}" type="pres">
      <dgm:prSet presAssocID="{6AF1DF99-CAF8-4080-B203-70E924F61732}" presName="sp" presStyleCnt="0"/>
      <dgm:spPr/>
      <dgm:t>
        <a:bodyPr/>
        <a:lstStyle/>
        <a:p>
          <a:endParaRPr lang="ru-RU"/>
        </a:p>
      </dgm:t>
    </dgm:pt>
    <dgm:pt modelId="{0502AD4C-07C5-4A7E-B3F6-5E85CC03C407}" type="pres">
      <dgm:prSet presAssocID="{185A5A52-BF5F-479A-9B0A-977CBD1BB54C}" presName="arrowAndChildren" presStyleCnt="0"/>
      <dgm:spPr/>
      <dgm:t>
        <a:bodyPr/>
        <a:lstStyle/>
        <a:p>
          <a:endParaRPr lang="ru-RU"/>
        </a:p>
      </dgm:t>
    </dgm:pt>
    <dgm:pt modelId="{48518313-CAC6-4DA5-AA40-2CA3C7C15C80}" type="pres">
      <dgm:prSet presAssocID="{185A5A52-BF5F-479A-9B0A-977CBD1BB54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34080CA-3310-4FBD-BB81-58AAB1A904A3}" type="pres">
      <dgm:prSet presAssocID="{185A5A52-BF5F-479A-9B0A-977CBD1BB54C}" presName="arrow" presStyleLbl="node1" presStyleIdx="2" presStyleCnt="3"/>
      <dgm:spPr/>
      <dgm:t>
        <a:bodyPr/>
        <a:lstStyle/>
        <a:p>
          <a:endParaRPr lang="ru-RU"/>
        </a:p>
      </dgm:t>
    </dgm:pt>
    <dgm:pt modelId="{7BA392A0-DB05-48B1-8F67-E3A93E2AC2C0}" type="pres">
      <dgm:prSet presAssocID="{185A5A52-BF5F-479A-9B0A-977CBD1BB54C}" presName="descendantArrow" presStyleCnt="0"/>
      <dgm:spPr/>
      <dgm:t>
        <a:bodyPr/>
        <a:lstStyle/>
        <a:p>
          <a:endParaRPr lang="ru-RU"/>
        </a:p>
      </dgm:t>
    </dgm:pt>
    <dgm:pt modelId="{C122FF77-14A6-41FD-A648-7F00A39D04CE}" type="pres">
      <dgm:prSet presAssocID="{51B9A72A-8C18-4BC2-87C4-81A8E63568E3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9A148-1690-40B2-B8B2-A9B9B1195CCD}" srcId="{75D36C0A-81CC-43A0-BF0F-9E2BFA3ED45D}" destId="{88AEC16E-8CB2-431B-B90A-A499868108F6}" srcOrd="0" destOrd="0" parTransId="{E4C7D6F1-11E6-4FA4-B0D1-9104AE9673A6}" sibTransId="{9AE06E68-47CE-4083-8F07-92BE2F15AE68}"/>
    <dgm:cxn modelId="{9F5B6C3C-AC14-489D-91E8-4A6A1CB88BD5}" srcId="{185A5A52-BF5F-479A-9B0A-977CBD1BB54C}" destId="{51B9A72A-8C18-4BC2-87C4-81A8E63568E3}" srcOrd="0" destOrd="0" parTransId="{6D2EBD82-D2BA-4E43-AD18-1226B4F0518C}" sibTransId="{252FA664-376F-4255-86DF-05297878A514}"/>
    <dgm:cxn modelId="{331BCD24-4644-47AB-816D-1CC559AF2B79}" type="presOf" srcId="{75D36C0A-81CC-43A0-BF0F-9E2BFA3ED45D}" destId="{424E2F6A-2230-4C82-A110-A4FA9A8875A8}" srcOrd="0" destOrd="0" presId="urn:microsoft.com/office/officeart/2005/8/layout/process4"/>
    <dgm:cxn modelId="{AB786097-C46F-406D-9755-9AB8BFD9D920}" type="presOf" srcId="{2FC8B5AC-F503-40D3-AC1C-AC8523B25A23}" destId="{68F622F3-5D2D-40E5-935F-D4CB432D5DF8}" srcOrd="0" destOrd="0" presId="urn:microsoft.com/office/officeart/2005/8/layout/process4"/>
    <dgm:cxn modelId="{FA59B98B-B38E-4DDB-8BF3-9EDA18C29517}" type="presOf" srcId="{FC8273D2-331D-4061-852A-D0894F3C60E4}" destId="{1DD96C21-288C-4AC5-BD36-53E582855A1B}" srcOrd="0" destOrd="0" presId="urn:microsoft.com/office/officeart/2005/8/layout/process4"/>
    <dgm:cxn modelId="{B0E389BE-22D4-41EA-83AA-40E4545C8350}" srcId="{286BD7E3-B86B-4F20-84F0-C4A4B964F9EF}" destId="{2FC8B5AC-F503-40D3-AC1C-AC8523B25A23}" srcOrd="2" destOrd="0" parTransId="{2A9E44A1-C274-4C8F-AC0E-7244A14D7B9F}" sibTransId="{41D969B6-A288-45A8-8F76-3F744E4B9BC0}"/>
    <dgm:cxn modelId="{5DA635CE-8D5F-42A4-8C06-5CB39AB40CA2}" srcId="{286BD7E3-B86B-4F20-84F0-C4A4B964F9EF}" destId="{185A5A52-BF5F-479A-9B0A-977CBD1BB54C}" srcOrd="0" destOrd="0" parTransId="{6FDD73A6-4F71-4A5D-9410-565A5BCC9971}" sibTransId="{6AF1DF99-CAF8-4080-B203-70E924F61732}"/>
    <dgm:cxn modelId="{9671669C-DE72-4C2E-9996-9B7465166763}" srcId="{2FC8B5AC-F503-40D3-AC1C-AC8523B25A23}" destId="{FC8273D2-331D-4061-852A-D0894F3C60E4}" srcOrd="0" destOrd="0" parTransId="{3FEA6BC1-B22D-4534-9352-D67801D90783}" sibTransId="{F228695C-3709-4322-B5AF-95420C7F2856}"/>
    <dgm:cxn modelId="{5A090724-2CD0-4C03-BFF9-0A1DBE34F7EE}" srcId="{286BD7E3-B86B-4F20-84F0-C4A4B964F9EF}" destId="{75D36C0A-81CC-43A0-BF0F-9E2BFA3ED45D}" srcOrd="1" destOrd="0" parTransId="{249F6F0A-AFEA-471D-AE18-7558A0EF0D11}" sibTransId="{EE98E982-C944-49DE-8371-6BECE02D1BDF}"/>
    <dgm:cxn modelId="{3B4ABC6C-2AF2-48F1-BB6C-7A9A12DEC938}" type="presOf" srcId="{286BD7E3-B86B-4F20-84F0-C4A4B964F9EF}" destId="{15F5FE79-AAE6-45D6-95C6-C5908461E99A}" srcOrd="0" destOrd="0" presId="urn:microsoft.com/office/officeart/2005/8/layout/process4"/>
    <dgm:cxn modelId="{E3A3E742-02B2-4E10-96F6-3E1CED9C76CF}" type="presOf" srcId="{88AEC16E-8CB2-431B-B90A-A499868108F6}" destId="{11988878-1820-49DF-8D92-201598B4AC4F}" srcOrd="0" destOrd="0" presId="urn:microsoft.com/office/officeart/2005/8/layout/process4"/>
    <dgm:cxn modelId="{0E527E46-CAEA-410C-8CB1-1C812B0DEAC2}" type="presOf" srcId="{2FC8B5AC-F503-40D3-AC1C-AC8523B25A23}" destId="{19D25145-3A7F-4B1F-B79A-F815F27796C3}" srcOrd="1" destOrd="0" presId="urn:microsoft.com/office/officeart/2005/8/layout/process4"/>
    <dgm:cxn modelId="{7DFF4BCF-AD98-4617-B3B7-F4307BBF8008}" type="presOf" srcId="{75D36C0A-81CC-43A0-BF0F-9E2BFA3ED45D}" destId="{C2527A7D-750F-4E1D-BD8C-033332BB55F7}" srcOrd="1" destOrd="0" presId="urn:microsoft.com/office/officeart/2005/8/layout/process4"/>
    <dgm:cxn modelId="{6A463265-C983-42CB-9ED3-F15D86883E76}" type="presOf" srcId="{51B9A72A-8C18-4BC2-87C4-81A8E63568E3}" destId="{C122FF77-14A6-41FD-A648-7F00A39D04CE}" srcOrd="0" destOrd="0" presId="urn:microsoft.com/office/officeart/2005/8/layout/process4"/>
    <dgm:cxn modelId="{2623C5A4-C916-4F4A-A817-92A3603827E6}" type="presOf" srcId="{185A5A52-BF5F-479A-9B0A-977CBD1BB54C}" destId="{134080CA-3310-4FBD-BB81-58AAB1A904A3}" srcOrd="1" destOrd="0" presId="urn:microsoft.com/office/officeart/2005/8/layout/process4"/>
    <dgm:cxn modelId="{F025374A-40F1-44AE-8E3E-C11045FEF493}" type="presOf" srcId="{185A5A52-BF5F-479A-9B0A-977CBD1BB54C}" destId="{48518313-CAC6-4DA5-AA40-2CA3C7C15C80}" srcOrd="0" destOrd="0" presId="urn:microsoft.com/office/officeart/2005/8/layout/process4"/>
    <dgm:cxn modelId="{A6440817-7C36-49EE-821B-0F1D8A4B92BC}" type="presParOf" srcId="{15F5FE79-AAE6-45D6-95C6-C5908461E99A}" destId="{807C2DA2-0A74-46FC-B63C-0D93779E273E}" srcOrd="0" destOrd="0" presId="urn:microsoft.com/office/officeart/2005/8/layout/process4"/>
    <dgm:cxn modelId="{C72FEB55-7715-45AF-9504-6E445C7A18C3}" type="presParOf" srcId="{807C2DA2-0A74-46FC-B63C-0D93779E273E}" destId="{68F622F3-5D2D-40E5-935F-D4CB432D5DF8}" srcOrd="0" destOrd="0" presId="urn:microsoft.com/office/officeart/2005/8/layout/process4"/>
    <dgm:cxn modelId="{86EBF8ED-6A34-4506-A2A0-FC65748BA108}" type="presParOf" srcId="{807C2DA2-0A74-46FC-B63C-0D93779E273E}" destId="{19D25145-3A7F-4B1F-B79A-F815F27796C3}" srcOrd="1" destOrd="0" presId="urn:microsoft.com/office/officeart/2005/8/layout/process4"/>
    <dgm:cxn modelId="{4E71C8B0-389E-4274-9A92-3B05026C98DB}" type="presParOf" srcId="{807C2DA2-0A74-46FC-B63C-0D93779E273E}" destId="{633F5E70-FFEA-452D-9431-F7B6A0F3DBCF}" srcOrd="2" destOrd="0" presId="urn:microsoft.com/office/officeart/2005/8/layout/process4"/>
    <dgm:cxn modelId="{2BD0F773-EC13-49D8-B501-FF99AAB1693A}" type="presParOf" srcId="{633F5E70-FFEA-452D-9431-F7B6A0F3DBCF}" destId="{1DD96C21-288C-4AC5-BD36-53E582855A1B}" srcOrd="0" destOrd="0" presId="urn:microsoft.com/office/officeart/2005/8/layout/process4"/>
    <dgm:cxn modelId="{3F26655C-8B3F-4A9F-872B-527E1E9963F8}" type="presParOf" srcId="{15F5FE79-AAE6-45D6-95C6-C5908461E99A}" destId="{45C8FDBE-F934-462F-A543-111773302B42}" srcOrd="1" destOrd="0" presId="urn:microsoft.com/office/officeart/2005/8/layout/process4"/>
    <dgm:cxn modelId="{2343F46E-37FD-43B9-AF6E-57088A7995C0}" type="presParOf" srcId="{15F5FE79-AAE6-45D6-95C6-C5908461E99A}" destId="{1F69B894-4A6C-4E7E-A116-27D0C4158F51}" srcOrd="2" destOrd="0" presId="urn:microsoft.com/office/officeart/2005/8/layout/process4"/>
    <dgm:cxn modelId="{AE6E2ABC-74B8-401C-BF3B-580F63766DE5}" type="presParOf" srcId="{1F69B894-4A6C-4E7E-A116-27D0C4158F51}" destId="{424E2F6A-2230-4C82-A110-A4FA9A8875A8}" srcOrd="0" destOrd="0" presId="urn:microsoft.com/office/officeart/2005/8/layout/process4"/>
    <dgm:cxn modelId="{BF2F42C4-83F4-4D17-B4B2-F244DC43368E}" type="presParOf" srcId="{1F69B894-4A6C-4E7E-A116-27D0C4158F51}" destId="{C2527A7D-750F-4E1D-BD8C-033332BB55F7}" srcOrd="1" destOrd="0" presId="urn:microsoft.com/office/officeart/2005/8/layout/process4"/>
    <dgm:cxn modelId="{ACD70C79-AA64-4D6F-B464-F1AEBD1E022B}" type="presParOf" srcId="{1F69B894-4A6C-4E7E-A116-27D0C4158F51}" destId="{0B61B1D7-95B6-4C0B-999E-7125E6289DB8}" srcOrd="2" destOrd="0" presId="urn:microsoft.com/office/officeart/2005/8/layout/process4"/>
    <dgm:cxn modelId="{3CF32C55-C52A-44DE-AD32-D04ACB269E4C}" type="presParOf" srcId="{0B61B1D7-95B6-4C0B-999E-7125E6289DB8}" destId="{11988878-1820-49DF-8D92-201598B4AC4F}" srcOrd="0" destOrd="0" presId="urn:microsoft.com/office/officeart/2005/8/layout/process4"/>
    <dgm:cxn modelId="{1AABFC70-0885-4CE2-8673-470E40099B04}" type="presParOf" srcId="{15F5FE79-AAE6-45D6-95C6-C5908461E99A}" destId="{055CCF35-B7BE-466A-8783-1C4E21AD7B43}" srcOrd="3" destOrd="0" presId="urn:microsoft.com/office/officeart/2005/8/layout/process4"/>
    <dgm:cxn modelId="{26E5259E-CFFA-4743-8A93-4B0A1D12C2E7}" type="presParOf" srcId="{15F5FE79-AAE6-45D6-95C6-C5908461E99A}" destId="{0502AD4C-07C5-4A7E-B3F6-5E85CC03C407}" srcOrd="4" destOrd="0" presId="urn:microsoft.com/office/officeart/2005/8/layout/process4"/>
    <dgm:cxn modelId="{C5BDEDCA-C77D-41D2-A63C-EEBE30B12D1E}" type="presParOf" srcId="{0502AD4C-07C5-4A7E-B3F6-5E85CC03C407}" destId="{48518313-CAC6-4DA5-AA40-2CA3C7C15C80}" srcOrd="0" destOrd="0" presId="urn:microsoft.com/office/officeart/2005/8/layout/process4"/>
    <dgm:cxn modelId="{DCB51D2D-0C18-44CB-91C5-B1FC87E9F127}" type="presParOf" srcId="{0502AD4C-07C5-4A7E-B3F6-5E85CC03C407}" destId="{134080CA-3310-4FBD-BB81-58AAB1A904A3}" srcOrd="1" destOrd="0" presId="urn:microsoft.com/office/officeart/2005/8/layout/process4"/>
    <dgm:cxn modelId="{75B7EE84-4D32-426F-8592-9CEF2AB77A68}" type="presParOf" srcId="{0502AD4C-07C5-4A7E-B3F6-5E85CC03C407}" destId="{7BA392A0-DB05-48B1-8F67-E3A93E2AC2C0}" srcOrd="2" destOrd="0" presId="urn:microsoft.com/office/officeart/2005/8/layout/process4"/>
    <dgm:cxn modelId="{193A57C1-ED5A-42B4-BB60-8D8B894FE1A3}" type="presParOf" srcId="{7BA392A0-DB05-48B1-8F67-E3A93E2AC2C0}" destId="{C122FF77-14A6-41FD-A648-7F00A39D04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E4884-565A-43D4-805D-AF032F4CDFAF}">
      <dsp:nvSpPr>
        <dsp:cNvPr id="0" name=""/>
        <dsp:cNvSpPr/>
      </dsp:nvSpPr>
      <dsp:spPr>
        <a:xfrm>
          <a:off x="3900421" y="604"/>
          <a:ext cx="5836362" cy="10521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Ценности научного познания (овладение языковой и читательской культурой как средством познания)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0421" y="132124"/>
        <a:ext cx="5441804" cy="789117"/>
      </dsp:txXfrm>
    </dsp:sp>
    <dsp:sp modelId="{55903BCB-0EA7-4059-888A-35425CD71F67}">
      <dsp:nvSpPr>
        <dsp:cNvPr id="0" name=""/>
        <dsp:cNvSpPr/>
      </dsp:nvSpPr>
      <dsp:spPr>
        <a:xfrm>
          <a:off x="9513" y="115690"/>
          <a:ext cx="3890908" cy="8219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Личностные результаты</a:t>
          </a:r>
          <a:endParaRPr lang="ru-RU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39" y="155816"/>
        <a:ext cx="3810656" cy="741732"/>
      </dsp:txXfrm>
    </dsp:sp>
    <dsp:sp modelId="{DAE1D36C-4832-4321-A87A-72B47CDA79B9}">
      <dsp:nvSpPr>
        <dsp:cNvPr id="0" name=""/>
        <dsp:cNvSpPr/>
      </dsp:nvSpPr>
      <dsp:spPr>
        <a:xfrm>
          <a:off x="3900421" y="1134958"/>
          <a:ext cx="5836362" cy="995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Работа с информацией (поиск и отбор, анализ и интерпретация, оценка надежности, представление…)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0421" y="1259395"/>
        <a:ext cx="5463051" cy="746622"/>
      </dsp:txXfrm>
    </dsp:sp>
    <dsp:sp modelId="{FFEEBCA8-0B5B-474D-A912-3015E77A52B7}">
      <dsp:nvSpPr>
        <dsp:cNvPr id="0" name=""/>
        <dsp:cNvSpPr/>
      </dsp:nvSpPr>
      <dsp:spPr>
        <a:xfrm>
          <a:off x="9513" y="1221715"/>
          <a:ext cx="3890908" cy="821984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Познавательные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УУД</a:t>
          </a:r>
          <a:endParaRPr lang="ru-RU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39" y="1261841"/>
        <a:ext cx="3810656" cy="741732"/>
      </dsp:txXfrm>
    </dsp:sp>
    <dsp:sp modelId="{B18625C6-3E72-45AD-8906-1B12E1239F9E}">
      <dsp:nvSpPr>
        <dsp:cNvPr id="0" name=""/>
        <dsp:cNvSpPr/>
      </dsp:nvSpPr>
      <dsp:spPr>
        <a:xfrm>
          <a:off x="3898518" y="2212654"/>
          <a:ext cx="5847778" cy="8219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Выражать свою точку зрения в устных и письменных текстах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8518" y="2315402"/>
        <a:ext cx="5539534" cy="616488"/>
      </dsp:txXfrm>
    </dsp:sp>
    <dsp:sp modelId="{553CA691-EB6D-4E00-A596-F9EC267F3048}">
      <dsp:nvSpPr>
        <dsp:cNvPr id="0" name=""/>
        <dsp:cNvSpPr/>
      </dsp:nvSpPr>
      <dsp:spPr>
        <a:xfrm>
          <a:off x="0" y="2212654"/>
          <a:ext cx="3898518" cy="821984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Коммуникативные УУД</a:t>
          </a:r>
          <a:endParaRPr lang="ru-RU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26" y="2252780"/>
        <a:ext cx="3818266" cy="741732"/>
      </dsp:txXfrm>
    </dsp:sp>
    <dsp:sp modelId="{544899C7-920A-4A56-BB62-0ECE64A2467F}">
      <dsp:nvSpPr>
        <dsp:cNvPr id="0" name=""/>
        <dsp:cNvSpPr/>
      </dsp:nvSpPr>
      <dsp:spPr>
        <a:xfrm>
          <a:off x="3899470" y="3116836"/>
          <a:ext cx="5842067" cy="19378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различных видов устной и письменной речевой деятельности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Извлечение информации из различных источников, осмысление и оперирование ею, смысловой анализ текста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9470" y="3359072"/>
        <a:ext cx="5115360" cy="1453413"/>
      </dsp:txXfrm>
    </dsp:sp>
    <dsp:sp modelId="{BE89A283-D224-4D04-92B0-CED796F07B46}">
      <dsp:nvSpPr>
        <dsp:cNvPr id="0" name=""/>
        <dsp:cNvSpPr/>
      </dsp:nvSpPr>
      <dsp:spPr>
        <a:xfrm>
          <a:off x="4758" y="3674787"/>
          <a:ext cx="3894711" cy="821984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 и литература (предметные результаты)</a:t>
          </a:r>
          <a:endParaRPr lang="ru-RU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84" y="3714913"/>
        <a:ext cx="3814459" cy="741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25145-3A7F-4B1F-B79A-F815F27796C3}">
      <dsp:nvSpPr>
        <dsp:cNvPr id="0" name=""/>
        <dsp:cNvSpPr/>
      </dsp:nvSpPr>
      <dsp:spPr>
        <a:xfrm>
          <a:off x="0" y="4818220"/>
          <a:ext cx="10268811" cy="15814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1.3 Оценка текста и применение/использование информации из текста</a:t>
          </a:r>
          <a:endParaRPr lang="ru-RU" sz="2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18220"/>
        <a:ext cx="10268811" cy="853981"/>
      </dsp:txXfrm>
    </dsp:sp>
    <dsp:sp modelId="{1DD96C21-288C-4AC5-BD36-53E582855A1B}">
      <dsp:nvSpPr>
        <dsp:cNvPr id="0" name=""/>
        <dsp:cNvSpPr/>
      </dsp:nvSpPr>
      <dsp:spPr>
        <a:xfrm>
          <a:off x="0" y="5640572"/>
          <a:ext cx="10268811" cy="7274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Каким может быть продолжение истории…? Приведите примеры/доказательства достоверности информации, основываясь на собственном опыте… Подтвердите или опровергните ту или иную точку зрения… Оцените форму и структуру текста… Примените информацию из текста в новой ситуации…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40572"/>
        <a:ext cx="10268811" cy="727465"/>
      </dsp:txXfrm>
    </dsp:sp>
    <dsp:sp modelId="{C2527A7D-750F-4E1D-BD8C-033332BB55F7}">
      <dsp:nvSpPr>
        <dsp:cNvPr id="0" name=""/>
        <dsp:cNvSpPr/>
      </dsp:nvSpPr>
      <dsp:spPr>
        <a:xfrm rot="10800000">
          <a:off x="0" y="2409675"/>
          <a:ext cx="10268811" cy="2432266"/>
        </a:xfrm>
        <a:prstGeom prst="upArrowCallou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1.2 Интеграция и интерпретация информации</a:t>
          </a:r>
          <a:endParaRPr lang="ru-RU" sz="2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2409675"/>
        <a:ext cx="10268811" cy="853725"/>
      </dsp:txXfrm>
    </dsp:sp>
    <dsp:sp modelId="{11988878-1820-49DF-8D92-201598B4AC4F}">
      <dsp:nvSpPr>
        <dsp:cNvPr id="0" name=""/>
        <dsp:cNvSpPr/>
      </dsp:nvSpPr>
      <dsp:spPr>
        <a:xfrm>
          <a:off x="0" y="3263401"/>
          <a:ext cx="10268811" cy="727247"/>
        </a:xfrm>
        <a:prstGeom prst="rect">
          <a:avLst/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Почему…? Проведите сравнение…  Какова основная мысль фрагмента…? Что объясняет приведенная в тексте  иллюстрация или описанный опыт? Поясните следующую фразу из текста… Объясните на основе контекста значение неизвестного слова или выражения…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63401"/>
        <a:ext cx="10268811" cy="727247"/>
      </dsp:txXfrm>
    </dsp:sp>
    <dsp:sp modelId="{134080CA-3310-4FBD-BB81-58AAB1A904A3}">
      <dsp:nvSpPr>
        <dsp:cNvPr id="0" name=""/>
        <dsp:cNvSpPr/>
      </dsp:nvSpPr>
      <dsp:spPr>
        <a:xfrm rot="10800000">
          <a:off x="0" y="1131"/>
          <a:ext cx="10268811" cy="2432266"/>
        </a:xfrm>
        <a:prstGeom prst="upArrowCallou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1.1 Нахождение и извлечение информации из текста</a:t>
          </a:r>
          <a:endParaRPr lang="ru-RU" sz="2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1131"/>
        <a:ext cx="10268811" cy="853725"/>
      </dsp:txXfrm>
    </dsp:sp>
    <dsp:sp modelId="{C122FF77-14A6-41FD-A648-7F00A39D04CE}">
      <dsp:nvSpPr>
        <dsp:cNvPr id="0" name=""/>
        <dsp:cNvSpPr/>
      </dsp:nvSpPr>
      <dsp:spPr>
        <a:xfrm>
          <a:off x="0" y="854856"/>
          <a:ext cx="10268811" cy="727247"/>
        </a:xfrm>
        <a:prstGeom prst="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Кто…? Когда…?  Как называется…? Выберите на основании текста верное/ошибочное утверждение… Расположите в хронологической последовательности… </a:t>
          </a:r>
          <a:endParaRPr lang="ru-RU" sz="1600" b="1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54856"/>
        <a:ext cx="10268811" cy="72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4A0D5-8916-48FF-AFA2-2F7C95EB52DF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4896F-FDD3-4572-B782-2AF3A79C8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6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58D6-7539-4A2B-BE93-3B1099E39092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640AC-6DE4-4536-9A39-CBC1B43B7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05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ru-RU" smtClean="0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D1448-EEFB-4CE4-BC6B-7E679FDF39DF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FD4CDCC-7396-4DEB-B7DB-5452228A3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31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D6C5-FDD6-47EC-893C-F232A17E74BF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CA292-84A1-4C87-97B3-885C57AA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03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9D4F-B3EA-4367-B510-5CEC293354BE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4692EDC-BF40-405F-90FD-755B30833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706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50C7C-3926-451A-8F45-5AC8211CE8C8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5685791-20E4-4ACE-AB29-6FC3BDF9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12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3202-DA6B-41C7-AB14-D6FE75B94485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46B60-41AB-4475-8366-71B9130490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670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DABC-3C63-48BD-976A-3E3DF1BCD418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EEFD9-D92F-44AA-8CD9-700C3CABF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12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23F9-3B61-4A65-8CEC-8BD370D18D47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D7D6D-4DA3-4B8C-B4E2-C7F20F212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87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DBB-153F-4DD8-9FA0-3A5612CA463C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F5855-059C-4DC0-8065-207236D22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12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9881-18A2-410C-953F-A9AC718A1DCE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F1441-45C0-4E0A-85D9-5C7815CD5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66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3EA1-468E-40AD-AA00-31A7D17F6420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AAE17-E1C4-4D37-8C6E-89B5B0FAD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73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FA31-F375-48CE-AE79-E417D9A406E2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68034-B3FC-4FF1-A07E-4238BFC04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26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AEEE-F2FD-4EE3-9421-9025650276E7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6AEFF-8BB2-48C7-BC13-7EF73E341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9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2B716-15C6-4E35-93C5-CC9F3623B774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75945-EFE8-41F2-B32C-5569E2DAD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66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5F4B-FFFB-4483-8715-3EEDB94E7263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5BBC2-D876-4A15-A576-ACA5365B4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08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2DE40C-A940-49D8-918E-A33BC31AD17D}" type="datetimeFigureOut">
              <a:rPr lang="en-US"/>
              <a:pPr>
                <a:defRPr/>
              </a:pPr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F01A5D54-DBBA-465B-B56D-356ACD724A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51" r:id="rId11"/>
    <p:sldLayoutId id="2147483946" r:id="rId12"/>
    <p:sldLayoutId id="2147483952" r:id="rId13"/>
    <p:sldLayoutId id="2147483947" r:id="rId14"/>
    <p:sldLayoutId id="2147483948" r:id="rId15"/>
    <p:sldLayoutId id="214748394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3403600"/>
          </a:xfrm>
        </p:spPr>
        <p:txBody>
          <a:bodyPr/>
          <a:lstStyle/>
          <a:p>
            <a:pPr algn="r" eaLnBrk="1" hangingPunct="1"/>
            <a:r>
              <a:rPr lang="ru-RU" altLang="ru-RU" sz="3600" b="1" smtClean="0"/>
              <a:t>Читательская грамотность как средство повышения мотивации у обучающихся на уроках русского языка и литературы</a:t>
            </a:r>
          </a:p>
        </p:txBody>
      </p:sp>
      <p:sp>
        <p:nvSpPr>
          <p:cNvPr id="5123" name="Текст 5"/>
          <p:cNvSpPr>
            <a:spLocks noGrp="1"/>
          </p:cNvSpPr>
          <p:nvPr>
            <p:ph type="body" idx="1"/>
          </p:nvPr>
        </p:nvSpPr>
        <p:spPr>
          <a:xfrm>
            <a:off x="4584700" y="4470400"/>
            <a:ext cx="5121275" cy="1571625"/>
          </a:xfrm>
        </p:spPr>
        <p:txBody>
          <a:bodyPr/>
          <a:lstStyle/>
          <a:p>
            <a:r>
              <a:rPr lang="ru-RU" altLang="en-US" smtClean="0">
                <a:solidFill>
                  <a:schemeClr val="tx1"/>
                </a:solidFill>
              </a:rPr>
              <a:t>Выполнила: Слуцкая Е.П., учитель русского языка и литературы </a:t>
            </a:r>
          </a:p>
          <a:p>
            <a:r>
              <a:rPr lang="ru-RU" altLang="en-US" smtClean="0">
                <a:solidFill>
                  <a:schemeClr val="tx1"/>
                </a:solidFill>
              </a:rPr>
              <a:t>МБОУ «СОШ № 2» г.Симферополя</a:t>
            </a: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189288"/>
            <a:ext cx="44672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 dirty="0" smtClean="0"/>
              <a:t>Пример приема «Феномен»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Перед учащимся художественный текст, но с умышленным «дефектом» – все случаи, когда встречаются нужные буквосочетания «ШЬ», – «выделены» подчёркиванием, цветным маркером и т. д. Ученик вольно или невольно, но без особого усилия, зафиксирует в сознании факт: данные буквосочетания – это показываемый учителем подводный камень, он заслуживает специального внимания.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338138"/>
            <a:ext cx="19319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827088"/>
          </a:xfrm>
        </p:spPr>
        <p:txBody>
          <a:bodyPr/>
          <a:lstStyle/>
          <a:p>
            <a:pPr algn="ctr"/>
            <a:r>
              <a:rPr lang="ru-RU" altLang="en-US" b="1" smtClean="0"/>
              <a:t>«Письмо с дырками (пробелами)»</a:t>
            </a:r>
            <a:endParaRPr lang="ru-RU" altLang="en-US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77863" y="1501775"/>
            <a:ext cx="8596312" cy="4976813"/>
          </a:xfrm>
        </p:spPr>
        <p:txBody>
          <a:bodyPr/>
          <a:lstStyle/>
          <a:p>
            <a:endParaRPr lang="ru-RU" altLang="en-US" sz="1400" smtClean="0">
              <a:solidFill>
                <a:schemeClr val="tx1"/>
              </a:solidFill>
            </a:endParaRPr>
          </a:p>
          <a:p>
            <a:r>
              <a:rPr lang="ru-RU" altLang="en-US" sz="1600" b="1" smtClean="0">
                <a:solidFill>
                  <a:schemeClr val="tx1"/>
                </a:solidFill>
              </a:rPr>
              <a:t>Пример. </a:t>
            </a:r>
            <a:r>
              <a:rPr lang="ru-RU" altLang="en-US" sz="1600" smtClean="0">
                <a:solidFill>
                  <a:schemeClr val="tx1"/>
                </a:solidFill>
              </a:rPr>
              <a:t>Знакомство с порядком морфологического разбора имени существительного.  Составление рассказа о существительном по опорным словам. </a:t>
            </a:r>
          </a:p>
          <a:p>
            <a:r>
              <a:rPr lang="ru-RU" altLang="en-US" sz="1600" smtClean="0">
                <a:solidFill>
                  <a:schemeClr val="tx1"/>
                </a:solidFill>
              </a:rPr>
              <a:t>Имя существительное обозначает…</a:t>
            </a:r>
          </a:p>
          <a:p>
            <a:r>
              <a:rPr lang="ru-RU" altLang="en-US" sz="1600" smtClean="0">
                <a:solidFill>
                  <a:schemeClr val="tx1"/>
                </a:solidFill>
              </a:rPr>
              <a:t>Отвечает на вопросы…</a:t>
            </a:r>
          </a:p>
          <a:p>
            <a:r>
              <a:rPr lang="ru-RU" altLang="en-US" sz="1600" smtClean="0">
                <a:solidFill>
                  <a:schemeClr val="tx1"/>
                </a:solidFill>
              </a:rPr>
              <a:t>Начальная форма имени существительного - … падеж…числа.</a:t>
            </a:r>
          </a:p>
          <a:p>
            <a:r>
              <a:rPr lang="ru-RU" altLang="en-US" sz="1600" smtClean="0">
                <a:solidFill>
                  <a:schemeClr val="tx1"/>
                </a:solidFill>
              </a:rPr>
              <a:t>Имена существительные имеют следующие постоянные признаки:</a:t>
            </a:r>
          </a:p>
          <a:p>
            <a:r>
              <a:rPr lang="ru-RU" altLang="en-US" sz="1600" smtClean="0">
                <a:solidFill>
                  <a:schemeClr val="tx1"/>
                </a:solidFill>
              </a:rPr>
              <a:t>Относятся к … или …,  или … роду,  к … , или … , или ….. склонению.</a:t>
            </a:r>
          </a:p>
          <a:p>
            <a:r>
              <a:rPr lang="ru-RU" altLang="en-US" sz="1600" smtClean="0">
                <a:solidFill>
                  <a:schemeClr val="tx1"/>
                </a:solidFill>
              </a:rPr>
              <a:t>Имена существительные имеют следующие непостоянные признаки:….</a:t>
            </a:r>
          </a:p>
          <a:p>
            <a:r>
              <a:rPr lang="ru-RU" altLang="en-US" sz="1600" smtClean="0">
                <a:solidFill>
                  <a:schemeClr val="tx1"/>
                </a:solidFill>
              </a:rPr>
              <a:t>Существительные изменяются по … и … .</a:t>
            </a:r>
          </a:p>
          <a:p>
            <a:r>
              <a:rPr lang="ru-RU" altLang="en-US" sz="1600" smtClean="0">
                <a:solidFill>
                  <a:schemeClr val="tx1"/>
                </a:solidFill>
              </a:rPr>
              <a:t>В предложении имя существительное выполняет синтаксическую роль …, … , … , … , … .</a:t>
            </a:r>
          </a:p>
          <a:p>
            <a:r>
              <a:rPr lang="ru-RU" altLang="en-US" sz="1600" smtClean="0">
                <a:solidFill>
                  <a:schemeClr val="tx1"/>
                </a:solidFill>
              </a:rPr>
              <a:t>Имя существительное не является членом предложения, если… .</a:t>
            </a:r>
          </a:p>
          <a:p>
            <a:endParaRPr lang="ru-RU" altLang="en-US" sz="1400" smtClean="0">
              <a:solidFill>
                <a:schemeClr val="tx1"/>
              </a:solidFill>
            </a:endParaRPr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2579688"/>
            <a:ext cx="355917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800" b="1" smtClean="0"/>
              <a:t>Конкурс шпаргалок</a:t>
            </a:r>
            <a:r>
              <a:rPr lang="ru-RU" altLang="en-US" smtClean="0"/>
              <a:t> 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677863" y="1463675"/>
            <a:ext cx="8596312" cy="4578350"/>
          </a:xfrm>
        </p:spPr>
        <p:txBody>
          <a:bodyPr/>
          <a:lstStyle/>
          <a:p>
            <a:r>
              <a:rPr lang="ru-RU" altLang="en-US" sz="1400" smtClean="0">
                <a:solidFill>
                  <a:schemeClr val="tx1"/>
                </a:solidFill>
              </a:rPr>
              <a:t>форма учебной работы, в процессе подготовки которой отрабатываются умения «сворачивать и разворачивать информацию» в определенных ограничительных условиях. Проводится этот конкурс так. В начале изучения темы учитель объявляет начало конкурса и оговаривает его условия. Ученик может отвечать по подготовленной дома «шпаргалке», если:</a:t>
            </a:r>
          </a:p>
          <a:p>
            <a:r>
              <a:rPr lang="ru-RU" altLang="en-US" sz="1400" smtClean="0">
                <a:solidFill>
                  <a:schemeClr val="tx1"/>
                </a:solidFill>
              </a:rPr>
              <a:t>1) «шпаргалка» оформлена на листе бумаги форматом А4;</a:t>
            </a:r>
          </a:p>
          <a:p>
            <a:r>
              <a:rPr lang="ru-RU" altLang="en-US" sz="1400" smtClean="0">
                <a:solidFill>
                  <a:schemeClr val="tx1"/>
                </a:solidFill>
              </a:rPr>
              <a:t>2) в шпаргалке нет текста, а информация представлена отдельными словами, условными знаками, схематичными рисунками, стрелками, расположением единиц информации относительно друг друга;</a:t>
            </a:r>
          </a:p>
          <a:p>
            <a:r>
              <a:rPr lang="ru-RU" altLang="en-US" sz="1400" smtClean="0">
                <a:solidFill>
                  <a:schemeClr val="tx1"/>
                </a:solidFill>
              </a:rPr>
              <a:t>3) количество слов и других единиц информации соответствует принятым условиям (например, на листе может быть не больше 10 слов, трех условных знаков, семи стрелок или линий).</a:t>
            </a:r>
          </a:p>
          <a:p>
            <a:r>
              <a:rPr lang="ru-RU" altLang="en-US" sz="1400" smtClean="0">
                <a:solidFill>
                  <a:schemeClr val="tx1"/>
                </a:solidFill>
              </a:rPr>
              <a:t>Лучшие «шпаргалки» по мере их использования на уроке вывешиваются на стенде. В конце изучения темы подводятся итоги.</a:t>
            </a:r>
          </a:p>
          <a:p>
            <a:r>
              <a:rPr lang="ru-RU" altLang="en-US" sz="1400" b="1" smtClean="0">
                <a:solidFill>
                  <a:schemeClr val="tx1"/>
                </a:solidFill>
              </a:rPr>
              <a:t>Или</a:t>
            </a:r>
          </a:p>
          <a:p>
            <a:r>
              <a:rPr lang="ru-RU" altLang="en-US" sz="1400" smtClean="0">
                <a:solidFill>
                  <a:schemeClr val="tx1"/>
                </a:solidFill>
              </a:rPr>
              <a:t>Участники за определенное время (5 минут, например)должны качественно, быстро, кратко, точно и разборчиво записать всю важную информацию на небольшом листке бумаги. Побеждает тот, кто сможет ,соблюдая все условия, "запротоколировать" наибольшее количество текста, и кто воспроизведет свой текст бегло, без ошибок.</a:t>
            </a:r>
          </a:p>
          <a:p>
            <a:endParaRPr lang="ru-RU" altLang="en-US" sz="1800" smtClean="0"/>
          </a:p>
        </p:txBody>
      </p:sp>
      <p:pic>
        <p:nvPicPr>
          <p:cNvPr id="1638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387600"/>
            <a:ext cx="18097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400" b="1" smtClean="0"/>
              <a:t>Приём "Чтение в кружок</a:t>
            </a:r>
            <a:r>
              <a:rPr lang="ru-RU" altLang="en-US" sz="4400" b="1" i="1" smtClean="0"/>
              <a:t>"</a:t>
            </a:r>
            <a:r>
              <a:rPr lang="ru-RU" altLang="en-US" sz="4400" b="1" smtClean="0"/>
              <a:t> 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77863" y="1736725"/>
            <a:ext cx="8596312" cy="4305300"/>
          </a:xfrm>
        </p:spPr>
        <p:txBody>
          <a:bodyPr/>
          <a:lstStyle/>
          <a:p>
            <a:r>
              <a:rPr lang="ru-RU" altLang="en-US" sz="2400" smtClean="0">
                <a:solidFill>
                  <a:schemeClr val="tx1"/>
                </a:solidFill>
              </a:rPr>
              <a:t>Чтение по очереди  текста по абзацам. Задача – читать внимательно, задача слушающих – задавать чтецу вопросы, чтобы проверить, понимает ли он читаемый текст. Есть только одна копия текста, которая передается следующему чтецу.</a:t>
            </a:r>
          </a:p>
          <a:p>
            <a:r>
              <a:rPr lang="ru-RU" altLang="en-US" sz="2400" smtClean="0">
                <a:solidFill>
                  <a:schemeClr val="tx1"/>
                </a:solidFill>
              </a:rPr>
              <a:t>Слушающие задают вопросы по содержанию текста, читающий отвечает. Если его ответ не верен или не точен, слушающие его поправляют.</a:t>
            </a:r>
          </a:p>
          <a:p>
            <a:endParaRPr lang="ru-RU" altLang="en-US" sz="1800" smtClean="0"/>
          </a:p>
        </p:txBody>
      </p:sp>
      <p:pic>
        <p:nvPicPr>
          <p:cNvPr id="17412" name="Рисунок 20" descr="http://dozor.kharkov.ua/content/documents/10924/1092344/image/IMG_3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3463925"/>
            <a:ext cx="221456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400" b="1" smtClean="0"/>
              <a:t>Приём «Реставрация текста»</a:t>
            </a:r>
            <a:endParaRPr lang="ru-RU" altLang="en-US" sz="440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677863" y="1711325"/>
            <a:ext cx="8596312" cy="4330700"/>
          </a:xfrm>
        </p:spPr>
        <p:txBody>
          <a:bodyPr/>
          <a:lstStyle/>
          <a:p>
            <a:r>
              <a:rPr lang="ru-RU" altLang="en-US" sz="2400" b="1" smtClean="0">
                <a:solidFill>
                  <a:schemeClr val="tx1"/>
                </a:solidFill>
              </a:rPr>
              <a:t>Сложение целого текста из частей</a:t>
            </a:r>
            <a:r>
              <a:rPr lang="ru-RU" altLang="en-US" sz="2400" smtClean="0">
                <a:solidFill>
                  <a:schemeClr val="tx1"/>
                </a:solidFill>
              </a:rPr>
              <a:t>. Эффективен при изучении таких тем, как «</a:t>
            </a:r>
            <a:r>
              <a:rPr lang="ru-RU" altLang="en-US" sz="2400" b="1" smtClean="0">
                <a:solidFill>
                  <a:schemeClr val="tx1"/>
                </a:solidFill>
              </a:rPr>
              <a:t>Слитное и раздельное написание частицы НЕ с глаголами</a:t>
            </a:r>
            <a:r>
              <a:rPr lang="ru-RU" altLang="en-US" sz="2400" smtClean="0">
                <a:solidFill>
                  <a:schemeClr val="tx1"/>
                </a:solidFill>
              </a:rPr>
              <a:t>», «</a:t>
            </a:r>
            <a:r>
              <a:rPr lang="ru-RU" altLang="en-US" sz="2400" b="1" smtClean="0">
                <a:solidFill>
                  <a:schemeClr val="tx1"/>
                </a:solidFill>
              </a:rPr>
              <a:t>Правописание ТСЯ и ТЬСЯ в глаголах</a:t>
            </a:r>
            <a:r>
              <a:rPr lang="ru-RU" altLang="en-US" sz="2400" smtClean="0">
                <a:solidFill>
                  <a:schemeClr val="tx1"/>
                </a:solidFill>
              </a:rPr>
              <a:t>». Текст разделяется на части (предложения, абзацы). Ученикам предлагается собрать текст из разрозненных частей, разложив их в правильной последовательности. В качестве варианта выполнения задания ученики могут предложить несколько различных путей последовательного соединения. В случае необходимости ученики могут вносить в текст небольшие коррективы, добавляя скрепляющие фразы, переходы.</a:t>
            </a:r>
          </a:p>
          <a:p>
            <a:endParaRPr lang="ru-RU" altLang="en-US" sz="18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4291013" y="404813"/>
            <a:ext cx="5351462" cy="884237"/>
          </a:xfrm>
        </p:spPr>
        <p:txBody>
          <a:bodyPr/>
          <a:lstStyle/>
          <a:p>
            <a:pPr algn="ctr"/>
            <a:r>
              <a:rPr lang="ru-RU" altLang="ru-RU" smtClean="0"/>
              <a:t>Прием «Кумир»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6713" y="1725613"/>
            <a:ext cx="5097462" cy="191611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На карточках раздать “кумиров по жизни”. Пофантазируйте, каким образом они бы доказали вам о необходимости изучения этой темы?</a:t>
            </a:r>
          </a:p>
        </p:txBody>
      </p:sp>
      <p:pic>
        <p:nvPicPr>
          <p:cNvPr id="19460" name="Рисунок 24" descr="http://savepic.net/3085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4433888"/>
            <a:ext cx="317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641725"/>
            <a:ext cx="32004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967163"/>
            <a:ext cx="281463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903288" y="354013"/>
            <a:ext cx="8370887" cy="985837"/>
          </a:xfrm>
        </p:spPr>
        <p:txBody>
          <a:bodyPr/>
          <a:lstStyle/>
          <a:p>
            <a:pPr algn="just"/>
            <a:r>
              <a:rPr lang="ru-RU" altLang="ru-RU" smtClean="0"/>
              <a:t>Фантастическая добавка </a:t>
            </a: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1263" y="1962150"/>
            <a:ext cx="8980487" cy="4895850"/>
          </a:xfrm>
        </p:spPr>
        <p:txBody>
          <a:bodyPr/>
          <a:lstStyle/>
          <a:p>
            <a:pPr algn="just"/>
            <a:r>
              <a:rPr lang="ru-RU" altLang="ru-RU" sz="2400" smtClean="0">
                <a:solidFill>
                  <a:schemeClr val="tx1"/>
                </a:solidFill>
              </a:rPr>
              <a:t>Представьте себе, что вы можете встретиться с Онегиным и Ленским за день до дуэли. Что бы вы сказали им? Попробуйте предсказать их реакцию на ваши аргументы. Можно разыграть беседу по ролям.</a:t>
            </a:r>
          </a:p>
        </p:txBody>
      </p:sp>
      <p:pic>
        <p:nvPicPr>
          <p:cNvPr id="2048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852863"/>
            <a:ext cx="418623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1506538" y="342900"/>
            <a:ext cx="7767637" cy="1049338"/>
          </a:xfrm>
        </p:spPr>
        <p:txBody>
          <a:bodyPr/>
          <a:lstStyle/>
          <a:p>
            <a:pPr algn="ctr"/>
            <a:r>
              <a:rPr lang="ru-RU" altLang="ru-RU" smtClean="0"/>
              <a:t>Пересечение тем </a:t>
            </a:r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1450" y="3189288"/>
            <a:ext cx="7767638" cy="1995487"/>
          </a:xfrm>
        </p:spPr>
        <p:txBody>
          <a:bodyPr/>
          <a:lstStyle/>
          <a:p>
            <a:pPr algn="just"/>
            <a:r>
              <a:rPr lang="ru-RU" altLang="ru-RU" sz="2400" smtClean="0">
                <a:solidFill>
                  <a:schemeClr val="tx1"/>
                </a:solidFill>
              </a:rPr>
              <a:t>Найдите несколько сложноподчиненных предложений в изучаемых на уроках литературы произведениях; Отец Чичикова учил Павлушу беречь и копить копеечку. А чему учил отец Молчалина? А как напутствовал отец Гринева?</a:t>
            </a:r>
          </a:p>
        </p:txBody>
      </p:sp>
      <p:pic>
        <p:nvPicPr>
          <p:cNvPr id="21508" name="Рисунок 12" descr="http://www.cbs1vao.ru/images/vystv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401763"/>
            <a:ext cx="22955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1506538" y="342900"/>
            <a:ext cx="7767637" cy="882650"/>
          </a:xfrm>
        </p:spPr>
        <p:txBody>
          <a:bodyPr/>
          <a:lstStyle/>
          <a:p>
            <a:pPr algn="ctr"/>
            <a:r>
              <a:rPr lang="ru-RU" altLang="ru-RU" smtClean="0"/>
              <a:t>Лови ошибку 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2681288"/>
            <a:ext cx="8132763" cy="341788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Обучающиеся получают серию цитат со ссылкой на авторов. Определяют, в каком случае цитата не могла принадлежать данному автору. Доказывают свое мнение.</a:t>
            </a:r>
          </a:p>
        </p:txBody>
      </p:sp>
      <p:pic>
        <p:nvPicPr>
          <p:cNvPr id="2253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403225"/>
            <a:ext cx="19145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3679825" y="322263"/>
            <a:ext cx="5672138" cy="7270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b="1" smtClean="0"/>
              <a:t>Да-нетка</a:t>
            </a:r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763" y="2820988"/>
            <a:ext cx="8185150" cy="39243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Героиня не отличалась щедростью, хоть и гостям рада была. Кто она</a:t>
            </a:r>
            <a:r>
              <a:rPr lang="en-US" altLang="ru-RU" sz="2400" dirty="0" smtClean="0">
                <a:solidFill>
                  <a:schemeClr val="tx1"/>
                </a:solidFill>
              </a:rPr>
              <a:t>?</a:t>
            </a:r>
            <a:r>
              <a:rPr lang="ru-RU" altLang="ru-RU" sz="2400" dirty="0" smtClean="0">
                <a:solidFill>
                  <a:schemeClr val="tx1"/>
                </a:solidFill>
              </a:rPr>
              <a:t>– </a:t>
            </a:r>
          </a:p>
          <a:p>
            <a:pPr algn="just"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Коробочка из “Мертвых душ”. </a:t>
            </a:r>
          </a:p>
          <a:p>
            <a:pPr algn="just">
              <a:defRPr/>
            </a:pPr>
            <a:endParaRPr lang="ru-RU" altLang="ru-RU" sz="24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Серьезные занятия наукой не мешали ему сочинять стихи. Кто он</a:t>
            </a:r>
            <a:r>
              <a:rPr lang="en-US" altLang="ru-RU" sz="2400" dirty="0" smtClean="0">
                <a:solidFill>
                  <a:schemeClr val="tx1"/>
                </a:solidFill>
              </a:rPr>
              <a:t>?</a:t>
            </a:r>
            <a:r>
              <a:rPr lang="ru-RU" altLang="ru-RU" sz="2400" dirty="0" smtClean="0">
                <a:solidFill>
                  <a:schemeClr val="tx1"/>
                </a:solidFill>
              </a:rPr>
              <a:t> – </a:t>
            </a:r>
          </a:p>
          <a:p>
            <a:pPr algn="just"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Ломоносов.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75" y="534988"/>
            <a:ext cx="314325" cy="301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2355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3" y="4014788"/>
            <a:ext cx="8858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475" y="287338"/>
            <a:ext cx="296863" cy="287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2355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490663"/>
            <a:ext cx="24463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589088" y="498475"/>
            <a:ext cx="7767637" cy="2244725"/>
          </a:xfrm>
        </p:spPr>
        <p:txBody>
          <a:bodyPr/>
          <a:lstStyle/>
          <a:p>
            <a:pPr algn="just">
              <a:lnSpc>
                <a:spcPct val="107000"/>
              </a:lnSpc>
            </a:pPr>
            <a:r>
              <a:rPr lang="ru-RU" alt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французского motif) – побудительная сила, причина; от латинского – приводить в движение, толкать. </a:t>
            </a:r>
            <a:r>
              <a:rPr lang="ru-RU" alt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alt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совокупность мотивов, побуждающих человека к основной деятельности, процесс действия мотива. Высшей учебной мотивацией ученика является интерес к предмету. </a:t>
            </a:r>
            <a:endParaRPr lang="ru-RU" altLang="ru-RU" sz="120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3086100"/>
            <a:ext cx="7767637" cy="3678238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стимулирования мотивации к учению;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ru-RU" altLang="ru-RU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ru-RU" altLang="ru-RU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и практические методы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ru-RU" altLang="ru-RU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 и поисковые методы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ru-RU" altLang="ru-RU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самостоятельной учебной работы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ru-RU" altLang="ru-RU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под руководством учителя </a:t>
            </a:r>
            <a:endParaRPr lang="ru-RU" altLang="ru-RU" sz="1800" b="1" smtClean="0">
              <a:solidFill>
                <a:schemeClr val="tx1"/>
              </a:solidFill>
            </a:endParaRP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597275"/>
            <a:ext cx="321627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3719513" y="363538"/>
            <a:ext cx="5554662" cy="1611312"/>
          </a:xfrm>
        </p:spPr>
        <p:txBody>
          <a:bodyPr/>
          <a:lstStyle/>
          <a:p>
            <a:r>
              <a:rPr lang="ru-RU" altLang="ru-RU" b="1" smtClean="0"/>
              <a:t>Литературный </a:t>
            </a:r>
            <a:br>
              <a:rPr lang="ru-RU" altLang="ru-RU" b="1" smtClean="0"/>
            </a:br>
            <a:r>
              <a:rPr lang="ru-RU" altLang="ru-RU" b="1" smtClean="0"/>
              <a:t>герой</a:t>
            </a:r>
            <a:endParaRPr lang="ru-RU" altLang="ru-RU" smtClean="0"/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2139950"/>
            <a:ext cx="7767637" cy="460375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Участвуют две соперничающие команды. Ученики выстраиваются через одного (по очереди из разных команд) и начинают творить коллективное повествование (по одной фразе). Задача одних – показать положительные качества литературного героя, других – представить его в самом невыгодном свете. Судьи – класс, который слушает рассказ. Слушатели аргументированно объясняют, кто был убедительнее.</a:t>
            </a:r>
          </a:p>
          <a:p>
            <a:pPr algn="just">
              <a:defRPr/>
            </a:pPr>
            <a:r>
              <a:rPr lang="ru-RU" altLang="ru-RU" sz="1800" dirty="0" smtClean="0">
                <a:solidFill>
                  <a:schemeClr val="tx1"/>
                </a:solidFill>
              </a:rPr>
              <a:t>Упражнение хорошо работает на уроках литературы, развивает мышление учащихся, учит умению логически грамотно выстраивать свой ответ, помогает словесному творчеству учеников, развивает аналитическое мышление.</a:t>
            </a:r>
          </a:p>
          <a:p>
            <a:pPr algn="just">
              <a:defRPr/>
            </a:pPr>
            <a:endParaRPr lang="ru-RU" altLang="ru-RU"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alt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2458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3350"/>
            <a:ext cx="3616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1506538" y="269875"/>
            <a:ext cx="7767637" cy="2276475"/>
          </a:xfrm>
        </p:spPr>
        <p:txBody>
          <a:bodyPr/>
          <a:lstStyle/>
          <a:p>
            <a:pPr algn="ctr"/>
            <a:r>
              <a:rPr lang="ru-RU" altLang="ru-RU" sz="2400" b="1" i="1" smtClean="0"/>
              <a:t>Учение, лишённое всякого интереса и взятое только силой принуждения, убивает в ученике охоту к овладению знаниями.</a:t>
            </a:r>
            <a:br>
              <a:rPr lang="ru-RU" altLang="ru-RU" sz="2400" b="1" i="1" smtClean="0"/>
            </a:br>
            <a:r>
              <a:rPr lang="ru-RU" altLang="ru-RU" sz="2400" b="1" i="1" smtClean="0"/>
              <a:t> Приохотить ребёнка к учению гораздо более достойная задача, чем приневолить</a:t>
            </a:r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b="1" i="1" smtClean="0"/>
              <a:t>К. Д. Ушинский</a:t>
            </a:r>
            <a:endParaRPr lang="ru-RU" altLang="ru-RU" sz="2400" b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663" y="4811713"/>
            <a:ext cx="4946650" cy="879475"/>
          </a:xfrm>
        </p:spPr>
        <p:txBody>
          <a:bodyPr/>
          <a:lstStyle/>
          <a:p>
            <a:pPr>
              <a:defRPr/>
            </a:pPr>
            <a:endParaRPr lang="ru-RU" sz="1800" dirty="0"/>
          </a:p>
        </p:txBody>
      </p:sp>
      <p:pic>
        <p:nvPicPr>
          <p:cNvPr id="2560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2797175"/>
            <a:ext cx="7523162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1531938" y="290513"/>
            <a:ext cx="7767637" cy="1371600"/>
          </a:xfrm>
        </p:spPr>
        <p:txBody>
          <a:bodyPr/>
          <a:lstStyle/>
          <a:p>
            <a:pPr algn="ctr"/>
            <a:r>
              <a:rPr lang="ru-RU" altLang="ru-RU" sz="2800" b="1" smtClean="0"/>
              <a:t>Система повышения учебной мотивации</a:t>
            </a:r>
            <a:br>
              <a:rPr lang="ru-RU" altLang="ru-RU" sz="2800" b="1" smtClean="0"/>
            </a:br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smtClean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713" y="1938338"/>
            <a:ext cx="5992812" cy="39274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Разнообразные формы и методы на уроке</a:t>
            </a:r>
          </a:p>
          <a:p>
            <a:pPr marL="285750" indent="-285750" algn="l"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Индивидуальный подход</a:t>
            </a:r>
          </a:p>
          <a:p>
            <a:pPr marL="285750" indent="-285750" algn="l"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Дифференцированный подход</a:t>
            </a:r>
          </a:p>
          <a:p>
            <a:pPr marL="285750" indent="-285750" algn="l"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Благоприятный психологический климат</a:t>
            </a:r>
          </a:p>
          <a:p>
            <a:pPr algn="l"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3687763"/>
            <a:ext cx="2825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566738"/>
            <a:ext cx="10969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                            </a:t>
            </a:r>
            <a:r>
              <a:rPr lang="ru-RU" altLang="ru-RU" sz="4000" b="1" smtClean="0"/>
              <a:t>Виды мотивов</a:t>
            </a:r>
            <a:endParaRPr lang="ru-RU" altLang="en-US" sz="400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400" smtClean="0">
                <a:solidFill>
                  <a:schemeClr val="tx1"/>
                </a:solidFill>
              </a:rPr>
              <a:t>Одних учеников в большей мере мотивирует сам процесс познания в ходе учения, других – отношения с другими людьми в ходе учения. Соответственно принято различать две большие группы мотивов:</a:t>
            </a:r>
          </a:p>
          <a:p>
            <a:pPr algn="just"/>
            <a:r>
              <a:rPr lang="ru-RU" altLang="ru-RU" sz="2400" smtClean="0">
                <a:solidFill>
                  <a:schemeClr val="tx1"/>
                </a:solidFill>
              </a:rPr>
              <a:t>   1) познавательные мотивы, связанные  с содержанием учебной деятельности и процессом ее выполнения;</a:t>
            </a:r>
          </a:p>
          <a:p>
            <a:pPr algn="just"/>
            <a:r>
              <a:rPr lang="ru-RU" altLang="ru-RU" sz="2400" smtClean="0">
                <a:solidFill>
                  <a:schemeClr val="tx1"/>
                </a:solidFill>
              </a:rPr>
              <a:t>   2) социальные мотивы, связанные с различными социальными взаимодействиями школьника с другими людьми.</a:t>
            </a:r>
          </a:p>
          <a:p>
            <a:endParaRPr lang="ru-RU" altLang="en-US" sz="1800" smtClean="0"/>
          </a:p>
        </p:txBody>
      </p:sp>
      <p:pic>
        <p:nvPicPr>
          <p:cNvPr id="8196" name="Рисунок 31" descr="https://encrypted-tbn3.gstatic.com/images?q=tbn:ANd9GcSXWhD88SGmykg1gQtZo69iyfc7HZqazhuLKAMhaA9rPT1jeO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57163"/>
            <a:ext cx="32988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863" y="849313"/>
            <a:ext cx="8596312" cy="5192712"/>
          </a:xfrm>
        </p:spPr>
        <p:txBody>
          <a:bodyPr/>
          <a:lstStyle/>
          <a:p>
            <a:pPr algn="just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 -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 </a:t>
            </a:r>
          </a:p>
          <a:p>
            <a:pPr algn="just"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Находить и извлекать информацию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Интегрировать и интерпретировать информацию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Осмысливать и оценивать содержание и форму текста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информацию из текста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287338"/>
            <a:ext cx="8596312" cy="11493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 как составляющая требований ФГОС ОО к результатам освоения образовательных программ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2" y="1515291"/>
          <a:ext cx="9746297" cy="5055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2" y="287383"/>
          <a:ext cx="10268811" cy="640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301625" y="384175"/>
            <a:ext cx="9310688" cy="1819275"/>
          </a:xfrm>
        </p:spPr>
        <p:txBody>
          <a:bodyPr/>
          <a:lstStyle/>
          <a:p>
            <a:r>
              <a:rPr lang="ru-RU" altLang="ru-RU" smtClean="0"/>
              <a:t>Привлекательная цель</a:t>
            </a:r>
            <a:br>
              <a:rPr lang="ru-RU" altLang="ru-RU" smtClean="0"/>
            </a:br>
            <a:r>
              <a:rPr lang="ru-RU" altLang="ru-RU" smtClean="0"/>
              <a:t>«Удивляй!»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488" y="2447925"/>
            <a:ext cx="8510587" cy="4316413"/>
          </a:xfrm>
        </p:spPr>
        <p:txBody>
          <a:bodyPr/>
          <a:lstStyle/>
          <a:p>
            <a:pPr algn="just">
              <a:buClr>
                <a:srgbClr val="90C226"/>
              </a:buClr>
              <a:defRPr/>
            </a:pPr>
            <a:r>
              <a:rPr lang="ru-RU" sz="2400" b="1" dirty="0">
                <a:solidFill>
                  <a:prstClr val="black"/>
                </a:solidFill>
              </a:rPr>
              <a:t>Тема урока </a:t>
            </a:r>
            <a:r>
              <a:rPr lang="ru-RU" sz="2400" dirty="0">
                <a:solidFill>
                  <a:prstClr val="black"/>
                </a:solidFill>
              </a:rPr>
              <a:t>«Имена существительные собственные и нарицательные</a:t>
            </a:r>
            <a:r>
              <a:rPr lang="ru-RU" sz="2400" dirty="0" smtClean="0">
                <a:solidFill>
                  <a:prstClr val="black"/>
                </a:solidFill>
              </a:rPr>
              <a:t>».</a:t>
            </a:r>
          </a:p>
          <a:p>
            <a:pPr algn="just">
              <a:buClr>
                <a:srgbClr val="90C226"/>
              </a:buClr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 Вопрос</a:t>
            </a:r>
            <a:r>
              <a:rPr lang="ru-RU" sz="2400" dirty="0" smtClean="0">
                <a:solidFill>
                  <a:prstClr val="black"/>
                </a:solidFill>
              </a:rPr>
              <a:t>: «Каких </a:t>
            </a:r>
            <a:r>
              <a:rPr lang="ru-RU" sz="2400" dirty="0">
                <a:solidFill>
                  <a:prstClr val="black"/>
                </a:solidFill>
              </a:rPr>
              <a:t>существительных больше в языке: собственных или нарицательных</a:t>
            </a:r>
            <a:r>
              <a:rPr lang="ru-RU" sz="2400" dirty="0" smtClean="0">
                <a:solidFill>
                  <a:prstClr val="black"/>
                </a:solidFill>
              </a:rPr>
              <a:t>?»</a:t>
            </a:r>
          </a:p>
          <a:p>
            <a:pPr algn="just">
              <a:buClr>
                <a:srgbClr val="90C226"/>
              </a:buClr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Вопрос заставляет размышлять. Например, река – нарицательное существительное, но рек много. Следовательно, имен собственных, возможно, больше, чем нарицательных. Вывод неожиданный, удивительный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defRPr/>
            </a:pPr>
            <a:endParaRPr lang="ru-RU" sz="2800" dirty="0"/>
          </a:p>
        </p:txBody>
      </p:sp>
      <p:pic>
        <p:nvPicPr>
          <p:cNvPr id="12292" name="Рисунок 32" descr="https://encrypted-tbn1.gstatic.com/images?q=tbn:ANd9GcRphqtE0Zg-CRbs_X73KV02XErb7zvBpy3sdFxO2HDP9UJ7lv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0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000" b="1" smtClean="0"/>
              <a:t>Прием «Отсроченная отгадка»</a:t>
            </a:r>
            <a:r>
              <a:rPr lang="ru-RU" altLang="en-US" sz="4000" smtClean="0"/>
              <a:t/>
            </a:r>
            <a:br>
              <a:rPr lang="ru-RU" altLang="en-US" sz="4000" smtClean="0"/>
            </a:br>
            <a:endParaRPr lang="ru-RU" altLang="en-US" sz="400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77863" y="1449388"/>
            <a:ext cx="8596312" cy="4592637"/>
          </a:xfrm>
        </p:spPr>
        <p:txBody>
          <a:bodyPr/>
          <a:lstStyle/>
          <a:p>
            <a:r>
              <a:rPr lang="ru-RU" altLang="en-US" sz="2400" b="1" u="sng" smtClean="0">
                <a:solidFill>
                  <a:schemeClr val="tx1"/>
                </a:solidFill>
              </a:rPr>
              <a:t>Первый вариант приема</a:t>
            </a:r>
            <a:r>
              <a:rPr lang="ru-RU" altLang="en-US" sz="2400" b="1" smtClean="0">
                <a:solidFill>
                  <a:schemeClr val="tx1"/>
                </a:solidFill>
              </a:rPr>
              <a:t>.</a:t>
            </a:r>
            <a:r>
              <a:rPr lang="ru-RU" altLang="en-US" sz="2400" smtClean="0">
                <a:solidFill>
                  <a:schemeClr val="tx1"/>
                </a:solidFill>
              </a:rPr>
              <a:t> В начале урока учитель дает загадку (удивительный факт), отгадка к которой (ключик для понимания) будет открыта на уроке при работе над новым материалом.</a:t>
            </a:r>
          </a:p>
          <a:p>
            <a:r>
              <a:rPr lang="ru-RU" altLang="en-US" sz="2400" b="1" u="sng" smtClean="0">
                <a:solidFill>
                  <a:schemeClr val="tx1"/>
                </a:solidFill>
              </a:rPr>
              <a:t>Второй вариант приема</a:t>
            </a:r>
            <a:r>
              <a:rPr lang="ru-RU" altLang="en-US" sz="2400" b="1" smtClean="0">
                <a:solidFill>
                  <a:schemeClr val="tx1"/>
                </a:solidFill>
              </a:rPr>
              <a:t>.</a:t>
            </a:r>
            <a:r>
              <a:rPr lang="ru-RU" altLang="en-US" sz="2400" smtClean="0">
                <a:solidFill>
                  <a:schemeClr val="tx1"/>
                </a:solidFill>
              </a:rPr>
              <a:t> Загадку (удивительный факт) дать в конце урока, чтобы начать с нее следующее занятие. </a:t>
            </a:r>
          </a:p>
          <a:p>
            <a:r>
              <a:rPr lang="ru-RU" altLang="en-US" sz="2400" b="1" u="sng" smtClean="0">
                <a:solidFill>
                  <a:schemeClr val="tx1"/>
                </a:solidFill>
              </a:rPr>
              <a:t>Пример</a:t>
            </a:r>
            <a:r>
              <a:rPr lang="ru-RU" altLang="en-US" sz="2400" b="1" smtClean="0">
                <a:solidFill>
                  <a:schemeClr val="tx1"/>
                </a:solidFill>
              </a:rPr>
              <a:t>.</a:t>
            </a:r>
            <a:r>
              <a:rPr lang="ru-RU" altLang="en-US" sz="2400" smtClean="0">
                <a:solidFill>
                  <a:schemeClr val="tx1"/>
                </a:solidFill>
              </a:rPr>
              <a:t> В начале урока объявить, что разговор пойдёт о писателе, а имя автора ребятам придётся угадать самим. Ученикам предложены несколько его произведений, напечатанные на отдельном листе, естественно, без указания имени.</a:t>
            </a:r>
          </a:p>
          <a:p>
            <a:endParaRPr lang="ru-RU" altLang="en-US" sz="18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1003</TotalTime>
  <Words>1439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Trebuchet MS</vt:lpstr>
      <vt:lpstr>Arial</vt:lpstr>
      <vt:lpstr>Wingdings 3</vt:lpstr>
      <vt:lpstr>Calibri</vt:lpstr>
      <vt:lpstr>Times New Roman</vt:lpstr>
      <vt:lpstr>Wingdings</vt:lpstr>
      <vt:lpstr>Грань</vt:lpstr>
      <vt:lpstr>Читательская грамотность как средство повышения мотивации у обучающихся на уроках русского языка и литературы</vt:lpstr>
      <vt:lpstr>Мотив (от французского motif) – побудительная сила, причина; от латинского – приводить в движение, толкать. Мотивация – совокупность мотивов, побуждающих человека к основной деятельности, процесс действия мотива. Высшей учебной мотивацией ученика является интерес к предмету. </vt:lpstr>
      <vt:lpstr>Система повышения учебной мотивации   </vt:lpstr>
      <vt:lpstr>                            Виды мотивов</vt:lpstr>
      <vt:lpstr>PowerPoint Presentation</vt:lpstr>
      <vt:lpstr>Читательская грамотность как составляющая требований ФГОС ОО к результатам освоения образовательных программ </vt:lpstr>
      <vt:lpstr>PowerPoint Presentation</vt:lpstr>
      <vt:lpstr>Привлекательная цель «Удивляй!»</vt:lpstr>
      <vt:lpstr>Прием «Отсроченная отгадка» </vt:lpstr>
      <vt:lpstr>Пример приема «Феномен»   Перед учащимся художественный текст, но с умышленным «дефектом» – все случаи, когда встречаются нужные буквосочетания «ШЬ», – «выделены» подчёркиванием, цветным маркером и т. д. Ученик вольно или невольно, но без особого усилия, зафиксирует в сознании факт: данные буквосочетания – это показываемый учителем подводный камень, он заслуживает специального внимания. </vt:lpstr>
      <vt:lpstr>«Письмо с дырками (пробелами)»</vt:lpstr>
      <vt:lpstr>Конкурс шпаргалок </vt:lpstr>
      <vt:lpstr>Приём "Чтение в кружок" </vt:lpstr>
      <vt:lpstr>Приём «Реставрация текста»</vt:lpstr>
      <vt:lpstr>Прием «Кумир»</vt:lpstr>
      <vt:lpstr>Фантастическая добавка </vt:lpstr>
      <vt:lpstr>Пересечение тем </vt:lpstr>
      <vt:lpstr>Лови ошибку </vt:lpstr>
      <vt:lpstr>Да-нетка</vt:lpstr>
      <vt:lpstr>Литературный  герой</vt:lpstr>
      <vt:lpstr>Учение, лишённое всякого интереса и взятое только силой принуждения, убивает в ученике охоту к овладению знаниями.  Приохотить ребёнка к учению гораздо более достойная задача, чем приневолить К. Д. Ушинский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Мельк</dc:creator>
  <cp:lastModifiedBy>word</cp:lastModifiedBy>
  <cp:revision>109</cp:revision>
  <dcterms:created xsi:type="dcterms:W3CDTF">2014-12-14T19:39:43Z</dcterms:created>
  <dcterms:modified xsi:type="dcterms:W3CDTF">2023-06-11T17:59:53Z</dcterms:modified>
</cp:coreProperties>
</file>