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g"/>
  <Override PartName="/ppt/media/image8.jpg" ContentType="image/jpg"/>
  <Override PartName="/ppt/media/image9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6.jpg" ContentType="image/jpg"/>
  <Override PartName="/ppt/media/image18.jpg" ContentType="image/jpg"/>
  <Override PartName="/ppt/media/image20.jpg" ContentType="image/jpg"/>
  <Override PartName="/ppt/media/image21.jpg" ContentType="image/jpg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5" r:id="rId4"/>
    <p:sldId id="258" r:id="rId5"/>
    <p:sldId id="259" r:id="rId6"/>
    <p:sldId id="260" r:id="rId7"/>
    <p:sldId id="297" r:id="rId8"/>
    <p:sldId id="296" r:id="rId9"/>
    <p:sldId id="261" r:id="rId10"/>
    <p:sldId id="264" r:id="rId11"/>
    <p:sldId id="272" r:id="rId12"/>
    <p:sldId id="286" r:id="rId13"/>
    <p:sldId id="287" r:id="rId14"/>
    <p:sldId id="288" r:id="rId15"/>
    <p:sldId id="289" r:id="rId16"/>
    <p:sldId id="292" r:id="rId17"/>
    <p:sldId id="293" r:id="rId18"/>
    <p:sldId id="294" r:id="rId19"/>
    <p:sldId id="298" r:id="rId2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ru-RU" sz="2400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400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функциональной грамотности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498525073746312E-3"/>
                  <c:y val="1.70940170940170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РФ</c:v>
                </c:pt>
                <c:pt idx="1">
                  <c:v>Республика Крым</c:v>
                </c:pt>
                <c:pt idx="2">
                  <c:v>г. Симферополь</c:v>
                </c:pt>
                <c:pt idx="3">
                  <c:v>МБОУ "СОШ №2"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  <c:pt idx="1">
                  <c:v>58.16</c:v>
                </c:pt>
                <c:pt idx="2">
                  <c:v>62.73</c:v>
                </c:pt>
                <c:pt idx="3">
                  <c:v>52.49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919616"/>
        <c:axId val="125921152"/>
      </c:barChart>
      <c:catAx>
        <c:axId val="125919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25921152"/>
        <c:crosses val="autoZero"/>
        <c:auto val="1"/>
        <c:lblAlgn val="ctr"/>
        <c:lblOffset val="100"/>
        <c:noMultiLvlLbl val="0"/>
      </c:catAx>
      <c:valAx>
        <c:axId val="12592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91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166496"/>
            <a:ext cx="836866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334" y="1747520"/>
            <a:ext cx="8558530" cy="413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6655" y="4953000"/>
            <a:ext cx="8122411" cy="9947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06850" algn="r">
              <a:lnSpc>
                <a:spcPct val="114999"/>
              </a:lnSpc>
              <a:spcBef>
                <a:spcPts val="105"/>
              </a:spcBef>
            </a:pPr>
            <a:r>
              <a:rPr lang="ru-RU" sz="1800" b="1" dirty="0" err="1" smtClean="0">
                <a:latin typeface="Microsoft Sans Serif"/>
                <a:cs typeface="Microsoft Sans Serif"/>
              </a:rPr>
              <a:t>Симинько</a:t>
            </a:r>
            <a:r>
              <a:rPr lang="ru-RU" sz="1800" b="1" dirty="0" smtClean="0">
                <a:latin typeface="Microsoft Sans Serif"/>
                <a:cs typeface="Microsoft Sans Serif"/>
              </a:rPr>
              <a:t> Екатерина Олеговна,</a:t>
            </a:r>
          </a:p>
          <a:p>
            <a:pPr marL="12700" marR="5080" indent="4006850" algn="r">
              <a:lnSpc>
                <a:spcPct val="114999"/>
              </a:lnSpc>
              <a:spcBef>
                <a:spcPts val="105"/>
              </a:spcBef>
            </a:pPr>
            <a:r>
              <a:rPr lang="ru-RU" dirty="0">
                <a:latin typeface="Microsoft Sans Serif"/>
                <a:cs typeface="Microsoft Sans Serif"/>
              </a:rPr>
              <a:t>у</a:t>
            </a:r>
            <a:r>
              <a:rPr lang="ru-RU" dirty="0" smtClean="0">
                <a:latin typeface="Microsoft Sans Serif"/>
                <a:cs typeface="Microsoft Sans Serif"/>
              </a:rPr>
              <a:t>читель русского языка и литературы</a:t>
            </a:r>
            <a:endParaRPr lang="ru-RU" sz="1800" dirty="0" smtClean="0">
              <a:latin typeface="Microsoft Sans Serif"/>
              <a:cs typeface="Microsoft Sans Serif"/>
            </a:endParaRPr>
          </a:p>
          <a:p>
            <a:pPr marL="12700" marR="5080" indent="4006850" algn="r">
              <a:lnSpc>
                <a:spcPct val="114999"/>
              </a:lnSpc>
              <a:spcBef>
                <a:spcPts val="105"/>
              </a:spcBef>
            </a:pP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9704" y="2819400"/>
            <a:ext cx="8351011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7990" algn="ctr">
              <a:lnSpc>
                <a:spcPct val="100000"/>
              </a:lnSpc>
              <a:spcBef>
                <a:spcPts val="95"/>
              </a:spcBef>
            </a:pPr>
            <a:r>
              <a:rPr sz="4400" spc="-495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</a:t>
            </a:r>
            <a:r>
              <a:rPr sz="4400" spc="-36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sz="4400" spc="-434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циональная</a:t>
            </a:r>
            <a:r>
              <a:rPr sz="4400" spc="-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400" spc="-415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грамотность</a:t>
            </a:r>
            <a:r>
              <a:rPr lang="ru-RU" sz="4400" spc="-415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ru-RU" sz="4400" spc="-415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spc="-415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теории к практике</a:t>
            </a:r>
            <a:endParaRPr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3124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2971800"/>
            <a:ext cx="3505199" cy="3776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3400" y="304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Chat GPT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его возможности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219200"/>
            <a:ext cx="678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диалог.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Сочинять стихи и тексты песен.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сценарии.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резюме статей / научных концепций.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персональные советы.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планы и расчеты.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Отвечать на сложные вопросы.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эссе и сочинения.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191" y="164275"/>
            <a:ext cx="3250692" cy="3252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3604264"/>
            <a:ext cx="3250692" cy="3252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7800" y="164275"/>
            <a:ext cx="3250691" cy="3252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7800" y="3605786"/>
            <a:ext cx="3252216" cy="3250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212" y="148170"/>
            <a:ext cx="4137549" cy="253711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311" y="2997707"/>
            <a:ext cx="4753356" cy="3558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304800"/>
            <a:ext cx="367542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деловое письмо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лица Обломова управляющему.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приказ об увольнении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Обломова за систематические опоздания и прогулы.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договор о купле-продаже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вишневого сада.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809" y="578988"/>
            <a:ext cx="2160104" cy="15112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4016" y="188976"/>
            <a:ext cx="6480048" cy="648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10" y="297179"/>
            <a:ext cx="9086089" cy="6256021"/>
            <a:chOff x="57911" y="297179"/>
            <a:chExt cx="8763000" cy="5674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11" y="914399"/>
              <a:ext cx="5086350" cy="50577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1304" y="297179"/>
              <a:ext cx="6769608" cy="39182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" y="212640"/>
            <a:ext cx="9089136" cy="5078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19100" y="1024127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5" h="329565">
                <a:moveTo>
                  <a:pt x="164592" y="0"/>
                </a:moveTo>
                <a:lnTo>
                  <a:pt x="120835" y="5877"/>
                </a:lnTo>
                <a:lnTo>
                  <a:pt x="81517" y="22464"/>
                </a:lnTo>
                <a:lnTo>
                  <a:pt x="48206" y="48196"/>
                </a:lnTo>
                <a:lnTo>
                  <a:pt x="22470" y="81505"/>
                </a:lnTo>
                <a:lnTo>
                  <a:pt x="5879" y="120826"/>
                </a:lnTo>
                <a:lnTo>
                  <a:pt x="0" y="164592"/>
                </a:lnTo>
                <a:lnTo>
                  <a:pt x="5879" y="208357"/>
                </a:lnTo>
                <a:lnTo>
                  <a:pt x="22470" y="247678"/>
                </a:lnTo>
                <a:lnTo>
                  <a:pt x="48206" y="280987"/>
                </a:lnTo>
                <a:lnTo>
                  <a:pt x="81517" y="306719"/>
                </a:lnTo>
                <a:lnTo>
                  <a:pt x="120835" y="323306"/>
                </a:lnTo>
                <a:lnTo>
                  <a:pt x="164592" y="329184"/>
                </a:lnTo>
                <a:lnTo>
                  <a:pt x="208348" y="323306"/>
                </a:lnTo>
                <a:lnTo>
                  <a:pt x="247666" y="306719"/>
                </a:lnTo>
                <a:lnTo>
                  <a:pt x="280977" y="280987"/>
                </a:lnTo>
                <a:lnTo>
                  <a:pt x="306713" y="247678"/>
                </a:lnTo>
                <a:lnTo>
                  <a:pt x="323304" y="208357"/>
                </a:lnTo>
                <a:lnTo>
                  <a:pt x="329184" y="164592"/>
                </a:lnTo>
                <a:lnTo>
                  <a:pt x="323304" y="120826"/>
                </a:lnTo>
                <a:lnTo>
                  <a:pt x="306713" y="81505"/>
                </a:lnTo>
                <a:lnTo>
                  <a:pt x="280977" y="48196"/>
                </a:lnTo>
                <a:lnTo>
                  <a:pt x="247666" y="22464"/>
                </a:lnTo>
                <a:lnTo>
                  <a:pt x="208348" y="5877"/>
                </a:lnTo>
                <a:lnTo>
                  <a:pt x="164592" y="0"/>
                </a:lnTo>
                <a:close/>
              </a:path>
            </a:pathLst>
          </a:custGeom>
          <a:solidFill>
            <a:srgbClr val="423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1309" y="1063497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12948" y="1024127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4" h="329565">
                <a:moveTo>
                  <a:pt x="164591" y="0"/>
                </a:moveTo>
                <a:lnTo>
                  <a:pt x="120826" y="5877"/>
                </a:lnTo>
                <a:lnTo>
                  <a:pt x="81505" y="22464"/>
                </a:lnTo>
                <a:lnTo>
                  <a:pt x="48196" y="48196"/>
                </a:lnTo>
                <a:lnTo>
                  <a:pt x="22464" y="81505"/>
                </a:lnTo>
                <a:lnTo>
                  <a:pt x="5877" y="120826"/>
                </a:lnTo>
                <a:lnTo>
                  <a:pt x="0" y="164592"/>
                </a:lnTo>
                <a:lnTo>
                  <a:pt x="5877" y="208357"/>
                </a:lnTo>
                <a:lnTo>
                  <a:pt x="22464" y="247678"/>
                </a:lnTo>
                <a:lnTo>
                  <a:pt x="48196" y="280987"/>
                </a:lnTo>
                <a:lnTo>
                  <a:pt x="81505" y="306719"/>
                </a:lnTo>
                <a:lnTo>
                  <a:pt x="120826" y="323306"/>
                </a:lnTo>
                <a:lnTo>
                  <a:pt x="164591" y="329184"/>
                </a:lnTo>
                <a:lnTo>
                  <a:pt x="208357" y="323306"/>
                </a:lnTo>
                <a:lnTo>
                  <a:pt x="247678" y="306719"/>
                </a:lnTo>
                <a:lnTo>
                  <a:pt x="280987" y="280987"/>
                </a:lnTo>
                <a:lnTo>
                  <a:pt x="306719" y="247678"/>
                </a:lnTo>
                <a:lnTo>
                  <a:pt x="323306" y="208357"/>
                </a:lnTo>
                <a:lnTo>
                  <a:pt x="329184" y="164592"/>
                </a:lnTo>
                <a:lnTo>
                  <a:pt x="323306" y="120826"/>
                </a:lnTo>
                <a:lnTo>
                  <a:pt x="306719" y="81505"/>
                </a:lnTo>
                <a:lnTo>
                  <a:pt x="280987" y="48196"/>
                </a:lnTo>
                <a:lnTo>
                  <a:pt x="247678" y="22464"/>
                </a:lnTo>
                <a:lnTo>
                  <a:pt x="208357" y="5877"/>
                </a:lnTo>
                <a:lnTo>
                  <a:pt x="164591" y="0"/>
                </a:lnTo>
                <a:close/>
              </a:path>
            </a:pathLst>
          </a:custGeom>
          <a:solidFill>
            <a:srgbClr val="423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16326" y="1063497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08320" y="1024127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4" h="329565">
                <a:moveTo>
                  <a:pt x="164591" y="0"/>
                </a:moveTo>
                <a:lnTo>
                  <a:pt x="120826" y="5877"/>
                </a:lnTo>
                <a:lnTo>
                  <a:pt x="81505" y="22464"/>
                </a:lnTo>
                <a:lnTo>
                  <a:pt x="48196" y="48196"/>
                </a:lnTo>
                <a:lnTo>
                  <a:pt x="22464" y="81505"/>
                </a:lnTo>
                <a:lnTo>
                  <a:pt x="5877" y="120826"/>
                </a:lnTo>
                <a:lnTo>
                  <a:pt x="0" y="164592"/>
                </a:lnTo>
                <a:lnTo>
                  <a:pt x="5877" y="208357"/>
                </a:lnTo>
                <a:lnTo>
                  <a:pt x="22464" y="247678"/>
                </a:lnTo>
                <a:lnTo>
                  <a:pt x="48196" y="280987"/>
                </a:lnTo>
                <a:lnTo>
                  <a:pt x="81505" y="306719"/>
                </a:lnTo>
                <a:lnTo>
                  <a:pt x="120826" y="323306"/>
                </a:lnTo>
                <a:lnTo>
                  <a:pt x="164591" y="329184"/>
                </a:lnTo>
                <a:lnTo>
                  <a:pt x="208357" y="323306"/>
                </a:lnTo>
                <a:lnTo>
                  <a:pt x="247678" y="306719"/>
                </a:lnTo>
                <a:lnTo>
                  <a:pt x="280987" y="280987"/>
                </a:lnTo>
                <a:lnTo>
                  <a:pt x="306719" y="247678"/>
                </a:lnTo>
                <a:lnTo>
                  <a:pt x="323306" y="208357"/>
                </a:lnTo>
                <a:lnTo>
                  <a:pt x="329183" y="164592"/>
                </a:lnTo>
                <a:lnTo>
                  <a:pt x="323306" y="120826"/>
                </a:lnTo>
                <a:lnTo>
                  <a:pt x="306719" y="81505"/>
                </a:lnTo>
                <a:lnTo>
                  <a:pt x="280987" y="48196"/>
                </a:lnTo>
                <a:lnTo>
                  <a:pt x="247678" y="22464"/>
                </a:lnTo>
                <a:lnTo>
                  <a:pt x="208357" y="5877"/>
                </a:lnTo>
                <a:lnTo>
                  <a:pt x="164591" y="0"/>
                </a:lnTo>
                <a:close/>
              </a:path>
            </a:pathLst>
          </a:custGeom>
          <a:solidFill>
            <a:srgbClr val="423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11444" y="1063497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02168" y="1024127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5" h="329565">
                <a:moveTo>
                  <a:pt x="164591" y="0"/>
                </a:moveTo>
                <a:lnTo>
                  <a:pt x="120826" y="5877"/>
                </a:lnTo>
                <a:lnTo>
                  <a:pt x="81505" y="22464"/>
                </a:lnTo>
                <a:lnTo>
                  <a:pt x="48196" y="48196"/>
                </a:lnTo>
                <a:lnTo>
                  <a:pt x="22464" y="81505"/>
                </a:lnTo>
                <a:lnTo>
                  <a:pt x="5877" y="120826"/>
                </a:lnTo>
                <a:lnTo>
                  <a:pt x="0" y="164592"/>
                </a:lnTo>
                <a:lnTo>
                  <a:pt x="5877" y="208357"/>
                </a:lnTo>
                <a:lnTo>
                  <a:pt x="22464" y="247678"/>
                </a:lnTo>
                <a:lnTo>
                  <a:pt x="48196" y="280987"/>
                </a:lnTo>
                <a:lnTo>
                  <a:pt x="81505" y="306719"/>
                </a:lnTo>
                <a:lnTo>
                  <a:pt x="120826" y="323306"/>
                </a:lnTo>
                <a:lnTo>
                  <a:pt x="164591" y="329184"/>
                </a:lnTo>
                <a:lnTo>
                  <a:pt x="208357" y="323306"/>
                </a:lnTo>
                <a:lnTo>
                  <a:pt x="247678" y="306719"/>
                </a:lnTo>
                <a:lnTo>
                  <a:pt x="280987" y="280987"/>
                </a:lnTo>
                <a:lnTo>
                  <a:pt x="306719" y="247678"/>
                </a:lnTo>
                <a:lnTo>
                  <a:pt x="323306" y="208357"/>
                </a:lnTo>
                <a:lnTo>
                  <a:pt x="329183" y="164592"/>
                </a:lnTo>
                <a:lnTo>
                  <a:pt x="323306" y="120826"/>
                </a:lnTo>
                <a:lnTo>
                  <a:pt x="306719" y="81505"/>
                </a:lnTo>
                <a:lnTo>
                  <a:pt x="280987" y="48196"/>
                </a:lnTo>
                <a:lnTo>
                  <a:pt x="247678" y="22464"/>
                </a:lnTo>
                <a:lnTo>
                  <a:pt x="208357" y="5877"/>
                </a:lnTo>
                <a:lnTo>
                  <a:pt x="164591" y="0"/>
                </a:lnTo>
                <a:close/>
              </a:path>
            </a:pathLst>
          </a:custGeom>
          <a:solidFill>
            <a:srgbClr val="423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06561" y="1063497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80516" y="1196339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12700">
            <a:solidFill>
              <a:srgbClr val="423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37788" y="1196339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12700">
            <a:solidFill>
              <a:srgbClr val="423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69735" y="1196339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199" y="0"/>
                </a:lnTo>
              </a:path>
            </a:pathLst>
          </a:custGeom>
          <a:ln w="12700">
            <a:solidFill>
              <a:srgbClr val="423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320" y="3330917"/>
            <a:ext cx="3332997" cy="320704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4898795"/>
            <a:ext cx="4608576" cy="14317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21628" y="142066"/>
            <a:ext cx="4226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Подведем итоги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589402"/>
            <a:ext cx="2452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учителем нового материала через актуальный и запоминающийся формат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47" y="1589402"/>
            <a:ext cx="1874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нестандартных заданий (домашних, учебных)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6647" y="1589402"/>
            <a:ext cx="2223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ассоциативного, критического, креативного мышления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400" y="1676400"/>
            <a:ext cx="231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68016482"/>
              </p:ext>
            </p:extLst>
          </p:nvPr>
        </p:nvGraphicFramePr>
        <p:xfrm>
          <a:off x="381000" y="609600"/>
          <a:ext cx="8610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2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106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добиться к концу учебного года 100-процентного освоения всеми обучающимися 5-9 классов заданий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РЭШ;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учебного плана на 2023-2024 учебный год включить в план ВД: специальные учебные курсы, направленные на формирование ФГ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(«Финансовая грамотность», «Осознанное чтение» и др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проходить курсы повышения квалификации на предмет формирования и оценки ФГ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серию семинаров-практикумов, направленных на совместную работу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коллектива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0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795" y="228600"/>
            <a:ext cx="858519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3022091"/>
            <a:ext cx="4511040" cy="3835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716" y="762000"/>
            <a:ext cx="836041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функциональной грамотности.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способы развития функциональной грамотности на уроках русского языка и литературы.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которые можно с легкостью адаптировать под свой предмет.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ресурсы для учителей.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РЭШ. Создание мероприятий по оценке функциональной грамотности.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185" y="609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– это…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05200"/>
            <a:ext cx="607695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15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52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как базовое образование личности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546249"/>
            <a:ext cx="525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включает в себя: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Математическую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Финансовую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Естественно-научную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Читательскую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46248"/>
            <a:ext cx="3810000" cy="452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8995" y="1420367"/>
            <a:ext cx="338455" cy="364490"/>
          </a:xfrm>
          <a:custGeom>
            <a:avLst/>
            <a:gdLst/>
            <a:ahLst/>
            <a:cxnLst/>
            <a:rect l="l" t="t" r="r" b="b"/>
            <a:pathLst>
              <a:path w="338455" h="364489">
                <a:moveTo>
                  <a:pt x="169163" y="0"/>
                </a:moveTo>
                <a:lnTo>
                  <a:pt x="124195" y="6505"/>
                </a:lnTo>
                <a:lnTo>
                  <a:pt x="83786" y="24863"/>
                </a:lnTo>
                <a:lnTo>
                  <a:pt x="49549" y="53340"/>
                </a:lnTo>
                <a:lnTo>
                  <a:pt x="23097" y="90198"/>
                </a:lnTo>
                <a:lnTo>
                  <a:pt x="6043" y="133702"/>
                </a:lnTo>
                <a:lnTo>
                  <a:pt x="0" y="182118"/>
                </a:lnTo>
                <a:lnTo>
                  <a:pt x="6043" y="230533"/>
                </a:lnTo>
                <a:lnTo>
                  <a:pt x="23097" y="274037"/>
                </a:lnTo>
                <a:lnTo>
                  <a:pt x="49549" y="310896"/>
                </a:lnTo>
                <a:lnTo>
                  <a:pt x="83786" y="339372"/>
                </a:lnTo>
                <a:lnTo>
                  <a:pt x="124195" y="357730"/>
                </a:lnTo>
                <a:lnTo>
                  <a:pt x="169163" y="364236"/>
                </a:lnTo>
                <a:lnTo>
                  <a:pt x="214132" y="357730"/>
                </a:lnTo>
                <a:lnTo>
                  <a:pt x="254541" y="339372"/>
                </a:lnTo>
                <a:lnTo>
                  <a:pt x="288778" y="310896"/>
                </a:lnTo>
                <a:lnTo>
                  <a:pt x="315230" y="274037"/>
                </a:lnTo>
                <a:lnTo>
                  <a:pt x="332284" y="230533"/>
                </a:lnTo>
                <a:lnTo>
                  <a:pt x="338327" y="182118"/>
                </a:lnTo>
                <a:lnTo>
                  <a:pt x="332284" y="133702"/>
                </a:lnTo>
                <a:lnTo>
                  <a:pt x="315230" y="90198"/>
                </a:lnTo>
                <a:lnTo>
                  <a:pt x="288778" y="53340"/>
                </a:lnTo>
                <a:lnTo>
                  <a:pt x="254541" y="24863"/>
                </a:lnTo>
                <a:lnTo>
                  <a:pt x="214132" y="6505"/>
                </a:lnTo>
                <a:lnTo>
                  <a:pt x="169163" y="0"/>
                </a:lnTo>
                <a:close/>
              </a:path>
            </a:pathLst>
          </a:custGeom>
          <a:solidFill>
            <a:srgbClr val="423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6520" y="1402080"/>
            <a:ext cx="340360" cy="365760"/>
          </a:xfrm>
          <a:custGeom>
            <a:avLst/>
            <a:gdLst/>
            <a:ahLst/>
            <a:cxnLst/>
            <a:rect l="l" t="t" r="r" b="b"/>
            <a:pathLst>
              <a:path w="340360" h="365760">
                <a:moveTo>
                  <a:pt x="169925" y="0"/>
                </a:moveTo>
                <a:lnTo>
                  <a:pt x="124751" y="6535"/>
                </a:lnTo>
                <a:lnTo>
                  <a:pt x="84158" y="24976"/>
                </a:lnTo>
                <a:lnTo>
                  <a:pt x="49768" y="53578"/>
                </a:lnTo>
                <a:lnTo>
                  <a:pt x="23198" y="90593"/>
                </a:lnTo>
                <a:lnTo>
                  <a:pt x="6069" y="134276"/>
                </a:lnTo>
                <a:lnTo>
                  <a:pt x="0" y="182880"/>
                </a:lnTo>
                <a:lnTo>
                  <a:pt x="6069" y="231483"/>
                </a:lnTo>
                <a:lnTo>
                  <a:pt x="23198" y="275166"/>
                </a:lnTo>
                <a:lnTo>
                  <a:pt x="49768" y="312181"/>
                </a:lnTo>
                <a:lnTo>
                  <a:pt x="84158" y="340783"/>
                </a:lnTo>
                <a:lnTo>
                  <a:pt x="124751" y="359224"/>
                </a:lnTo>
                <a:lnTo>
                  <a:pt x="169925" y="365760"/>
                </a:lnTo>
                <a:lnTo>
                  <a:pt x="215100" y="359224"/>
                </a:lnTo>
                <a:lnTo>
                  <a:pt x="255693" y="340783"/>
                </a:lnTo>
                <a:lnTo>
                  <a:pt x="290083" y="312181"/>
                </a:lnTo>
                <a:lnTo>
                  <a:pt x="316653" y="275166"/>
                </a:lnTo>
                <a:lnTo>
                  <a:pt x="333782" y="231483"/>
                </a:lnTo>
                <a:lnTo>
                  <a:pt x="339852" y="182880"/>
                </a:lnTo>
                <a:lnTo>
                  <a:pt x="333782" y="134276"/>
                </a:lnTo>
                <a:lnTo>
                  <a:pt x="316653" y="90593"/>
                </a:lnTo>
                <a:lnTo>
                  <a:pt x="290083" y="53578"/>
                </a:lnTo>
                <a:lnTo>
                  <a:pt x="255693" y="24976"/>
                </a:lnTo>
                <a:lnTo>
                  <a:pt x="215100" y="6535"/>
                </a:lnTo>
                <a:lnTo>
                  <a:pt x="169925" y="0"/>
                </a:lnTo>
                <a:close/>
              </a:path>
            </a:pathLst>
          </a:custGeom>
          <a:solidFill>
            <a:srgbClr val="423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72811" y="1392936"/>
            <a:ext cx="340360" cy="365760"/>
          </a:xfrm>
          <a:custGeom>
            <a:avLst/>
            <a:gdLst/>
            <a:ahLst/>
            <a:cxnLst/>
            <a:rect l="l" t="t" r="r" b="b"/>
            <a:pathLst>
              <a:path w="340360" h="365760">
                <a:moveTo>
                  <a:pt x="169925" y="0"/>
                </a:moveTo>
                <a:lnTo>
                  <a:pt x="124751" y="6535"/>
                </a:lnTo>
                <a:lnTo>
                  <a:pt x="84158" y="24976"/>
                </a:lnTo>
                <a:lnTo>
                  <a:pt x="49768" y="53578"/>
                </a:lnTo>
                <a:lnTo>
                  <a:pt x="23198" y="90593"/>
                </a:lnTo>
                <a:lnTo>
                  <a:pt x="6069" y="134276"/>
                </a:lnTo>
                <a:lnTo>
                  <a:pt x="0" y="182879"/>
                </a:lnTo>
                <a:lnTo>
                  <a:pt x="6069" y="231483"/>
                </a:lnTo>
                <a:lnTo>
                  <a:pt x="23198" y="275166"/>
                </a:lnTo>
                <a:lnTo>
                  <a:pt x="49768" y="312181"/>
                </a:lnTo>
                <a:lnTo>
                  <a:pt x="84158" y="340783"/>
                </a:lnTo>
                <a:lnTo>
                  <a:pt x="124751" y="359224"/>
                </a:lnTo>
                <a:lnTo>
                  <a:pt x="169925" y="365760"/>
                </a:lnTo>
                <a:lnTo>
                  <a:pt x="215100" y="359224"/>
                </a:lnTo>
                <a:lnTo>
                  <a:pt x="255693" y="340783"/>
                </a:lnTo>
                <a:lnTo>
                  <a:pt x="290083" y="312181"/>
                </a:lnTo>
                <a:lnTo>
                  <a:pt x="316653" y="275166"/>
                </a:lnTo>
                <a:lnTo>
                  <a:pt x="333782" y="231483"/>
                </a:lnTo>
                <a:lnTo>
                  <a:pt x="339851" y="182879"/>
                </a:lnTo>
                <a:lnTo>
                  <a:pt x="333782" y="134276"/>
                </a:lnTo>
                <a:lnTo>
                  <a:pt x="316653" y="90593"/>
                </a:lnTo>
                <a:lnTo>
                  <a:pt x="290083" y="53578"/>
                </a:lnTo>
                <a:lnTo>
                  <a:pt x="255693" y="24976"/>
                </a:lnTo>
                <a:lnTo>
                  <a:pt x="215100" y="6535"/>
                </a:lnTo>
                <a:lnTo>
                  <a:pt x="169925" y="0"/>
                </a:lnTo>
                <a:close/>
              </a:path>
            </a:pathLst>
          </a:custGeom>
          <a:solidFill>
            <a:srgbClr val="423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8183" y="1392936"/>
            <a:ext cx="340360" cy="365760"/>
          </a:xfrm>
          <a:custGeom>
            <a:avLst/>
            <a:gdLst/>
            <a:ahLst/>
            <a:cxnLst/>
            <a:rect l="l" t="t" r="r" b="b"/>
            <a:pathLst>
              <a:path w="340359" h="365760">
                <a:moveTo>
                  <a:pt x="169925" y="0"/>
                </a:moveTo>
                <a:lnTo>
                  <a:pt x="124751" y="6535"/>
                </a:lnTo>
                <a:lnTo>
                  <a:pt x="84158" y="24976"/>
                </a:lnTo>
                <a:lnTo>
                  <a:pt x="49768" y="53578"/>
                </a:lnTo>
                <a:lnTo>
                  <a:pt x="23198" y="90593"/>
                </a:lnTo>
                <a:lnTo>
                  <a:pt x="6069" y="134276"/>
                </a:lnTo>
                <a:lnTo>
                  <a:pt x="0" y="182879"/>
                </a:lnTo>
                <a:lnTo>
                  <a:pt x="6069" y="231483"/>
                </a:lnTo>
                <a:lnTo>
                  <a:pt x="23198" y="275166"/>
                </a:lnTo>
                <a:lnTo>
                  <a:pt x="49768" y="312181"/>
                </a:lnTo>
                <a:lnTo>
                  <a:pt x="84158" y="340783"/>
                </a:lnTo>
                <a:lnTo>
                  <a:pt x="124751" y="359224"/>
                </a:lnTo>
                <a:lnTo>
                  <a:pt x="169925" y="365760"/>
                </a:lnTo>
                <a:lnTo>
                  <a:pt x="215100" y="359224"/>
                </a:lnTo>
                <a:lnTo>
                  <a:pt x="255693" y="340783"/>
                </a:lnTo>
                <a:lnTo>
                  <a:pt x="290083" y="312181"/>
                </a:lnTo>
                <a:lnTo>
                  <a:pt x="316653" y="275166"/>
                </a:lnTo>
                <a:lnTo>
                  <a:pt x="333782" y="231483"/>
                </a:lnTo>
                <a:lnTo>
                  <a:pt x="339851" y="182879"/>
                </a:lnTo>
                <a:lnTo>
                  <a:pt x="333782" y="134276"/>
                </a:lnTo>
                <a:lnTo>
                  <a:pt x="316653" y="90593"/>
                </a:lnTo>
                <a:lnTo>
                  <a:pt x="290083" y="53578"/>
                </a:lnTo>
                <a:lnTo>
                  <a:pt x="255693" y="24976"/>
                </a:lnTo>
                <a:lnTo>
                  <a:pt x="215100" y="6535"/>
                </a:lnTo>
                <a:lnTo>
                  <a:pt x="169925" y="0"/>
                </a:lnTo>
                <a:close/>
              </a:path>
            </a:pathLst>
          </a:custGeom>
          <a:solidFill>
            <a:srgbClr val="423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2311" y="1629155"/>
            <a:ext cx="1368425" cy="0"/>
          </a:xfrm>
          <a:custGeom>
            <a:avLst/>
            <a:gdLst/>
            <a:ahLst/>
            <a:cxnLst/>
            <a:rect l="l" t="t" r="r" b="b"/>
            <a:pathLst>
              <a:path w="1368425">
                <a:moveTo>
                  <a:pt x="0" y="0"/>
                </a:moveTo>
                <a:lnTo>
                  <a:pt x="1368170" y="0"/>
                </a:lnTo>
              </a:path>
            </a:pathLst>
          </a:custGeom>
          <a:ln w="12700">
            <a:solidFill>
              <a:srgbClr val="423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73552" y="1589532"/>
            <a:ext cx="1368425" cy="0"/>
          </a:xfrm>
          <a:custGeom>
            <a:avLst/>
            <a:gdLst/>
            <a:ahLst/>
            <a:cxnLst/>
            <a:rect l="l" t="t" r="r" b="b"/>
            <a:pathLst>
              <a:path w="1368425">
                <a:moveTo>
                  <a:pt x="0" y="0"/>
                </a:moveTo>
                <a:lnTo>
                  <a:pt x="1368171" y="0"/>
                </a:lnTo>
              </a:path>
            </a:pathLst>
          </a:custGeom>
          <a:ln w="12700">
            <a:solidFill>
              <a:srgbClr val="423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24144" y="1559052"/>
            <a:ext cx="1368425" cy="0"/>
          </a:xfrm>
          <a:custGeom>
            <a:avLst/>
            <a:gdLst/>
            <a:ahLst/>
            <a:cxnLst/>
            <a:rect l="l" t="t" r="r" b="b"/>
            <a:pathLst>
              <a:path w="1368425">
                <a:moveTo>
                  <a:pt x="0" y="0"/>
                </a:moveTo>
                <a:lnTo>
                  <a:pt x="1368171" y="0"/>
                </a:lnTo>
              </a:path>
            </a:pathLst>
          </a:custGeom>
          <a:ln w="12700">
            <a:solidFill>
              <a:srgbClr val="423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58267" y="166496"/>
            <a:ext cx="8368665" cy="1169551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как базовое образование личности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897950"/>
            <a:ext cx="2201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успешно взаимодействовать с изменяющимся окружающим миром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1466" y="1901430"/>
            <a:ext cx="2440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решать различные (в том числе нестандартные) учебные и жизненные задачи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1977" y="1897950"/>
            <a:ext cx="1981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строить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отношения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0383" y="189795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рефлексивных умений, обеспечивающих оценку своей грамотности, стремление к дальнейшему образованию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67" y="3255836"/>
            <a:ext cx="4891102" cy="360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3164284" cy="446379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008826" y="6022075"/>
            <a:ext cx="725805" cy="679450"/>
          </a:xfrm>
          <a:custGeom>
            <a:avLst/>
            <a:gdLst/>
            <a:ahLst/>
            <a:cxnLst/>
            <a:rect l="l" t="t" r="r" b="b"/>
            <a:pathLst>
              <a:path w="725804" h="679450">
                <a:moveTo>
                  <a:pt x="425935" y="0"/>
                </a:moveTo>
                <a:lnTo>
                  <a:pt x="61332" y="128141"/>
                </a:lnTo>
                <a:lnTo>
                  <a:pt x="30345" y="171384"/>
                </a:lnTo>
                <a:lnTo>
                  <a:pt x="25554" y="230642"/>
                </a:lnTo>
                <a:lnTo>
                  <a:pt x="25860" y="240238"/>
                </a:lnTo>
                <a:lnTo>
                  <a:pt x="26725" y="249754"/>
                </a:lnTo>
                <a:lnTo>
                  <a:pt x="28069" y="259110"/>
                </a:lnTo>
                <a:lnTo>
                  <a:pt x="29813" y="268226"/>
                </a:lnTo>
                <a:lnTo>
                  <a:pt x="12936" y="286471"/>
                </a:lnTo>
                <a:lnTo>
                  <a:pt x="4046" y="311042"/>
                </a:lnTo>
                <a:lnTo>
                  <a:pt x="585" y="338976"/>
                </a:lnTo>
                <a:lnTo>
                  <a:pt x="0" y="367311"/>
                </a:lnTo>
                <a:lnTo>
                  <a:pt x="1357" y="389133"/>
                </a:lnTo>
                <a:lnTo>
                  <a:pt x="5749" y="409273"/>
                </a:lnTo>
                <a:lnTo>
                  <a:pt x="13655" y="427010"/>
                </a:lnTo>
                <a:lnTo>
                  <a:pt x="25554" y="441625"/>
                </a:lnTo>
                <a:lnTo>
                  <a:pt x="23491" y="453156"/>
                </a:lnTo>
                <a:lnTo>
                  <a:pt x="23105" y="465969"/>
                </a:lnTo>
                <a:lnTo>
                  <a:pt x="23517" y="480063"/>
                </a:lnTo>
                <a:lnTo>
                  <a:pt x="23850" y="495438"/>
                </a:lnTo>
                <a:lnTo>
                  <a:pt x="33221" y="548077"/>
                </a:lnTo>
                <a:lnTo>
                  <a:pt x="68148" y="580856"/>
                </a:lnTo>
                <a:lnTo>
                  <a:pt x="304969" y="679086"/>
                </a:lnTo>
                <a:lnTo>
                  <a:pt x="438517" y="623565"/>
                </a:lnTo>
                <a:lnTo>
                  <a:pt x="306673" y="623565"/>
                </a:lnTo>
                <a:lnTo>
                  <a:pt x="68999" y="529605"/>
                </a:lnTo>
                <a:lnTo>
                  <a:pt x="68999" y="462979"/>
                </a:lnTo>
                <a:lnTo>
                  <a:pt x="201009" y="462979"/>
                </a:lnTo>
                <a:lnTo>
                  <a:pt x="45999" y="401478"/>
                </a:lnTo>
                <a:lnTo>
                  <a:pt x="45999" y="324602"/>
                </a:lnTo>
                <a:lnTo>
                  <a:pt x="222259" y="324602"/>
                </a:lnTo>
                <a:lnTo>
                  <a:pt x="71555" y="264809"/>
                </a:lnTo>
                <a:lnTo>
                  <a:pt x="71555" y="187933"/>
                </a:lnTo>
                <a:lnTo>
                  <a:pt x="538493" y="187933"/>
                </a:lnTo>
                <a:lnTo>
                  <a:pt x="648274" y="143516"/>
                </a:lnTo>
                <a:lnTo>
                  <a:pt x="681512" y="143516"/>
                </a:lnTo>
                <a:lnTo>
                  <a:pt x="681512" y="129849"/>
                </a:lnTo>
                <a:lnTo>
                  <a:pt x="725809" y="111057"/>
                </a:lnTo>
                <a:lnTo>
                  <a:pt x="425935" y="0"/>
                </a:lnTo>
                <a:close/>
              </a:path>
              <a:path w="725804" h="679450">
                <a:moveTo>
                  <a:pt x="679808" y="404895"/>
                </a:moveTo>
                <a:lnTo>
                  <a:pt x="647423" y="404895"/>
                </a:lnTo>
                <a:lnTo>
                  <a:pt x="646571" y="482625"/>
                </a:lnTo>
                <a:lnTo>
                  <a:pt x="306673" y="623565"/>
                </a:lnTo>
                <a:lnTo>
                  <a:pt x="438517" y="623565"/>
                </a:lnTo>
                <a:lnTo>
                  <a:pt x="724106" y="504834"/>
                </a:lnTo>
                <a:lnTo>
                  <a:pt x="679808" y="488604"/>
                </a:lnTo>
                <a:lnTo>
                  <a:pt x="679808" y="404895"/>
                </a:lnTo>
                <a:close/>
              </a:path>
              <a:path w="725804" h="679450">
                <a:moveTo>
                  <a:pt x="201009" y="462979"/>
                </a:moveTo>
                <a:lnTo>
                  <a:pt x="68999" y="462979"/>
                </a:lnTo>
                <a:lnTo>
                  <a:pt x="281116" y="550105"/>
                </a:lnTo>
                <a:lnTo>
                  <a:pt x="419020" y="495438"/>
                </a:lnTo>
                <a:lnTo>
                  <a:pt x="282820" y="495438"/>
                </a:lnTo>
                <a:lnTo>
                  <a:pt x="201009" y="462979"/>
                </a:lnTo>
                <a:close/>
              </a:path>
              <a:path w="725804" h="679450">
                <a:moveTo>
                  <a:pt x="655941" y="281893"/>
                </a:moveTo>
                <a:lnTo>
                  <a:pt x="623570" y="281893"/>
                </a:lnTo>
                <a:lnTo>
                  <a:pt x="623570" y="354498"/>
                </a:lnTo>
                <a:lnTo>
                  <a:pt x="622718" y="354498"/>
                </a:lnTo>
                <a:lnTo>
                  <a:pt x="282820" y="495438"/>
                </a:lnTo>
                <a:lnTo>
                  <a:pt x="419020" y="495438"/>
                </a:lnTo>
                <a:lnTo>
                  <a:pt x="647423" y="404895"/>
                </a:lnTo>
                <a:lnTo>
                  <a:pt x="679808" y="404895"/>
                </a:lnTo>
                <a:lnTo>
                  <a:pt x="679808" y="394645"/>
                </a:lnTo>
                <a:lnTo>
                  <a:pt x="724105" y="375853"/>
                </a:lnTo>
                <a:lnTo>
                  <a:pt x="655941" y="350227"/>
                </a:lnTo>
                <a:lnTo>
                  <a:pt x="655941" y="281893"/>
                </a:lnTo>
                <a:close/>
              </a:path>
              <a:path w="725804" h="679450">
                <a:moveTo>
                  <a:pt x="222259" y="324602"/>
                </a:moveTo>
                <a:lnTo>
                  <a:pt x="45999" y="324602"/>
                </a:lnTo>
                <a:lnTo>
                  <a:pt x="289635" y="421978"/>
                </a:lnTo>
                <a:lnTo>
                  <a:pt x="440313" y="358769"/>
                </a:lnTo>
                <a:lnTo>
                  <a:pt x="308376" y="358769"/>
                </a:lnTo>
                <a:lnTo>
                  <a:pt x="222259" y="324602"/>
                </a:lnTo>
                <a:close/>
              </a:path>
              <a:path w="725804" h="679450">
                <a:moveTo>
                  <a:pt x="681512" y="143516"/>
                </a:moveTo>
                <a:lnTo>
                  <a:pt x="648274" y="143516"/>
                </a:lnTo>
                <a:lnTo>
                  <a:pt x="648274" y="216975"/>
                </a:lnTo>
                <a:lnTo>
                  <a:pt x="308376" y="358769"/>
                </a:lnTo>
                <a:lnTo>
                  <a:pt x="440313" y="358769"/>
                </a:lnTo>
                <a:lnTo>
                  <a:pt x="623570" y="281893"/>
                </a:lnTo>
                <a:lnTo>
                  <a:pt x="655941" y="281893"/>
                </a:lnTo>
                <a:lnTo>
                  <a:pt x="655941" y="268226"/>
                </a:lnTo>
                <a:lnTo>
                  <a:pt x="725809" y="239184"/>
                </a:lnTo>
                <a:lnTo>
                  <a:pt x="681512" y="222955"/>
                </a:lnTo>
                <a:lnTo>
                  <a:pt x="681512" y="143516"/>
                </a:lnTo>
                <a:close/>
              </a:path>
              <a:path w="725804" h="679450">
                <a:moveTo>
                  <a:pt x="538493" y="187933"/>
                </a:moveTo>
                <a:lnTo>
                  <a:pt x="71555" y="187933"/>
                </a:lnTo>
                <a:lnTo>
                  <a:pt x="308376" y="281039"/>
                </a:lnTo>
                <a:lnTo>
                  <a:pt x="538493" y="18793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узкоспециальных к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надпрофессиональным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навыкам: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4525" y="1143000"/>
            <a:ext cx="53370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мультиязычность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мультикультурность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авыки межотраслевой коммуникации;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лиентоориентированность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мение управлять проектами и процессами;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абота в режиме высокой неопределенности и быстрой смены условий задач;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пособность к творчеству;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мение работать с людьми;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истемное мышление;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авыки бережливого производства;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кологическое мышление;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правление вниманием;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ритическое мышление;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сознанность;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моциональный интеллект.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513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</TotalTime>
  <Words>390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Функциональная грамотность:  от теории к практике</vt:lpstr>
      <vt:lpstr>План</vt:lpstr>
      <vt:lpstr>Презентация PowerPoint</vt:lpstr>
      <vt:lpstr>Презентация PowerPoint</vt:lpstr>
      <vt:lpstr>Функциональная грамотность как базовое образование личности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Никитос молодцом</dc:creator>
  <cp:lastModifiedBy>User</cp:lastModifiedBy>
  <cp:revision>42</cp:revision>
  <dcterms:created xsi:type="dcterms:W3CDTF">2023-02-20T18:11:32Z</dcterms:created>
  <dcterms:modified xsi:type="dcterms:W3CDTF">2023-03-21T17:48:29Z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2023-02-20T00:00:00Z</vt:filetime>
  </property>
</Properties>
</file>