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sldIdLst>
    <p:sldId id="256" r:id="rId4"/>
    <p:sldId id="265" r:id="rId5"/>
    <p:sldId id="263" r:id="rId6"/>
    <p:sldId id="261" r:id="rId7"/>
    <p:sldId id="269" r:id="rId8"/>
    <p:sldId id="258" r:id="rId9"/>
    <p:sldId id="278" r:id="rId10"/>
    <p:sldId id="279" r:id="rId11"/>
    <p:sldId id="280" r:id="rId12"/>
    <p:sldId id="281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90" autoAdjust="0"/>
  </p:normalViewPr>
  <p:slideViewPr>
    <p:cSldViewPr>
      <p:cViewPr varScale="1">
        <p:scale>
          <a:sx n="84" d="100"/>
          <a:sy n="84" d="100"/>
        </p:scale>
        <p:origin x="1426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77E4F52D-6915-4D51-86D2-90877EBC35C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496323-17DE-40F8-B510-8D39A556E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97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8EFEF-C994-46DB-A2E5-6822F8F009D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F8B8-F10F-46CA-AF62-A4F5178BA70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29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9F321-D897-4167-8398-D93DE27C2E5A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8569D-383B-48B1-9985-EB4DBF1CEAE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44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C0EB-6347-471A-BFE0-53C50313609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7C910-62D3-429D-87DF-40B82A5BD52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83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87A1-C1F5-44F2-91E1-FD7F5B304D56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409AB6A-ECCE-42E9-830E-A3E406642AD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0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FF27-6C8B-4750-953A-15DE183EC5F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1C9A3-CAAC-4DCC-9D2B-4EDC54FC829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ACB-ED23-4286-8E9A-DBD0D280534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522B2-B48F-4B16-91E2-8C8E10CF6A8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77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AE0E969-1ACD-47C5-A4A2-F31406527B1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A1B3BBEE-4F49-44DA-875E-08AC4FD1E68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1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BA9CC-CC0D-477F-B87E-E257C8FAA77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E2196-9246-49C8-9533-9C30D6EC18B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28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655F6-2766-428A-9537-46B4781A3128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E56D9-F1F6-4FED-A25C-89594C2AFB6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11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3600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3471C0-D3E9-4E64-A2F1-65273E6F0128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D2BFC3-E2E8-45DE-8AB7-AF8B72F71FC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02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77E4F52D-6915-4D51-86D2-90877EBC35C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496323-17DE-40F8-B510-8D39A556E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726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8EFEF-C994-46DB-A2E5-6822F8F009D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F8B8-F10F-46CA-AF62-A4F5178BA70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27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9F321-D897-4167-8398-D93DE27C2E5A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8569D-383B-48B1-9985-EB4DBF1CEAE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45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C0EB-6347-471A-BFE0-53C50313609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7C910-62D3-429D-87DF-40B82A5BD52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22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87A1-C1F5-44F2-91E1-FD7F5B304D56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409AB6A-ECCE-42E9-830E-A3E406642AD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5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FF27-6C8B-4750-953A-15DE183EC5F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1C9A3-CAAC-4DCC-9D2B-4EDC54FC829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27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ACB-ED23-4286-8E9A-DBD0D280534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522B2-B48F-4B16-91E2-8C8E10CF6A8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1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AE0E969-1ACD-47C5-A4A2-F31406527B1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A1B3BBEE-4F49-44DA-875E-08AC4FD1E68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60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BA9CC-CC0D-477F-B87E-E257C8FAA77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E2196-9246-49C8-9533-9C30D6EC18B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06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655F6-2766-428A-9537-46B4781A3128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E56D9-F1F6-4FED-A25C-89594C2AFB6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87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3600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3471C0-D3E9-4E64-A2F1-65273E6F0128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D2BFC3-E2E8-45DE-8AB7-AF8B72F71FC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8B8B8"/>
            </a:gs>
            <a:gs pos="60001">
              <a:srgbClr val="F6F6F6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03C7CC-8758-43E6-8949-7017867D3980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E6CA30-C865-4F3B-BF81-0DE0854F7D5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9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B9CAA5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C1CBB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8B8B8"/>
            </a:gs>
            <a:gs pos="60001">
              <a:srgbClr val="F6F6F6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03C7CC-8758-43E6-8949-7017867D3980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E6CA30-C865-4F3B-BF81-0DE0854F7D5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8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B9CAA5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C1CBB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3933056"/>
            <a:ext cx="6842621" cy="2001609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сектора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           </a:t>
            </a:r>
          </a:p>
          <a:p>
            <a:r>
              <a:rPr lang="ru-RU" sz="1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на родных языках управления  </a:t>
            </a:r>
          </a:p>
          <a:p>
            <a:r>
              <a:rPr lang="ru-RU" sz="1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развития общего образования </a:t>
            </a:r>
          </a:p>
          <a:p>
            <a:r>
              <a:rPr lang="ru-RU" sz="1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Министерства образования, науки и </a:t>
            </a:r>
          </a:p>
          <a:p>
            <a:r>
              <a:rPr lang="ru-RU" sz="1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молодежи Республики Крым</a:t>
            </a:r>
          </a:p>
          <a:p>
            <a:r>
              <a:rPr lang="ru-RU" sz="1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Темеш Ш.А.</a:t>
            </a:r>
            <a:endParaRPr lang="ru-RU" sz="19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20689"/>
            <a:ext cx="8928992" cy="2952328"/>
          </a:xfrm>
        </p:spPr>
        <p:txBody>
          <a:bodyPr/>
          <a:lstStyle/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Обеспечение выбора модулей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комплексного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учебного курса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Основы религиозных культур и светской этики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»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в Республике Крым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2400" dirty="0">
                <a:effectLst/>
                <a:latin typeface="Calibri"/>
                <a:ea typeface="Times New Roman"/>
                <a:cs typeface="Times New Roman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05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082363"/>
              </p:ext>
            </p:extLst>
          </p:nvPr>
        </p:nvGraphicFramePr>
        <p:xfrm>
          <a:off x="179513" y="1916831"/>
          <a:ext cx="8784976" cy="4824537"/>
        </p:xfrm>
        <a:graphic>
          <a:graphicData uri="http://schemas.openxmlformats.org/drawingml/2006/table">
            <a:tbl>
              <a:tblPr firstRow="1" firstCol="1" bandRow="1"/>
              <a:tblGrid>
                <a:gridCol w="2962294"/>
                <a:gridCol w="1171916"/>
                <a:gridCol w="1040142"/>
                <a:gridCol w="1431950"/>
                <a:gridCol w="2178674"/>
              </a:tblGrid>
              <a:tr h="566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ФО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вполне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могу ответить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4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Центральный ФО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Приволжский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Южный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Крымский ФО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Северо-Кавказский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Уральский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Северо-Западный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Сибирский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Дальневосточный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по РФ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1218298"/>
            <a:ext cx="77048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на вопрос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Удовлетворены ли Вы качеством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преподавания предмета?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61913"/>
            <a:ext cx="6781800" cy="673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3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760"/>
            <a:ext cx="8332787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68288"/>
            <a:ext cx="8229600" cy="100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2500" b="1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Комплексный учебный курс </a:t>
            </a:r>
            <a:br>
              <a:rPr lang="ru-RU" altLang="ru-RU" sz="2500" b="1" dirty="0" smtClean="0">
                <a:ln>
                  <a:noFill/>
                </a:ln>
                <a:solidFill>
                  <a:srgbClr val="000099"/>
                </a:solidFill>
                <a:effectLst/>
              </a:rPr>
            </a:br>
            <a:r>
              <a:rPr lang="ru-RU" altLang="ru-RU" sz="2500" b="1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«Основы религиозных культур и светской этики» </a:t>
            </a:r>
            <a:br>
              <a:rPr lang="ru-RU" altLang="ru-RU" sz="2500" b="1" dirty="0" smtClean="0">
                <a:ln>
                  <a:noFill/>
                </a:ln>
                <a:solidFill>
                  <a:srgbClr val="000099"/>
                </a:solidFill>
                <a:effectLst/>
              </a:rPr>
            </a:br>
            <a:endParaRPr lang="ru-RU" altLang="ru-RU" sz="2500" b="1" dirty="0" smtClean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  <p:sp>
        <p:nvSpPr>
          <p:cNvPr id="8199" name="Rectangle 7"/>
          <p:cNvSpPr>
            <a:spLocks noGrp="1"/>
          </p:cNvSpPr>
          <p:nvPr>
            <p:ph type="body" idx="4294967295"/>
          </p:nvPr>
        </p:nvSpPr>
        <p:spPr>
          <a:xfrm>
            <a:off x="5795963" y="6165304"/>
            <a:ext cx="3348037" cy="576064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</a:rPr>
              <a:t>6 модулей</a:t>
            </a:r>
          </a:p>
        </p:txBody>
      </p:sp>
    </p:spTree>
    <p:extLst>
      <p:ext uri="{BB962C8B-B14F-4D97-AF65-F5344CB8AC3E}">
        <p14:creationId xmlns:p14="http://schemas.microsoft.com/office/powerpoint/2010/main" val="35324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212976"/>
            <a:ext cx="8208912" cy="324036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культурологическим и направлен на развитие у школьников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4-х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представлений о нравственных идеалах и ценностях, составляющих основу религиозных и светских традиций многонациональной культуры России, на понимание их значения в жизни современного общества, а также своей сопричастности к ним.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9"/>
            <a:ext cx="7632848" cy="2016223"/>
          </a:xfrm>
        </p:spPr>
        <p:txBody>
          <a:bodyPr/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altLang="ru-RU" sz="2800" i="1" dirty="0" smtClean="0">
                <a:solidFill>
                  <a:srgbClr val="002060"/>
                </a:solidFill>
                <a:effectLst/>
                <a:latin typeface="Century Gothic"/>
              </a:rPr>
              <a:t>Комплексный учебный курс </a:t>
            </a:r>
            <a:r>
              <a:rPr lang="ru-RU" altLang="ru-RU" sz="2800" i="1" dirty="0">
                <a:solidFill>
                  <a:srgbClr val="002060"/>
                </a:solidFill>
                <a:effectLst/>
                <a:latin typeface="Century Gothic"/>
              </a:rPr>
              <a:t/>
            </a:r>
            <a:br>
              <a:rPr lang="ru-RU" altLang="ru-RU" sz="2800" i="1" dirty="0">
                <a:solidFill>
                  <a:srgbClr val="002060"/>
                </a:solidFill>
                <a:effectLst/>
                <a:latin typeface="Century Gothic"/>
              </a:rPr>
            </a:br>
            <a:r>
              <a:rPr lang="ru-RU" altLang="ru-RU" sz="2800" i="1" dirty="0">
                <a:solidFill>
                  <a:srgbClr val="002060"/>
                </a:solidFill>
                <a:effectLst/>
                <a:latin typeface="Century Gothic"/>
              </a:rPr>
              <a:t>«Основы религиозных культур и светской этики»</a:t>
            </a:r>
            <a:r>
              <a:rPr lang="ru-RU" sz="25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Calibri"/>
                <a:ea typeface="Times New Roman"/>
                <a:cs typeface="Times New Roman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Прямоугольник 11"/>
          <p:cNvGrpSpPr>
            <a:grpSpLocks/>
          </p:cNvGrpSpPr>
          <p:nvPr/>
        </p:nvGrpSpPr>
        <p:grpSpPr bwMode="auto">
          <a:xfrm>
            <a:off x="1692275" y="0"/>
            <a:ext cx="5338763" cy="3986213"/>
            <a:chOff x="1137" y="119"/>
            <a:chExt cx="3363" cy="2511"/>
          </a:xfrm>
        </p:grpSpPr>
        <p:pic>
          <p:nvPicPr>
            <p:cNvPr id="10246" name="Прямоугольник 1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119"/>
              <a:ext cx="3363" cy="2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1247" y="209"/>
              <a:ext cx="31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701800" y="333375"/>
            <a:ext cx="5205413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Курс «Основы религиозных культур и светской этики» включает в себя </a:t>
            </a:r>
            <a:br>
              <a:rPr lang="ru-RU" alt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b="1" u="sng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6 модулей:</a:t>
            </a: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1. «Основы мировых религиозных культур»;</a:t>
            </a: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2. «Основы </a:t>
            </a:r>
            <a:r>
              <a:rPr lang="ru-RU" alt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православной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культуры»;</a:t>
            </a: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3. «Основы </a:t>
            </a:r>
            <a:r>
              <a:rPr lang="ru-RU" alt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исламской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культуры»;</a:t>
            </a:r>
            <a:endParaRPr lang="ru-RU" altLang="ru-RU" sz="16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4. «Основы </a:t>
            </a:r>
            <a:r>
              <a:rPr lang="ru-RU" alt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буддийской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культуры»;</a:t>
            </a:r>
            <a:endParaRPr lang="ru-RU" altLang="ru-RU" sz="16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5. «Основы </a:t>
            </a:r>
            <a:r>
              <a:rPr lang="ru-RU" alt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иудейской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культуры»;</a:t>
            </a:r>
            <a:endParaRPr lang="ru-RU" altLang="ru-RU" sz="16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6. «Основы светской этики».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4" y="492309"/>
            <a:ext cx="2159246" cy="300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prosv.ru/Attachment.aspx?Id=314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02535"/>
            <a:ext cx="1901825" cy="259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rosv.ru/Attachment.aspx?Id=314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61114"/>
            <a:ext cx="2010647" cy="26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rosv.ru/Attachment.aspx?Id=314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61115"/>
            <a:ext cx="1842584" cy="263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prosv.ru/Attachment.aspx?Id=314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4038672"/>
            <a:ext cx="2028375" cy="265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prosv.ru/Attachment.aspx?Id=314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" y="529710"/>
            <a:ext cx="1847950" cy="273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prosv.ru/Attachment.aspx?Id=314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" y="492309"/>
            <a:ext cx="1847950" cy="273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Прямоугольник 11"/>
          <p:cNvGrpSpPr>
            <a:grpSpLocks/>
          </p:cNvGrpSpPr>
          <p:nvPr/>
        </p:nvGrpSpPr>
        <p:grpSpPr bwMode="auto">
          <a:xfrm>
            <a:off x="1692275" y="-45720"/>
            <a:ext cx="5214938" cy="3986213"/>
            <a:chOff x="1137" y="119"/>
            <a:chExt cx="3363" cy="2511"/>
          </a:xfrm>
        </p:grpSpPr>
        <p:pic>
          <p:nvPicPr>
            <p:cNvPr id="10246" name="Прямоугольник 1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119"/>
              <a:ext cx="3363" cy="2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1247" y="209"/>
              <a:ext cx="31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439652" y="333375"/>
            <a:ext cx="5467561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По курсу «Основы религиозных культур и светской этики» в Республике Крым </a:t>
            </a:r>
            <a:r>
              <a:rPr lang="ru-RU" alt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в основном выбирают 4 </a:t>
            </a:r>
            <a:r>
              <a:rPr lang="ru-RU" altLang="ru-RU" b="1" u="sng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b="1" u="sng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модуля</a:t>
            </a:r>
            <a:r>
              <a:rPr lang="ru-RU" altLang="ru-RU" b="1" u="sng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:</a:t>
            </a:r>
          </a:p>
          <a:p>
            <a:pPr lvl="1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b="1" u="sng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1. «Основы </a:t>
            </a:r>
            <a:r>
              <a:rPr lang="ru-RU" altLang="ru-RU" sz="1700" b="1" dirty="0">
                <a:solidFill>
                  <a:srgbClr val="002060"/>
                </a:solidFill>
                <a:latin typeface="Arial" charset="0"/>
                <a:cs typeface="Arial" charset="0"/>
              </a:rPr>
              <a:t>православной </a:t>
            </a:r>
            <a:r>
              <a:rPr lang="ru-RU" altLang="ru-RU" sz="17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культуры»;</a:t>
            </a: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2. «Основы </a:t>
            </a:r>
            <a:r>
              <a:rPr lang="ru-RU" altLang="ru-RU" sz="1700" b="1" dirty="0">
                <a:solidFill>
                  <a:srgbClr val="002060"/>
                </a:solidFill>
                <a:latin typeface="Arial" charset="0"/>
                <a:cs typeface="Arial" charset="0"/>
              </a:rPr>
              <a:t>исламской </a:t>
            </a:r>
            <a:r>
              <a:rPr lang="ru-RU" altLang="ru-RU" sz="17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культуры»;</a:t>
            </a:r>
            <a:endParaRPr lang="ru-RU" altLang="ru-RU" sz="17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3. «Основы светской этики</a:t>
            </a:r>
            <a:r>
              <a:rPr lang="ru-RU" altLang="ru-RU" sz="17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».</a:t>
            </a: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4. «Основы мировых религиозных культур»</a:t>
            </a:r>
            <a:endParaRPr lang="ru-RU" altLang="ru-RU" sz="17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83368"/>
            <a:ext cx="2096317" cy="272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prosv.ru/Attachment.aspx?Id=314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21638"/>
            <a:ext cx="2016224" cy="276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rosv.ru/Attachment.aspx?Id=314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51397"/>
            <a:ext cx="2088232" cy="276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4051397"/>
            <a:ext cx="1968605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617348"/>
              </p:ext>
            </p:extLst>
          </p:nvPr>
        </p:nvGraphicFramePr>
        <p:xfrm>
          <a:off x="251521" y="1844824"/>
          <a:ext cx="8712966" cy="4703025"/>
        </p:xfrm>
        <a:graphic>
          <a:graphicData uri="http://schemas.openxmlformats.org/drawingml/2006/table">
            <a:tbl>
              <a:tblPr firstRow="1" firstCol="1" bandRow="1"/>
              <a:tblGrid>
                <a:gridCol w="590710"/>
                <a:gridCol w="738387"/>
                <a:gridCol w="1233540"/>
                <a:gridCol w="1464366"/>
                <a:gridCol w="1391146"/>
                <a:gridCol w="1317928"/>
                <a:gridCol w="701822"/>
                <a:gridCol w="637534"/>
                <a:gridCol w="637533"/>
              </a:tblGrid>
              <a:tr h="470724">
                <a:tc rowSpan="2">
                  <a:txBody>
                    <a:bodyPr/>
                    <a:lstStyle/>
                    <a:p>
                      <a:pPr marL="71755" marR="71755"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Общее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800" b="1" baseline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обучающихся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обучающихся, выбравших модули: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7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мировых религиозных культур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светской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этики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685"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православной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исламской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иудейской культуры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буддий-ской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изучают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курс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4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17892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13521</a:t>
                      </a:r>
                      <a:r>
                        <a:rPr lang="ru-RU" sz="16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(76%)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3832</a:t>
                      </a:r>
                      <a:r>
                        <a:rPr lang="ru-RU" sz="1600" b="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b="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(21%)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535</a:t>
                      </a:r>
                      <a:r>
                        <a:rPr lang="ru-RU" sz="1600" b="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b="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600" b="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56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18969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711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(3%)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13922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(73%)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3572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(18%)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759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(4%)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56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20850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1242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14639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(70%)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3883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(18%)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1069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(5%)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26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20365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1102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(5%)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13858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(68%)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4061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(19%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1308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(6%)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56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17851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1502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(8%)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10972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(61%)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4074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(22%)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1302 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(7%)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92" marR="43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713168"/>
            <a:ext cx="84249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выборе модулей родителями (законными представителями) обучающихся 4-х классов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2014</a:t>
            </a:r>
            <a:r>
              <a:rPr kumimoji="0" lang="en-US" alt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 гг.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006002"/>
              </p:ext>
            </p:extLst>
          </p:nvPr>
        </p:nvGraphicFramePr>
        <p:xfrm>
          <a:off x="179513" y="1770064"/>
          <a:ext cx="8712966" cy="4831336"/>
        </p:xfrm>
        <a:graphic>
          <a:graphicData uri="http://schemas.openxmlformats.org/drawingml/2006/table">
            <a:tbl>
              <a:tblPr firstRow="1" firstCol="1" bandRow="1"/>
              <a:tblGrid>
                <a:gridCol w="2407448"/>
                <a:gridCol w="1031762"/>
                <a:gridCol w="1031762"/>
                <a:gridCol w="1107788"/>
                <a:gridCol w="1073396"/>
                <a:gridCol w="1031762"/>
                <a:gridCol w="1029048"/>
              </a:tblGrid>
              <a:tr h="42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ФО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Один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Два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Четыре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Пять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Шесть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Центральный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Приволжский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Южный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Крымский ФО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Северо-Кавказский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Уральский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Северо-Западный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Сибирский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Дальневосточный ФО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по РФ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9" y="953320"/>
            <a:ext cx="84249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Ответы на вопрос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«Сколько модулей Вам было предложено на выбор?»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234924"/>
              </p:ext>
            </p:extLst>
          </p:nvPr>
        </p:nvGraphicFramePr>
        <p:xfrm>
          <a:off x="179512" y="1772816"/>
          <a:ext cx="8784975" cy="4968333"/>
        </p:xfrm>
        <a:graphic>
          <a:graphicData uri="http://schemas.openxmlformats.org/drawingml/2006/table">
            <a:tbl>
              <a:tblPr firstRow="1" firstCol="1" bandRow="1"/>
              <a:tblGrid>
                <a:gridCol w="2832827"/>
                <a:gridCol w="1952216"/>
                <a:gridCol w="2079855"/>
                <a:gridCol w="1920077"/>
              </a:tblGrid>
              <a:tr h="865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ФО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конце прошлого учебного года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Перед началом нового учебного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начале текущего учебного года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Центральный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Приволжский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Южный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Крымский ФО</a:t>
                      </a: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Северо-Кавказский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Уральский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Северо-Западный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Сибирский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Дальневосточный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по РФ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1025495"/>
            <a:ext cx="86409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на вопрос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было проведено родительское собрание?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912527"/>
              </p:ext>
            </p:extLst>
          </p:nvPr>
        </p:nvGraphicFramePr>
        <p:xfrm>
          <a:off x="179512" y="1628800"/>
          <a:ext cx="8735888" cy="4814924"/>
        </p:xfrm>
        <a:graphic>
          <a:graphicData uri="http://schemas.openxmlformats.org/drawingml/2006/table">
            <a:tbl>
              <a:tblPr firstRow="1" firstCol="1" bandRow="1"/>
              <a:tblGrid>
                <a:gridCol w="2183972"/>
                <a:gridCol w="2183972"/>
                <a:gridCol w="2183972"/>
                <a:gridCol w="2183972"/>
              </a:tblGrid>
              <a:tr h="329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ФО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устной форме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Голосованием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форме заявления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Центральный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Приволжский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Южный ФО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Крымский ФО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b="1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8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Северо-Кавказский ФО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Уральский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Северо-Западный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Сибирский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Дальневосточный ФО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по РФ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5" y="1145659"/>
            <a:ext cx="88053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на вопрос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 образом Вы заявили о выборе?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727</TotalTime>
  <Words>625</Words>
  <Application>Microsoft Office PowerPoint</Application>
  <PresentationFormat>Экран (4:3)</PresentationFormat>
  <Paragraphs>314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Century Gothic</vt:lpstr>
      <vt:lpstr>Georgia</vt:lpstr>
      <vt:lpstr>Times New Roman</vt:lpstr>
      <vt:lpstr>Trebuchet MS</vt:lpstr>
      <vt:lpstr>Verdana</vt:lpstr>
      <vt:lpstr>Wingdings 2</vt:lpstr>
      <vt:lpstr>Воздушный поток</vt:lpstr>
      <vt:lpstr>Яркая</vt:lpstr>
      <vt:lpstr>1_Яркая</vt:lpstr>
      <vt:lpstr>Обеспечение выбора модулей  комплексного учебного курса  «Основы религиозных культур и светской этики» в Республике Крым  </vt:lpstr>
      <vt:lpstr>Комплексный учебный курс  «Основы религиозных культур и светской этики»  </vt:lpstr>
      <vt:lpstr>Комплексный учебный курс  «Основы религиозных культур и светской этики»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администрациями общеобразовательных организаций условий для изучения комплексного учебного курса  «Основы религиозных культур и светской этики»  </dc:title>
  <cp:lastModifiedBy>Host_user</cp:lastModifiedBy>
  <cp:revision>65</cp:revision>
  <dcterms:modified xsi:type="dcterms:W3CDTF">2019-02-26T14:39:38Z</dcterms:modified>
</cp:coreProperties>
</file>