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95" r:id="rId3"/>
    <p:sldId id="261" r:id="rId4"/>
    <p:sldId id="277" r:id="rId5"/>
    <p:sldId id="318" r:id="rId6"/>
    <p:sldId id="290" r:id="rId7"/>
    <p:sldId id="322" r:id="rId8"/>
    <p:sldId id="296" r:id="rId9"/>
    <p:sldId id="276" r:id="rId10"/>
    <p:sldId id="297" r:id="rId11"/>
    <p:sldId id="305" r:id="rId12"/>
    <p:sldId id="316" r:id="rId13"/>
    <p:sldId id="323" r:id="rId14"/>
    <p:sldId id="294" r:id="rId15"/>
    <p:sldId id="319" r:id="rId16"/>
    <p:sldId id="299" r:id="rId17"/>
    <p:sldId id="260" r:id="rId18"/>
    <p:sldId id="289" r:id="rId19"/>
    <p:sldId id="317" r:id="rId20"/>
    <p:sldId id="262" r:id="rId21"/>
    <p:sldId id="309" r:id="rId22"/>
    <p:sldId id="302" r:id="rId23"/>
    <p:sldId id="300" r:id="rId24"/>
    <p:sldId id="320" r:id="rId25"/>
    <p:sldId id="321" r:id="rId26"/>
    <p:sldId id="267" r:id="rId2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MC-3" initials="R3" lastIdx="1" clrIdx="0">
    <p:extLst>
      <p:ext uri="{19B8F6BF-5375-455C-9EA6-DF929625EA0E}">
        <p15:presenceInfo xmlns="" xmlns:p15="http://schemas.microsoft.com/office/powerpoint/2012/main" userId="RMC-3" providerId="None"/>
      </p:ext>
    </p:extLst>
  </p:cmAuthor>
  <p:cmAuthor id="2" name="itiso1" initials="i" lastIdx="1" clrIdx="1">
    <p:extLst>
      <p:ext uri="{19B8F6BF-5375-455C-9EA6-DF929625EA0E}">
        <p15:presenceInfo xmlns="" xmlns:p15="http://schemas.microsoft.com/office/powerpoint/2012/main" userId="itiso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72"/>
    <a:srgbClr val="99CCFF"/>
    <a:srgbClr val="CC6600"/>
    <a:srgbClr val="CCCCFF"/>
    <a:srgbClr val="3399FF"/>
    <a:srgbClr val="66CCFF"/>
    <a:srgbClr val="CCECFF"/>
    <a:srgbClr val="00CC66"/>
    <a:srgbClr val="FFCC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152" autoAdjust="0"/>
  </p:normalViewPr>
  <p:slideViewPr>
    <p:cSldViewPr snapToGrid="0">
      <p:cViewPr>
        <p:scale>
          <a:sx n="66" d="100"/>
          <a:sy n="66" d="100"/>
        </p:scale>
        <p:origin x="-90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20B-412C-8A3E-CE16B187DBD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20B-412C-8A3E-CE16B187DBD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20B-412C-8A3E-CE16B187DBD1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20B-412C-8A3E-CE16B187DBD1}"/>
              </c:ext>
            </c:extLst>
          </c:dPt>
          <c:dLbls>
            <c:delete val="1"/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Физкультурно-спортивная</c:v>
                </c:pt>
                <c:pt idx="2">
                  <c:v>Социально-гуманитарная</c:v>
                </c:pt>
                <c:pt idx="3">
                  <c:v>Естественнонаучная</c:v>
                </c:pt>
                <c:pt idx="4">
                  <c:v>Туристско-краеведческая</c:v>
                </c:pt>
                <c:pt idx="5">
                  <c:v>Техническая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 formatCode="General">
                  <c:v>118</c:v>
                </c:pt>
                <c:pt idx="1">
                  <c:v>68</c:v>
                </c:pt>
                <c:pt idx="2" formatCode="General">
                  <c:v>40</c:v>
                </c:pt>
                <c:pt idx="3">
                  <c:v>38</c:v>
                </c:pt>
                <c:pt idx="4" formatCode="General">
                  <c:v>33</c:v>
                </c:pt>
                <c:pt idx="5" formatCode="General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20B-412C-8A3E-CE16B187DB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2978176"/>
        <c:axId val="132979712"/>
      </c:barChart>
      <c:catAx>
        <c:axId val="13297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2979712"/>
        <c:crosses val="autoZero"/>
        <c:auto val="1"/>
        <c:lblAlgn val="ctr"/>
        <c:lblOffset val="100"/>
        <c:noMultiLvlLbl val="0"/>
      </c:catAx>
      <c:valAx>
        <c:axId val="132979712"/>
        <c:scaling>
          <c:orientation val="minMax"/>
        </c:scaling>
        <c:delete val="1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132978176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Кол-во программ по направленностям</a:t>
            </a:r>
          </a:p>
        </c:rich>
      </c:tx>
      <c:layout>
        <c:manualLayout>
          <c:xMode val="edge"/>
          <c:yMode val="edge"/>
          <c:x val="1.9017432646592711E-2"/>
          <c:y val="1.51000395454578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551710196288856"/>
          <c:y val="0.12365958400722521"/>
          <c:w val="0.88494298300743801"/>
          <c:h val="0.51174200565603856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C29-4E96-8D40-DC8E65E67D1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29-4E96-8D40-DC8E65E67D1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C29-4E96-8D40-DC8E65E67D1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29-4E96-8D40-DC8E65E67D1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C29-4E96-8D40-DC8E65E67D1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29-4E96-8D40-DC8E65E67D10}"/>
              </c:ext>
            </c:extLst>
          </c:dPt>
          <c:dLbls>
            <c:dLbl>
              <c:idx val="0"/>
              <c:layout>
                <c:manualLayout>
                  <c:x val="1.1530676736754353E-3"/>
                  <c:y val="-1.33780588298990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4949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C29-4E96-8D40-DC8E65E67D10}"/>
                </c:ext>
              </c:extLst>
            </c:dLbl>
            <c:dLbl>
              <c:idx val="1"/>
              <c:layout>
                <c:manualLayout>
                  <c:x val="4.1982437936267936E-3"/>
                  <c:y val="-1.862379258079398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2970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C29-4E96-8D40-DC8E65E67D10}"/>
                </c:ext>
              </c:extLst>
            </c:dLbl>
            <c:dLbl>
              <c:idx val="2"/>
              <c:layout>
                <c:manualLayout>
                  <c:x val="9.3361472503810418E-3"/>
                  <c:y val="4.35897520699101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C29-4E96-8D40-DC8E65E67D10}"/>
                </c:ext>
              </c:extLst>
            </c:dLbl>
            <c:dLbl>
              <c:idx val="3"/>
              <c:layout>
                <c:manualLayout>
                  <c:x val="1.8137165621604268E-2"/>
                  <c:y val="-8.3537621792468208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1219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C29-4E96-8D40-DC8E65E67D10}"/>
                </c:ext>
              </c:extLst>
            </c:dLbl>
            <c:dLbl>
              <c:idx val="4"/>
              <c:layout>
                <c:manualLayout>
                  <c:x val="1.1823585388963354E-2"/>
                  <c:y val="3.989339712334094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1173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C29-4E96-8D40-DC8E65E67D10}"/>
                </c:ext>
              </c:extLst>
            </c:dLbl>
            <c:dLbl>
              <c:idx val="5"/>
              <c:layout>
                <c:manualLayout>
                  <c:x val="7.259510171906478E-3"/>
                  <c:y val="-1.694486925506214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1068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C29-4E96-8D40-DC8E65E67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Физкультурно-спортивная</c:v>
                </c:pt>
                <c:pt idx="2">
                  <c:v>Туристско-краеведческая</c:v>
                </c:pt>
                <c:pt idx="3">
                  <c:v>Техническая</c:v>
                </c:pt>
                <c:pt idx="4">
                  <c:v>Социально-гуманитарная</c:v>
                </c:pt>
                <c:pt idx="5">
                  <c:v>Естественнонаучная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4949</c:v>
                </c:pt>
                <c:pt idx="1">
                  <c:v>2970</c:v>
                </c:pt>
                <c:pt idx="2" formatCode="General">
                  <c:v>1489</c:v>
                </c:pt>
                <c:pt idx="3" formatCode="General">
                  <c:v>1219</c:v>
                </c:pt>
                <c:pt idx="4">
                  <c:v>1173</c:v>
                </c:pt>
                <c:pt idx="5">
                  <c:v>1068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C29-4E96-8D40-DC8E65E67D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2173824"/>
        <c:axId val="132183168"/>
      </c:barChart>
      <c:catAx>
        <c:axId val="132173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2183168"/>
        <c:crosses val="autoZero"/>
        <c:auto val="1"/>
        <c:lblAlgn val="ctr"/>
        <c:lblOffset val="100"/>
        <c:noMultiLvlLbl val="0"/>
      </c:catAx>
      <c:valAx>
        <c:axId val="132183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217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программ по направленностям</a:t>
            </a:r>
          </a:p>
        </c:rich>
      </c:tx>
      <c:layout>
        <c:manualLayout>
          <c:xMode val="edge"/>
          <c:yMode val="edge"/>
          <c:x val="0.12271544391830236"/>
          <c:y val="2.5818928325451618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306963582677149E-2"/>
          <c:y val="0.1414017506519592"/>
          <c:w val="0.88494298300743823"/>
          <c:h val="0.45264461571988607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02-4D9B-A891-6DF01FDBB0D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02-4D9B-A891-6DF01FDBB0D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02-4D9B-A891-6DF01FDBB0D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002-4D9B-A891-6DF01FDBB0D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002-4D9B-A891-6DF01FDBB0D1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002-4D9B-A891-6DF01FDBB0D1}"/>
              </c:ext>
            </c:extLst>
          </c:dPt>
          <c:dLbls>
            <c:dLbl>
              <c:idx val="0"/>
              <c:layout>
                <c:manualLayout>
                  <c:x val="-2.3965126237172638E-17"/>
                  <c:y val="-0.2535502941973037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002-4D9B-A891-6DF01FDBB0D1}"/>
                </c:ext>
              </c:extLst>
            </c:dLbl>
            <c:dLbl>
              <c:idx val="1"/>
              <c:layout>
                <c:manualLayout>
                  <c:x val="2.6494863125868123E-3"/>
                  <c:y val="-0.1893423574454649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002-4D9B-A891-6DF01FDBB0D1}"/>
                </c:ext>
              </c:extLst>
            </c:dLbl>
            <c:dLbl>
              <c:idx val="2"/>
              <c:layout>
                <c:manualLayout>
                  <c:x val="5.2990130920063565E-3"/>
                  <c:y val="-0.1799900928549276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002-4D9B-A891-6DF01FDBB0D1}"/>
                </c:ext>
              </c:extLst>
            </c:dLbl>
            <c:dLbl>
              <c:idx val="3"/>
              <c:layout>
                <c:manualLayout>
                  <c:x val="0"/>
                  <c:y val="-0.111576746351791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002-4D9B-A891-6DF01FDBB0D1}"/>
                </c:ext>
              </c:extLst>
            </c:dLbl>
            <c:dLbl>
              <c:idx val="4"/>
              <c:layout>
                <c:manualLayout>
                  <c:x val="5.2990130920063565E-3"/>
                  <c:y val="-9.8968309765273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002-4D9B-A891-6DF01FDBB0D1}"/>
                </c:ext>
              </c:extLst>
            </c:dLbl>
            <c:dLbl>
              <c:idx val="5"/>
              <c:layout>
                <c:manualLayout>
                  <c:x val="1.5686445655214806E-2"/>
                  <c:y val="-9.94433194829761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002-4D9B-A891-6DF01FDBB0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Туристско-краеведческая</c:v>
                </c:pt>
                <c:pt idx="1">
                  <c:v>Физкультурно-спортивная</c:v>
                </c:pt>
                <c:pt idx="2">
                  <c:v>Техническая</c:v>
                </c:pt>
                <c:pt idx="3">
                  <c:v>Художественная</c:v>
                </c:pt>
                <c:pt idx="4">
                  <c:v>Социально-гуманитарная</c:v>
                </c:pt>
                <c:pt idx="5">
                  <c:v>Естественнонаучная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 formatCode="General">
                  <c:v>17</c:v>
                </c:pt>
                <c:pt idx="1">
                  <c:v>9</c:v>
                </c:pt>
                <c:pt idx="2" formatCode="General">
                  <c:v>8</c:v>
                </c:pt>
                <c:pt idx="3">
                  <c:v>7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002-4D9B-A891-6DF01FDBB0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0242048"/>
        <c:axId val="150255488"/>
        <c:axId val="0"/>
      </c:bar3DChart>
      <c:catAx>
        <c:axId val="15024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255488"/>
        <c:crosses val="autoZero"/>
        <c:auto val="1"/>
        <c:lblAlgn val="ctr"/>
        <c:lblOffset val="100"/>
        <c:noMultiLvlLbl val="0"/>
      </c:catAx>
      <c:valAx>
        <c:axId val="15025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24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306963582677149E-2"/>
          <c:y val="0.1414017506519592"/>
          <c:w val="0.88494298300743823"/>
          <c:h val="0.45264461571988607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47-47DE-BFCA-97BCB3E1C20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47-47DE-BFCA-97BCB3E1C20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47-47DE-BFCA-97BCB3E1C20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47-47DE-BFCA-97BCB3E1C20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D47-47DE-BFCA-97BCB3E1C201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D47-47DE-BFCA-97BCB3E1C201}"/>
              </c:ext>
            </c:extLst>
          </c:dPt>
          <c:dLbls>
            <c:dLbl>
              <c:idx val="0"/>
              <c:layout>
                <c:manualLayout>
                  <c:x val="1.6322996891946859E-3"/>
                  <c:y val="-0.2215956553534945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D47-47DE-BFCA-97BCB3E1C201}"/>
                </c:ext>
              </c:extLst>
            </c:dLbl>
            <c:dLbl>
              <c:idx val="1"/>
              <c:layout>
                <c:manualLayout>
                  <c:x val="5.2989331957574602E-3"/>
                  <c:y val="-0.2275525079990411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D47-47DE-BFCA-97BCB3E1C201}"/>
                </c:ext>
              </c:extLst>
            </c:dLbl>
            <c:dLbl>
              <c:idx val="2"/>
              <c:layout>
                <c:manualLayout>
                  <c:x val="2.6494863125868123E-3"/>
                  <c:y val="-0.1893423574454649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D47-47DE-BFCA-97BCB3E1C201}"/>
                </c:ext>
              </c:extLst>
            </c:dLbl>
            <c:dLbl>
              <c:idx val="3"/>
              <c:layout>
                <c:manualLayout>
                  <c:x val="0"/>
                  <c:y val="-0.111576746351791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D47-47DE-BFCA-97BCB3E1C201}"/>
                </c:ext>
              </c:extLst>
            </c:dLbl>
            <c:dLbl>
              <c:idx val="4"/>
              <c:layout>
                <c:manualLayout>
                  <c:x val="4.9102659311807025E-3"/>
                  <c:y val="-0.1179345415956640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D47-47DE-BFCA-97BCB3E1C201}"/>
                </c:ext>
              </c:extLst>
            </c:dLbl>
            <c:dLbl>
              <c:idx val="5"/>
              <c:layout>
                <c:manualLayout>
                  <c:x val="5.2989726251736246E-3"/>
                  <c:y val="-8.11467246194850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DD47-47DE-BFCA-97BCB3E1C2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Туристско-краеведческая</c:v>
                </c:pt>
                <c:pt idx="1">
                  <c:v>Техническая</c:v>
                </c:pt>
                <c:pt idx="2">
                  <c:v>Физкультурно-спортивная</c:v>
                </c:pt>
                <c:pt idx="3">
                  <c:v>Художественная</c:v>
                </c:pt>
                <c:pt idx="4">
                  <c:v>Естественнонаучная</c:v>
                </c:pt>
                <c:pt idx="5">
                  <c:v>Социально-гуманитарная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 formatCode="General">
                  <c:v>1073</c:v>
                </c:pt>
                <c:pt idx="1">
                  <c:v>1060</c:v>
                </c:pt>
                <c:pt idx="2">
                  <c:v>598</c:v>
                </c:pt>
                <c:pt idx="3">
                  <c:v>318</c:v>
                </c:pt>
                <c:pt idx="4">
                  <c:v>267</c:v>
                </c:pt>
                <c:pt idx="5">
                  <c:v>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D47-47DE-BFCA-97BCB3E1C2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9977728"/>
        <c:axId val="150020096"/>
        <c:axId val="0"/>
      </c:bar3DChart>
      <c:catAx>
        <c:axId val="14997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020096"/>
        <c:crosses val="autoZero"/>
        <c:auto val="1"/>
        <c:lblAlgn val="ctr"/>
        <c:lblOffset val="100"/>
        <c:noMultiLvlLbl val="0"/>
      </c:catAx>
      <c:valAx>
        <c:axId val="15002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97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адаптированных программ по направленностям</a:t>
            </a:r>
          </a:p>
        </c:rich>
      </c:tx>
      <c:layout>
        <c:manualLayout>
          <c:xMode val="edge"/>
          <c:yMode val="edge"/>
          <c:x val="0.20338307876804329"/>
          <c:y val="1.094364260388741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306963582677149E-2"/>
          <c:y val="0.1414017506519592"/>
          <c:w val="0.88494298300743823"/>
          <c:h val="0.45264461571988607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F7-463E-81BB-F0C394C5D833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F7-463E-81BB-F0C394C5D833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F7-463E-81BB-F0C394C5D833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EF7-463E-81BB-F0C394C5D833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EF7-463E-81BB-F0C394C5D833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EF7-463E-81BB-F0C394C5D833}"/>
              </c:ext>
            </c:extLst>
          </c:dPt>
          <c:dLbls>
            <c:dLbl>
              <c:idx val="0"/>
              <c:layout>
                <c:manualLayout>
                  <c:x val="5.2989726251736003E-3"/>
                  <c:y val="-0.24682128738426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F7-463E-81BB-F0C394C5D833}"/>
                </c:ext>
              </c:extLst>
            </c:dLbl>
            <c:dLbl>
              <c:idx val="1"/>
              <c:layout>
                <c:manualLayout>
                  <c:x val="2.6494863125868123E-3"/>
                  <c:y val="-0.18934235744546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F7-463E-81BB-F0C394C5D833}"/>
                </c:ext>
              </c:extLst>
            </c:dLbl>
            <c:dLbl>
              <c:idx val="2"/>
              <c:layout>
                <c:manualLayout>
                  <c:x val="-4.8573354607220879E-17"/>
                  <c:y val="-0.15553122218734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F7-463E-81BB-F0C394C5D833}"/>
                </c:ext>
              </c:extLst>
            </c:dLbl>
            <c:dLbl>
              <c:idx val="3"/>
              <c:layout>
                <c:manualLayout>
                  <c:x val="0"/>
                  <c:y val="-0.12172008692922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F7-463E-81BB-F0C394C5D833}"/>
                </c:ext>
              </c:extLst>
            </c:dLbl>
            <c:dLbl>
              <c:idx val="4"/>
              <c:layout>
                <c:manualLayout>
                  <c:x val="0"/>
                  <c:y val="-0.11157674635179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F7-463E-81BB-F0C394C5D833}"/>
                </c:ext>
              </c:extLst>
            </c:dLbl>
            <c:dLbl>
              <c:idx val="5"/>
              <c:layout>
                <c:manualLayout>
                  <c:x val="5.2989726251736246E-3"/>
                  <c:y val="-8.1146724619485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EF7-463E-81BB-F0C394C5D8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Социально-гуманитарная</c:v>
                </c:pt>
                <c:pt idx="2">
                  <c:v>Физкультурно-спортивная</c:v>
                </c:pt>
                <c:pt idx="3">
                  <c:v>Естественнонаучная</c:v>
                </c:pt>
                <c:pt idx="4">
                  <c:v>Техническая</c:v>
                </c:pt>
                <c:pt idx="5">
                  <c:v>Туристско-краеведческая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 formatCode="General">
                  <c:v>137</c:v>
                </c:pt>
                <c:pt idx="1">
                  <c:v>61</c:v>
                </c:pt>
                <c:pt idx="2" formatCode="General">
                  <c:v>35</c:v>
                </c:pt>
                <c:pt idx="3">
                  <c:v>15</c:v>
                </c:pt>
                <c:pt idx="4">
                  <c:v>14</c:v>
                </c:pt>
                <c:pt idx="5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EF7-463E-81BB-F0C394C5D8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9655552"/>
        <c:axId val="149660800"/>
        <c:axId val="0"/>
      </c:bar3DChart>
      <c:catAx>
        <c:axId val="14965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9660800"/>
        <c:crosses val="autoZero"/>
        <c:auto val="1"/>
        <c:lblAlgn val="ctr"/>
        <c:lblOffset val="100"/>
        <c:noMultiLvlLbl val="0"/>
      </c:catAx>
      <c:valAx>
        <c:axId val="14966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5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306963582677149E-2"/>
          <c:y val="0.1414017506519592"/>
          <c:w val="0.90669297920044079"/>
          <c:h val="0.488538189984247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CA-4774-BECB-2C27EACD89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CA-4774-BECB-2C27EACD89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CA-4774-BECB-2C27EACD89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CA-4774-BECB-2C27EACD89B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CA-4774-BECB-2C27EACD89B8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 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ECA-4774-BECB-2C27EACD89B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Туристско-краеведческая; 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ECA-4774-BECB-2C27EACD89B8}"/>
                </c:ext>
              </c:extLst>
            </c:dLbl>
            <c:dLbl>
              <c:idx val="3"/>
              <c:layout>
                <c:manualLayout>
                  <c:x val="-2.2811769601956036E-2"/>
                  <c:y val="1.4866916224049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CA-4774-BECB-2C27EACD89B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Социально-гуманитарная</c:v>
                </c:pt>
                <c:pt idx="1">
                  <c:v>Физкультурно-спортивная</c:v>
                </c:pt>
                <c:pt idx="2">
                  <c:v>Туристско-краеведческая</c:v>
                </c:pt>
                <c:pt idx="3">
                  <c:v>Художественная</c:v>
                </c:pt>
                <c:pt idx="4">
                  <c:v>Естественнонаучная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">
                  <c:v>19</c:v>
                </c:pt>
                <c:pt idx="1">
                  <c:v>5</c:v>
                </c:pt>
                <c:pt idx="2" formatCode="#,##0">
                  <c:v>6</c:v>
                </c:pt>
                <c:pt idx="3" formatCode="#,##0">
                  <c:v>13</c:v>
                </c:pt>
                <c:pt idx="4" formatCode="#,##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ECA-4774-BECB-2C27EACD89B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561926533518767"/>
          <c:y val="0"/>
          <c:w val="0.97158761577088348"/>
          <c:h val="0.5493378998596669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Физкультурно-спортивная</c:v>
                </c:pt>
                <c:pt idx="2">
                  <c:v>Социально-гуманитарная</c:v>
                </c:pt>
                <c:pt idx="3">
                  <c:v>Техническая</c:v>
                </c:pt>
                <c:pt idx="4">
                  <c:v>Естественнонаучная</c:v>
                </c:pt>
                <c:pt idx="5">
                  <c:v>Туристско-краеведческая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289</c:v>
                </c:pt>
                <c:pt idx="1">
                  <c:v>139</c:v>
                </c:pt>
                <c:pt idx="2">
                  <c:v>97</c:v>
                </c:pt>
                <c:pt idx="3">
                  <c:v>85</c:v>
                </c:pt>
                <c:pt idx="4">
                  <c:v>59</c:v>
                </c:pt>
                <c:pt idx="5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1D-438B-8679-275CBC0CEA2F}"/>
            </c:ext>
          </c:extLst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A3-4E7A-ABC8-4B86B902E1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6"/>
                <c:pt idx="0">
                  <c:v>Художественная</c:v>
                </c:pt>
                <c:pt idx="1">
                  <c:v>Физкультурно-спортивная</c:v>
                </c:pt>
                <c:pt idx="2">
                  <c:v>Социально-гуманитарная</c:v>
                </c:pt>
                <c:pt idx="3">
                  <c:v>Техническая</c:v>
                </c:pt>
                <c:pt idx="4">
                  <c:v>Естественнонаучная</c:v>
                </c:pt>
                <c:pt idx="5">
                  <c:v>Туристско-краеведческая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1D-438B-8679-275CBC0CEA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50831488"/>
        <c:axId val="150833024"/>
        <c:axId val="0"/>
      </c:bar3DChart>
      <c:catAx>
        <c:axId val="15083148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50833024"/>
        <c:crosses val="autoZero"/>
        <c:auto val="1"/>
        <c:lblAlgn val="ctr"/>
        <c:lblOffset val="100"/>
        <c:noMultiLvlLbl val="0"/>
      </c:catAx>
      <c:valAx>
        <c:axId val="150833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831488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Численность педагогов </a:t>
            </a:r>
          </a:p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дополнительного образования</a:t>
            </a:r>
          </a:p>
        </c:rich>
      </c:tx>
      <c:layout>
        <c:manualLayout>
          <c:xMode val="edge"/>
          <c:yMode val="edge"/>
          <c:x val="5.6108007377276413E-2"/>
          <c:y val="0.79369620485906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3143045750950595"/>
          <c:y val="0.22888679032298029"/>
          <c:w val="0.32524725551257871"/>
          <c:h val="0.573808061980501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педагогов дополнительного образования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D2-41DE-94C4-CE796CC856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D2-41DE-94C4-CE796CC856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Имеют высшее профессиональное образование</c:v>
                </c:pt>
                <c:pt idx="1">
                  <c:v>Имеют среднее профессиональное образование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137</c:v>
                </c:pt>
                <c:pt idx="1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3D2-41DE-94C4-CE796CC8561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16F52F-5D43-4A53-8EE7-CE96A944B12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F8C2AFC-F71A-457F-9A56-6A5BC981B2BC}">
      <dgm:prSet phldrT="[Текст]"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Количество программ</a:t>
          </a:r>
        </a:p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313</a:t>
          </a:r>
        </a:p>
      </dgm:t>
    </dgm:pt>
    <dgm:pt modelId="{4E54C8C5-0E69-4172-93F3-CAC86F5C3F94}" type="parTrans" cxnId="{F993C033-2F55-461B-BE1E-9809C3A0FA1C}">
      <dgm:prSet/>
      <dgm:spPr/>
      <dgm:t>
        <a:bodyPr/>
        <a:lstStyle/>
        <a:p>
          <a:endParaRPr lang="ru-RU"/>
        </a:p>
      </dgm:t>
    </dgm:pt>
    <dgm:pt modelId="{DC3CAC95-D9F6-432E-A3F6-12161EA2656E}" type="sibTrans" cxnId="{F993C033-2F55-461B-BE1E-9809C3A0FA1C}">
      <dgm:prSet/>
      <dgm:spPr/>
      <dgm:t>
        <a:bodyPr/>
        <a:lstStyle/>
        <a:p>
          <a:endParaRPr lang="ru-RU"/>
        </a:p>
      </dgm:t>
    </dgm:pt>
    <dgm:pt modelId="{6239B42F-8CD9-48F8-83A5-0867EE5E0827}" type="asst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Из них программы для детей ОВЗ</a:t>
          </a:r>
        </a:p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gm:t>
    </dgm:pt>
    <dgm:pt modelId="{C8B6B34F-57B7-4A28-9FEE-B8D8E87718EB}" type="parTrans" cxnId="{536220A7-1C1A-46F8-AC87-7D88D2AEE685}">
      <dgm:prSet/>
      <dgm:spPr/>
      <dgm:t>
        <a:bodyPr/>
        <a:lstStyle/>
        <a:p>
          <a:endParaRPr lang="ru-RU"/>
        </a:p>
      </dgm:t>
    </dgm:pt>
    <dgm:pt modelId="{66336471-4FCA-4BAC-8B4A-5D30B46CD27E}" type="sibTrans" cxnId="{536220A7-1C1A-46F8-AC87-7D88D2AEE685}">
      <dgm:prSet/>
      <dgm:spPr/>
      <dgm:t>
        <a:bodyPr/>
        <a:lstStyle/>
        <a:p>
          <a:endParaRPr lang="ru-RU"/>
        </a:p>
      </dgm:t>
    </dgm:pt>
    <dgm:pt modelId="{2A4292EB-16FD-4149-88A3-3B353F0492FD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Из них инклюзивные программы </a:t>
          </a:r>
        </a:p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</a:t>
          </a:r>
        </a:p>
      </dgm:t>
    </dgm:pt>
    <dgm:pt modelId="{3BF859E9-89EB-45CB-BADC-E66DD445EE3D}" type="parTrans" cxnId="{D7F51AB0-C081-4CB9-986C-A8CB1AF45816}">
      <dgm:prSet/>
      <dgm:spPr/>
      <dgm:t>
        <a:bodyPr/>
        <a:lstStyle/>
        <a:p>
          <a:endParaRPr lang="ru-RU"/>
        </a:p>
      </dgm:t>
    </dgm:pt>
    <dgm:pt modelId="{CF2E4A23-E482-40F3-9669-86141DB5B0DC}" type="sibTrans" cxnId="{D7F51AB0-C081-4CB9-986C-A8CB1AF45816}">
      <dgm:prSet/>
      <dgm:spPr/>
      <dgm:t>
        <a:bodyPr/>
        <a:lstStyle/>
        <a:p>
          <a:endParaRPr lang="ru-RU"/>
        </a:p>
      </dgm:t>
    </dgm:pt>
    <dgm:pt modelId="{42BCE992-1530-4B72-B235-4286E0514D3A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Из них адаптированные программы</a:t>
          </a:r>
        </a:p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gm:t>
    </dgm:pt>
    <dgm:pt modelId="{AC089EB4-6B25-48AD-A557-B252059CBCEF}" type="parTrans" cxnId="{A946D766-49E4-4FF0-B893-39771B24C946}">
      <dgm:prSet/>
      <dgm:spPr/>
      <dgm:t>
        <a:bodyPr/>
        <a:lstStyle/>
        <a:p>
          <a:endParaRPr lang="ru-RU"/>
        </a:p>
      </dgm:t>
    </dgm:pt>
    <dgm:pt modelId="{64249528-F8C6-4459-980E-CA9A0D1D98B1}" type="sibTrans" cxnId="{A946D766-49E4-4FF0-B893-39771B24C946}">
      <dgm:prSet/>
      <dgm:spPr/>
      <dgm:t>
        <a:bodyPr/>
        <a:lstStyle/>
        <a:p>
          <a:endParaRPr lang="ru-RU"/>
        </a:p>
      </dgm:t>
    </dgm:pt>
    <dgm:pt modelId="{5317648A-CD7A-4222-8C3F-1110CC3CB9E4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Из них программы, участвующие в значимых проектах</a:t>
          </a:r>
        </a:p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46</a:t>
          </a:r>
        </a:p>
        <a:p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9B5A02-F1BD-493D-9689-DCDC7FF742A1}" type="parTrans" cxnId="{42451995-AF2F-4B5F-9C16-262E1AA8AD89}">
      <dgm:prSet/>
      <dgm:spPr/>
      <dgm:t>
        <a:bodyPr/>
        <a:lstStyle/>
        <a:p>
          <a:endParaRPr lang="ru-RU"/>
        </a:p>
      </dgm:t>
    </dgm:pt>
    <dgm:pt modelId="{E96C37EE-5A72-4EE1-87F1-D8D4844BA7EE}" type="sibTrans" cxnId="{42451995-AF2F-4B5F-9C16-262E1AA8AD89}">
      <dgm:prSet/>
      <dgm:spPr/>
      <dgm:t>
        <a:bodyPr/>
        <a:lstStyle/>
        <a:p>
          <a:endParaRPr lang="ru-RU"/>
        </a:p>
      </dgm:t>
    </dgm:pt>
    <dgm:pt modelId="{455C50C0-BDB7-46EB-9B3A-E56966BDA1E1}">
      <dgm:prSet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Из них программы </a:t>
          </a:r>
        </a:p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по ПФ</a:t>
          </a:r>
        </a:p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27</a:t>
          </a:r>
        </a:p>
      </dgm:t>
    </dgm:pt>
    <dgm:pt modelId="{493D0BE3-C5F3-4FA0-BB1A-0564D3D21E4D}" type="parTrans" cxnId="{F2719A28-D715-4753-8DF0-48950B5AAE08}">
      <dgm:prSet/>
      <dgm:spPr/>
      <dgm:t>
        <a:bodyPr/>
        <a:lstStyle/>
        <a:p>
          <a:endParaRPr lang="ru-RU"/>
        </a:p>
      </dgm:t>
    </dgm:pt>
    <dgm:pt modelId="{5C57556F-B095-42D7-9E82-2D8BE1ABE1B0}" type="sibTrans" cxnId="{F2719A28-D715-4753-8DF0-48950B5AAE08}">
      <dgm:prSet/>
      <dgm:spPr/>
      <dgm:t>
        <a:bodyPr/>
        <a:lstStyle/>
        <a:p>
          <a:endParaRPr lang="ru-RU"/>
        </a:p>
      </dgm:t>
    </dgm:pt>
    <dgm:pt modelId="{B117221E-4BAE-4F52-8205-65468B3161E7}" type="pres">
      <dgm:prSet presAssocID="{8916F52F-5D43-4A53-8EE7-CE96A944B1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56947E-E837-47BA-80A6-BD544CAE8B8B}" type="pres">
      <dgm:prSet presAssocID="{3F8C2AFC-F71A-457F-9A56-6A5BC981B2BC}" presName="hierRoot1" presStyleCnt="0"/>
      <dgm:spPr/>
    </dgm:pt>
    <dgm:pt modelId="{DA8AF8BB-0BF9-4D3F-9A0A-C151E1BE347B}" type="pres">
      <dgm:prSet presAssocID="{3F8C2AFC-F71A-457F-9A56-6A5BC981B2BC}" presName="composite" presStyleCnt="0"/>
      <dgm:spPr/>
    </dgm:pt>
    <dgm:pt modelId="{F916B2AE-0853-49D5-A381-87765CBB4E51}" type="pres">
      <dgm:prSet presAssocID="{3F8C2AFC-F71A-457F-9A56-6A5BC981B2BC}" presName="background" presStyleLbl="node0" presStyleIdx="0" presStyleCnt="1"/>
      <dgm:spPr>
        <a:solidFill>
          <a:srgbClr val="008080"/>
        </a:solidFill>
      </dgm:spPr>
    </dgm:pt>
    <dgm:pt modelId="{F22B7B0C-DF46-4C2D-B693-057FD9D68DC1}" type="pres">
      <dgm:prSet presAssocID="{3F8C2AFC-F71A-457F-9A56-6A5BC981B2BC}" presName="text" presStyleLbl="fgAcc0" presStyleIdx="0" presStyleCnt="1" custScaleX="92619" custScaleY="110428" custLinFactNeighborX="-18766" custLinFactNeighborY="-1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B036E1-D251-4EEC-B803-8452D81C5009}" type="pres">
      <dgm:prSet presAssocID="{3F8C2AFC-F71A-457F-9A56-6A5BC981B2BC}" presName="hierChild2" presStyleCnt="0"/>
      <dgm:spPr/>
    </dgm:pt>
    <dgm:pt modelId="{EE04DCEA-68F9-4937-A521-12348BEA9E21}" type="pres">
      <dgm:prSet presAssocID="{C8B6B34F-57B7-4A28-9FEE-B8D8E87718EB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81FDDBB-4DD8-49B7-9D78-A198C8BB306C}" type="pres">
      <dgm:prSet presAssocID="{6239B42F-8CD9-48F8-83A5-0867EE5E0827}" presName="hierRoot2" presStyleCnt="0"/>
      <dgm:spPr/>
    </dgm:pt>
    <dgm:pt modelId="{3D1BE91F-9B07-42E9-B033-D85042E1883A}" type="pres">
      <dgm:prSet presAssocID="{6239B42F-8CD9-48F8-83A5-0867EE5E0827}" presName="composite2" presStyleCnt="0"/>
      <dgm:spPr/>
    </dgm:pt>
    <dgm:pt modelId="{1C44DCB4-AD37-470C-921F-8952D7E14072}" type="pres">
      <dgm:prSet presAssocID="{6239B42F-8CD9-48F8-83A5-0867EE5E0827}" presName="background2" presStyleLbl="asst1" presStyleIdx="0" presStyleCnt="1"/>
      <dgm:spPr/>
    </dgm:pt>
    <dgm:pt modelId="{EEFCD92F-AB02-4362-B567-8B3697628166}" type="pres">
      <dgm:prSet presAssocID="{6239B42F-8CD9-48F8-83A5-0867EE5E0827}" presName="text2" presStyleLbl="fgAcc2" presStyleIdx="0" presStyleCnt="5" custScaleX="92880" custScaleY="135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3E8DFE-4226-429B-AA7B-66E9590E3E6D}" type="pres">
      <dgm:prSet presAssocID="{6239B42F-8CD9-48F8-83A5-0867EE5E0827}" presName="hierChild3" presStyleCnt="0"/>
      <dgm:spPr/>
    </dgm:pt>
    <dgm:pt modelId="{6676D0CE-5725-44A8-8529-6A834743F57A}" type="pres">
      <dgm:prSet presAssocID="{3BF859E9-89EB-45CB-BADC-E66DD445EE3D}" presName="Name10" presStyleLbl="parChTrans1D2" presStyleIdx="1" presStyleCnt="5"/>
      <dgm:spPr/>
      <dgm:t>
        <a:bodyPr/>
        <a:lstStyle/>
        <a:p>
          <a:endParaRPr lang="ru-RU"/>
        </a:p>
      </dgm:t>
    </dgm:pt>
    <dgm:pt modelId="{1813BBEE-7F54-413D-BB12-79A3D6147189}" type="pres">
      <dgm:prSet presAssocID="{2A4292EB-16FD-4149-88A3-3B353F0492FD}" presName="hierRoot2" presStyleCnt="0"/>
      <dgm:spPr/>
    </dgm:pt>
    <dgm:pt modelId="{04E9CE92-9A2B-481B-A436-BC686A9EE2F3}" type="pres">
      <dgm:prSet presAssocID="{2A4292EB-16FD-4149-88A3-3B353F0492FD}" presName="composite2" presStyleCnt="0"/>
      <dgm:spPr/>
    </dgm:pt>
    <dgm:pt modelId="{E92D1456-838C-400A-AAE8-A3D462EF95A9}" type="pres">
      <dgm:prSet presAssocID="{2A4292EB-16FD-4149-88A3-3B353F0492FD}" presName="background2" presStyleLbl="node2" presStyleIdx="0" presStyleCnt="4"/>
      <dgm:spPr/>
    </dgm:pt>
    <dgm:pt modelId="{C132D6F0-9B82-4DA4-A20C-617B89206C19}" type="pres">
      <dgm:prSet presAssocID="{2A4292EB-16FD-4149-88A3-3B353F0492FD}" presName="text2" presStyleLbl="fgAcc2" presStyleIdx="1" presStyleCnt="5" custScaleX="98770" custScaleY="1374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32D801-88F1-4CF4-9697-CEB6950EAF29}" type="pres">
      <dgm:prSet presAssocID="{2A4292EB-16FD-4149-88A3-3B353F0492FD}" presName="hierChild3" presStyleCnt="0"/>
      <dgm:spPr/>
    </dgm:pt>
    <dgm:pt modelId="{BFF0CEE5-72E2-45E2-B251-8188E802D246}" type="pres">
      <dgm:prSet presAssocID="{AC089EB4-6B25-48AD-A557-B252059CBCEF}" presName="Name10" presStyleLbl="parChTrans1D2" presStyleIdx="2" presStyleCnt="5"/>
      <dgm:spPr/>
      <dgm:t>
        <a:bodyPr/>
        <a:lstStyle/>
        <a:p>
          <a:endParaRPr lang="ru-RU"/>
        </a:p>
      </dgm:t>
    </dgm:pt>
    <dgm:pt modelId="{F6D98DB3-A9CE-4EB0-89D8-7BB04C486A85}" type="pres">
      <dgm:prSet presAssocID="{42BCE992-1530-4B72-B235-4286E0514D3A}" presName="hierRoot2" presStyleCnt="0"/>
      <dgm:spPr/>
    </dgm:pt>
    <dgm:pt modelId="{B3599C63-17F1-481E-80AD-B9DC68E32427}" type="pres">
      <dgm:prSet presAssocID="{42BCE992-1530-4B72-B235-4286E0514D3A}" presName="composite2" presStyleCnt="0"/>
      <dgm:spPr/>
    </dgm:pt>
    <dgm:pt modelId="{9AF03AFD-5712-4B65-B8B9-0C78AFF57A8A}" type="pres">
      <dgm:prSet presAssocID="{42BCE992-1530-4B72-B235-4286E0514D3A}" presName="background2" presStyleLbl="node2" presStyleIdx="1" presStyleCnt="4"/>
      <dgm:spPr/>
    </dgm:pt>
    <dgm:pt modelId="{27CF4515-1C19-4789-B48A-3FBC0AB02375}" type="pres">
      <dgm:prSet presAssocID="{42BCE992-1530-4B72-B235-4286E0514D3A}" presName="text2" presStyleLbl="fgAcc2" presStyleIdx="2" presStyleCnt="5" custScaleX="103452" custScaleY="137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6552FA-A5B3-4041-9610-C39E9000B0DD}" type="pres">
      <dgm:prSet presAssocID="{42BCE992-1530-4B72-B235-4286E0514D3A}" presName="hierChild3" presStyleCnt="0"/>
      <dgm:spPr/>
    </dgm:pt>
    <dgm:pt modelId="{08649FC6-EB9E-482A-AD53-9626DD919E7A}" type="pres">
      <dgm:prSet presAssocID="{493D0BE3-C5F3-4FA0-BB1A-0564D3D21E4D}" presName="Name10" presStyleLbl="parChTrans1D2" presStyleIdx="3" presStyleCnt="5"/>
      <dgm:spPr/>
      <dgm:t>
        <a:bodyPr/>
        <a:lstStyle/>
        <a:p>
          <a:endParaRPr lang="ru-RU"/>
        </a:p>
      </dgm:t>
    </dgm:pt>
    <dgm:pt modelId="{8AB0241C-8C8A-472F-94D2-0527BEA47079}" type="pres">
      <dgm:prSet presAssocID="{455C50C0-BDB7-46EB-9B3A-E56966BDA1E1}" presName="hierRoot2" presStyleCnt="0"/>
      <dgm:spPr/>
    </dgm:pt>
    <dgm:pt modelId="{AE24E3FD-DB12-4FFD-9F03-119182B99EA2}" type="pres">
      <dgm:prSet presAssocID="{455C50C0-BDB7-46EB-9B3A-E56966BDA1E1}" presName="composite2" presStyleCnt="0"/>
      <dgm:spPr/>
    </dgm:pt>
    <dgm:pt modelId="{FB77E740-85C0-4E1C-ABC5-44C2E417C594}" type="pres">
      <dgm:prSet presAssocID="{455C50C0-BDB7-46EB-9B3A-E56966BDA1E1}" presName="background2" presStyleLbl="node2" presStyleIdx="2" presStyleCnt="4"/>
      <dgm:spPr/>
    </dgm:pt>
    <dgm:pt modelId="{D338D384-D36E-4071-AE1B-A1C446AE6C81}" type="pres">
      <dgm:prSet presAssocID="{455C50C0-BDB7-46EB-9B3A-E56966BDA1E1}" presName="text2" presStyleLbl="fgAcc2" presStyleIdx="3" presStyleCnt="5" custScaleX="107442" custScaleY="1408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4D510C-4811-41E5-A412-75C00D4ABC30}" type="pres">
      <dgm:prSet presAssocID="{455C50C0-BDB7-46EB-9B3A-E56966BDA1E1}" presName="hierChild3" presStyleCnt="0"/>
      <dgm:spPr/>
    </dgm:pt>
    <dgm:pt modelId="{AFEFD204-0087-4848-820A-7E045FD0B9DB}" type="pres">
      <dgm:prSet presAssocID="{409B5A02-F1BD-493D-9689-DCDC7FF742A1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BB4A90E-26A0-46C9-8E70-124DA297E6C3}" type="pres">
      <dgm:prSet presAssocID="{5317648A-CD7A-4222-8C3F-1110CC3CB9E4}" presName="hierRoot2" presStyleCnt="0"/>
      <dgm:spPr/>
    </dgm:pt>
    <dgm:pt modelId="{958AEB80-077A-423A-A70A-7FF4B9F55592}" type="pres">
      <dgm:prSet presAssocID="{5317648A-CD7A-4222-8C3F-1110CC3CB9E4}" presName="composite2" presStyleCnt="0"/>
      <dgm:spPr/>
    </dgm:pt>
    <dgm:pt modelId="{3080AD3D-0479-4451-9446-9AF6ACA74CAB}" type="pres">
      <dgm:prSet presAssocID="{5317648A-CD7A-4222-8C3F-1110CC3CB9E4}" presName="background2" presStyleLbl="node2" presStyleIdx="3" presStyleCnt="4"/>
      <dgm:spPr/>
    </dgm:pt>
    <dgm:pt modelId="{1B93DF86-33D3-445A-96F8-8EDFCAC941E1}" type="pres">
      <dgm:prSet presAssocID="{5317648A-CD7A-4222-8C3F-1110CC3CB9E4}" presName="text2" presStyleLbl="fgAcc2" presStyleIdx="4" presStyleCnt="5" custScaleX="106271" custScaleY="1425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C0ECDD-2956-4169-9980-C8B6C52EB8D9}" type="pres">
      <dgm:prSet presAssocID="{5317648A-CD7A-4222-8C3F-1110CC3CB9E4}" presName="hierChild3" presStyleCnt="0"/>
      <dgm:spPr/>
    </dgm:pt>
  </dgm:ptLst>
  <dgm:cxnLst>
    <dgm:cxn modelId="{42451995-AF2F-4B5F-9C16-262E1AA8AD89}" srcId="{3F8C2AFC-F71A-457F-9A56-6A5BC981B2BC}" destId="{5317648A-CD7A-4222-8C3F-1110CC3CB9E4}" srcOrd="4" destOrd="0" parTransId="{409B5A02-F1BD-493D-9689-DCDC7FF742A1}" sibTransId="{E96C37EE-5A72-4EE1-87F1-D8D4844BA7EE}"/>
    <dgm:cxn modelId="{1B32AF8D-6AB9-47B7-B0AC-D98EFB4806E9}" type="presOf" srcId="{5317648A-CD7A-4222-8C3F-1110CC3CB9E4}" destId="{1B93DF86-33D3-445A-96F8-8EDFCAC941E1}" srcOrd="0" destOrd="0" presId="urn:microsoft.com/office/officeart/2005/8/layout/hierarchy1"/>
    <dgm:cxn modelId="{A67DE761-6B51-4ADA-A475-EBE2ECD55160}" type="presOf" srcId="{2A4292EB-16FD-4149-88A3-3B353F0492FD}" destId="{C132D6F0-9B82-4DA4-A20C-617B89206C19}" srcOrd="0" destOrd="0" presId="urn:microsoft.com/office/officeart/2005/8/layout/hierarchy1"/>
    <dgm:cxn modelId="{D7F51AB0-C081-4CB9-986C-A8CB1AF45816}" srcId="{3F8C2AFC-F71A-457F-9A56-6A5BC981B2BC}" destId="{2A4292EB-16FD-4149-88A3-3B353F0492FD}" srcOrd="1" destOrd="0" parTransId="{3BF859E9-89EB-45CB-BADC-E66DD445EE3D}" sibTransId="{CF2E4A23-E482-40F3-9669-86141DB5B0DC}"/>
    <dgm:cxn modelId="{F2719A28-D715-4753-8DF0-48950B5AAE08}" srcId="{3F8C2AFC-F71A-457F-9A56-6A5BC981B2BC}" destId="{455C50C0-BDB7-46EB-9B3A-E56966BDA1E1}" srcOrd="3" destOrd="0" parTransId="{493D0BE3-C5F3-4FA0-BB1A-0564D3D21E4D}" sibTransId="{5C57556F-B095-42D7-9E82-2D8BE1ABE1B0}"/>
    <dgm:cxn modelId="{C9F883A2-6937-46CF-B02C-4C7EE99A4A46}" type="presOf" srcId="{8916F52F-5D43-4A53-8EE7-CE96A944B12A}" destId="{B117221E-4BAE-4F52-8205-65468B3161E7}" srcOrd="0" destOrd="0" presId="urn:microsoft.com/office/officeart/2005/8/layout/hierarchy1"/>
    <dgm:cxn modelId="{15A1EB04-B3E5-47BD-B406-2A2D3431BC85}" type="presOf" srcId="{42BCE992-1530-4B72-B235-4286E0514D3A}" destId="{27CF4515-1C19-4789-B48A-3FBC0AB02375}" srcOrd="0" destOrd="0" presId="urn:microsoft.com/office/officeart/2005/8/layout/hierarchy1"/>
    <dgm:cxn modelId="{7B7DC639-C661-45EA-89D1-D776DF0CC729}" type="presOf" srcId="{493D0BE3-C5F3-4FA0-BB1A-0564D3D21E4D}" destId="{08649FC6-EB9E-482A-AD53-9626DD919E7A}" srcOrd="0" destOrd="0" presId="urn:microsoft.com/office/officeart/2005/8/layout/hierarchy1"/>
    <dgm:cxn modelId="{F993C033-2F55-461B-BE1E-9809C3A0FA1C}" srcId="{8916F52F-5D43-4A53-8EE7-CE96A944B12A}" destId="{3F8C2AFC-F71A-457F-9A56-6A5BC981B2BC}" srcOrd="0" destOrd="0" parTransId="{4E54C8C5-0E69-4172-93F3-CAC86F5C3F94}" sibTransId="{DC3CAC95-D9F6-432E-A3F6-12161EA2656E}"/>
    <dgm:cxn modelId="{BCFCBAC4-14D0-4016-9960-ADBD69D136A2}" type="presOf" srcId="{C8B6B34F-57B7-4A28-9FEE-B8D8E87718EB}" destId="{EE04DCEA-68F9-4937-A521-12348BEA9E21}" srcOrd="0" destOrd="0" presId="urn:microsoft.com/office/officeart/2005/8/layout/hierarchy1"/>
    <dgm:cxn modelId="{7FAA7C74-1DF6-4432-A9B1-0618556FEF51}" type="presOf" srcId="{455C50C0-BDB7-46EB-9B3A-E56966BDA1E1}" destId="{D338D384-D36E-4071-AE1B-A1C446AE6C81}" srcOrd="0" destOrd="0" presId="urn:microsoft.com/office/officeart/2005/8/layout/hierarchy1"/>
    <dgm:cxn modelId="{A946D766-49E4-4FF0-B893-39771B24C946}" srcId="{3F8C2AFC-F71A-457F-9A56-6A5BC981B2BC}" destId="{42BCE992-1530-4B72-B235-4286E0514D3A}" srcOrd="2" destOrd="0" parTransId="{AC089EB4-6B25-48AD-A557-B252059CBCEF}" sibTransId="{64249528-F8C6-4459-980E-CA9A0D1D98B1}"/>
    <dgm:cxn modelId="{BCDB55A7-DED1-46C5-A36E-A7602A902605}" type="presOf" srcId="{409B5A02-F1BD-493D-9689-DCDC7FF742A1}" destId="{AFEFD204-0087-4848-820A-7E045FD0B9DB}" srcOrd="0" destOrd="0" presId="urn:microsoft.com/office/officeart/2005/8/layout/hierarchy1"/>
    <dgm:cxn modelId="{536220A7-1C1A-46F8-AC87-7D88D2AEE685}" srcId="{3F8C2AFC-F71A-457F-9A56-6A5BC981B2BC}" destId="{6239B42F-8CD9-48F8-83A5-0867EE5E0827}" srcOrd="0" destOrd="0" parTransId="{C8B6B34F-57B7-4A28-9FEE-B8D8E87718EB}" sibTransId="{66336471-4FCA-4BAC-8B4A-5D30B46CD27E}"/>
    <dgm:cxn modelId="{52DD1958-3956-40BA-9A43-B7F1D0A1C9AC}" type="presOf" srcId="{3F8C2AFC-F71A-457F-9A56-6A5BC981B2BC}" destId="{F22B7B0C-DF46-4C2D-B693-057FD9D68DC1}" srcOrd="0" destOrd="0" presId="urn:microsoft.com/office/officeart/2005/8/layout/hierarchy1"/>
    <dgm:cxn modelId="{7B206F33-3A49-4EE1-A322-CB1E7F7EBEFF}" type="presOf" srcId="{6239B42F-8CD9-48F8-83A5-0867EE5E0827}" destId="{EEFCD92F-AB02-4362-B567-8B3697628166}" srcOrd="0" destOrd="0" presId="urn:microsoft.com/office/officeart/2005/8/layout/hierarchy1"/>
    <dgm:cxn modelId="{68412388-9840-46BD-AA0D-53B108635CD9}" type="presOf" srcId="{AC089EB4-6B25-48AD-A557-B252059CBCEF}" destId="{BFF0CEE5-72E2-45E2-B251-8188E802D246}" srcOrd="0" destOrd="0" presId="urn:microsoft.com/office/officeart/2005/8/layout/hierarchy1"/>
    <dgm:cxn modelId="{2CB8DE2F-9382-4B68-A387-2B6C0A36F809}" type="presOf" srcId="{3BF859E9-89EB-45CB-BADC-E66DD445EE3D}" destId="{6676D0CE-5725-44A8-8529-6A834743F57A}" srcOrd="0" destOrd="0" presId="urn:microsoft.com/office/officeart/2005/8/layout/hierarchy1"/>
    <dgm:cxn modelId="{A7015FF5-5866-44A6-AEB0-CEF6B6A9F5F4}" type="presParOf" srcId="{B117221E-4BAE-4F52-8205-65468B3161E7}" destId="{3B56947E-E837-47BA-80A6-BD544CAE8B8B}" srcOrd="0" destOrd="0" presId="urn:microsoft.com/office/officeart/2005/8/layout/hierarchy1"/>
    <dgm:cxn modelId="{3F8F7DDF-5B20-49C4-BACE-A77DF41D91B1}" type="presParOf" srcId="{3B56947E-E837-47BA-80A6-BD544CAE8B8B}" destId="{DA8AF8BB-0BF9-4D3F-9A0A-C151E1BE347B}" srcOrd="0" destOrd="0" presId="urn:microsoft.com/office/officeart/2005/8/layout/hierarchy1"/>
    <dgm:cxn modelId="{3AA8DA07-0980-4955-99F7-3BFF83BE9CE4}" type="presParOf" srcId="{DA8AF8BB-0BF9-4D3F-9A0A-C151E1BE347B}" destId="{F916B2AE-0853-49D5-A381-87765CBB4E51}" srcOrd="0" destOrd="0" presId="urn:microsoft.com/office/officeart/2005/8/layout/hierarchy1"/>
    <dgm:cxn modelId="{21036D17-353E-4E22-A18E-6952A38EE6EC}" type="presParOf" srcId="{DA8AF8BB-0BF9-4D3F-9A0A-C151E1BE347B}" destId="{F22B7B0C-DF46-4C2D-B693-057FD9D68DC1}" srcOrd="1" destOrd="0" presId="urn:microsoft.com/office/officeart/2005/8/layout/hierarchy1"/>
    <dgm:cxn modelId="{BE7AED96-EC2A-4D13-820F-DEB27B7A909C}" type="presParOf" srcId="{3B56947E-E837-47BA-80A6-BD544CAE8B8B}" destId="{F8B036E1-D251-4EEC-B803-8452D81C5009}" srcOrd="1" destOrd="0" presId="urn:microsoft.com/office/officeart/2005/8/layout/hierarchy1"/>
    <dgm:cxn modelId="{C51DBC22-650B-4D5B-B9BA-FF7530289216}" type="presParOf" srcId="{F8B036E1-D251-4EEC-B803-8452D81C5009}" destId="{EE04DCEA-68F9-4937-A521-12348BEA9E21}" srcOrd="0" destOrd="0" presId="urn:microsoft.com/office/officeart/2005/8/layout/hierarchy1"/>
    <dgm:cxn modelId="{F5ADA421-3093-439B-BE05-8F3E07400DEC}" type="presParOf" srcId="{F8B036E1-D251-4EEC-B803-8452D81C5009}" destId="{A81FDDBB-4DD8-49B7-9D78-A198C8BB306C}" srcOrd="1" destOrd="0" presId="urn:microsoft.com/office/officeart/2005/8/layout/hierarchy1"/>
    <dgm:cxn modelId="{688720DF-BFBC-4AF4-94A2-52DAB1353696}" type="presParOf" srcId="{A81FDDBB-4DD8-49B7-9D78-A198C8BB306C}" destId="{3D1BE91F-9B07-42E9-B033-D85042E1883A}" srcOrd="0" destOrd="0" presId="urn:microsoft.com/office/officeart/2005/8/layout/hierarchy1"/>
    <dgm:cxn modelId="{FA983F5C-05FC-4788-A45B-665C2842BA70}" type="presParOf" srcId="{3D1BE91F-9B07-42E9-B033-D85042E1883A}" destId="{1C44DCB4-AD37-470C-921F-8952D7E14072}" srcOrd="0" destOrd="0" presId="urn:microsoft.com/office/officeart/2005/8/layout/hierarchy1"/>
    <dgm:cxn modelId="{1036931E-3FE8-4205-9D18-3488EF16EC1B}" type="presParOf" srcId="{3D1BE91F-9B07-42E9-B033-D85042E1883A}" destId="{EEFCD92F-AB02-4362-B567-8B3697628166}" srcOrd="1" destOrd="0" presId="urn:microsoft.com/office/officeart/2005/8/layout/hierarchy1"/>
    <dgm:cxn modelId="{577AC02F-4833-48E4-BB86-5476914FEBC7}" type="presParOf" srcId="{A81FDDBB-4DD8-49B7-9D78-A198C8BB306C}" destId="{013E8DFE-4226-429B-AA7B-66E9590E3E6D}" srcOrd="1" destOrd="0" presId="urn:microsoft.com/office/officeart/2005/8/layout/hierarchy1"/>
    <dgm:cxn modelId="{80788953-4305-4295-8E03-BC8D3DA9C06A}" type="presParOf" srcId="{F8B036E1-D251-4EEC-B803-8452D81C5009}" destId="{6676D0CE-5725-44A8-8529-6A834743F57A}" srcOrd="2" destOrd="0" presId="urn:microsoft.com/office/officeart/2005/8/layout/hierarchy1"/>
    <dgm:cxn modelId="{76B4E58F-C2F2-4BC0-A38A-0C6B6041C9B1}" type="presParOf" srcId="{F8B036E1-D251-4EEC-B803-8452D81C5009}" destId="{1813BBEE-7F54-413D-BB12-79A3D6147189}" srcOrd="3" destOrd="0" presId="urn:microsoft.com/office/officeart/2005/8/layout/hierarchy1"/>
    <dgm:cxn modelId="{D10C53D0-7478-4124-98FB-C1677751C3DE}" type="presParOf" srcId="{1813BBEE-7F54-413D-BB12-79A3D6147189}" destId="{04E9CE92-9A2B-481B-A436-BC686A9EE2F3}" srcOrd="0" destOrd="0" presId="urn:microsoft.com/office/officeart/2005/8/layout/hierarchy1"/>
    <dgm:cxn modelId="{42D4D42F-A7D0-441E-A656-62183E1A6E61}" type="presParOf" srcId="{04E9CE92-9A2B-481B-A436-BC686A9EE2F3}" destId="{E92D1456-838C-400A-AAE8-A3D462EF95A9}" srcOrd="0" destOrd="0" presId="urn:microsoft.com/office/officeart/2005/8/layout/hierarchy1"/>
    <dgm:cxn modelId="{2B13EDE6-ED9D-4EA0-80E2-13B928B95BD7}" type="presParOf" srcId="{04E9CE92-9A2B-481B-A436-BC686A9EE2F3}" destId="{C132D6F0-9B82-4DA4-A20C-617B89206C19}" srcOrd="1" destOrd="0" presId="urn:microsoft.com/office/officeart/2005/8/layout/hierarchy1"/>
    <dgm:cxn modelId="{4F238AB4-0C99-49B7-BE33-A51EC92D60B2}" type="presParOf" srcId="{1813BBEE-7F54-413D-BB12-79A3D6147189}" destId="{2F32D801-88F1-4CF4-9697-CEB6950EAF29}" srcOrd="1" destOrd="0" presId="urn:microsoft.com/office/officeart/2005/8/layout/hierarchy1"/>
    <dgm:cxn modelId="{A2A779CE-27DE-475E-811E-B50CE3DA2FB0}" type="presParOf" srcId="{F8B036E1-D251-4EEC-B803-8452D81C5009}" destId="{BFF0CEE5-72E2-45E2-B251-8188E802D246}" srcOrd="4" destOrd="0" presId="urn:microsoft.com/office/officeart/2005/8/layout/hierarchy1"/>
    <dgm:cxn modelId="{081CCB52-650B-4F1D-BB30-2CDA1870AAA5}" type="presParOf" srcId="{F8B036E1-D251-4EEC-B803-8452D81C5009}" destId="{F6D98DB3-A9CE-4EB0-89D8-7BB04C486A85}" srcOrd="5" destOrd="0" presId="urn:microsoft.com/office/officeart/2005/8/layout/hierarchy1"/>
    <dgm:cxn modelId="{455ED983-152E-4F5C-9121-6F53B788F1EA}" type="presParOf" srcId="{F6D98DB3-A9CE-4EB0-89D8-7BB04C486A85}" destId="{B3599C63-17F1-481E-80AD-B9DC68E32427}" srcOrd="0" destOrd="0" presId="urn:microsoft.com/office/officeart/2005/8/layout/hierarchy1"/>
    <dgm:cxn modelId="{05571BD6-C054-47C6-A0D2-D64EADC9984A}" type="presParOf" srcId="{B3599C63-17F1-481E-80AD-B9DC68E32427}" destId="{9AF03AFD-5712-4B65-B8B9-0C78AFF57A8A}" srcOrd="0" destOrd="0" presId="urn:microsoft.com/office/officeart/2005/8/layout/hierarchy1"/>
    <dgm:cxn modelId="{6D697DC8-7B9D-4F33-8181-D05627AC2E1C}" type="presParOf" srcId="{B3599C63-17F1-481E-80AD-B9DC68E32427}" destId="{27CF4515-1C19-4789-B48A-3FBC0AB02375}" srcOrd="1" destOrd="0" presId="urn:microsoft.com/office/officeart/2005/8/layout/hierarchy1"/>
    <dgm:cxn modelId="{384DFC69-A0FC-4F3E-A30F-DA12510C40AC}" type="presParOf" srcId="{F6D98DB3-A9CE-4EB0-89D8-7BB04C486A85}" destId="{5F6552FA-A5B3-4041-9610-C39E9000B0DD}" srcOrd="1" destOrd="0" presId="urn:microsoft.com/office/officeart/2005/8/layout/hierarchy1"/>
    <dgm:cxn modelId="{7E942D6F-C81C-4DB2-B756-615827F22E09}" type="presParOf" srcId="{F8B036E1-D251-4EEC-B803-8452D81C5009}" destId="{08649FC6-EB9E-482A-AD53-9626DD919E7A}" srcOrd="6" destOrd="0" presId="urn:microsoft.com/office/officeart/2005/8/layout/hierarchy1"/>
    <dgm:cxn modelId="{2EDF5431-27DD-4114-80AF-F91FA5ADEAD9}" type="presParOf" srcId="{F8B036E1-D251-4EEC-B803-8452D81C5009}" destId="{8AB0241C-8C8A-472F-94D2-0527BEA47079}" srcOrd="7" destOrd="0" presId="urn:microsoft.com/office/officeart/2005/8/layout/hierarchy1"/>
    <dgm:cxn modelId="{E23B6E70-C14C-4991-91AA-1136FB9D7DFB}" type="presParOf" srcId="{8AB0241C-8C8A-472F-94D2-0527BEA47079}" destId="{AE24E3FD-DB12-4FFD-9F03-119182B99EA2}" srcOrd="0" destOrd="0" presId="urn:microsoft.com/office/officeart/2005/8/layout/hierarchy1"/>
    <dgm:cxn modelId="{C65E2CBF-27BC-495D-9E9B-738271F5AF17}" type="presParOf" srcId="{AE24E3FD-DB12-4FFD-9F03-119182B99EA2}" destId="{FB77E740-85C0-4E1C-ABC5-44C2E417C594}" srcOrd="0" destOrd="0" presId="urn:microsoft.com/office/officeart/2005/8/layout/hierarchy1"/>
    <dgm:cxn modelId="{32C5B71F-2EF0-4402-8741-6A957814C6FE}" type="presParOf" srcId="{AE24E3FD-DB12-4FFD-9F03-119182B99EA2}" destId="{D338D384-D36E-4071-AE1B-A1C446AE6C81}" srcOrd="1" destOrd="0" presId="urn:microsoft.com/office/officeart/2005/8/layout/hierarchy1"/>
    <dgm:cxn modelId="{6939D9FF-787B-43D8-B841-8677FBF0AA16}" type="presParOf" srcId="{8AB0241C-8C8A-472F-94D2-0527BEA47079}" destId="{014D510C-4811-41E5-A412-75C00D4ABC30}" srcOrd="1" destOrd="0" presId="urn:microsoft.com/office/officeart/2005/8/layout/hierarchy1"/>
    <dgm:cxn modelId="{C238545A-159D-4ED0-8436-91FA4949C56C}" type="presParOf" srcId="{F8B036E1-D251-4EEC-B803-8452D81C5009}" destId="{AFEFD204-0087-4848-820A-7E045FD0B9DB}" srcOrd="8" destOrd="0" presId="urn:microsoft.com/office/officeart/2005/8/layout/hierarchy1"/>
    <dgm:cxn modelId="{A529131F-F6B6-4498-BDD8-5D0EDAE88480}" type="presParOf" srcId="{F8B036E1-D251-4EEC-B803-8452D81C5009}" destId="{9BB4A90E-26A0-46C9-8E70-124DA297E6C3}" srcOrd="9" destOrd="0" presId="urn:microsoft.com/office/officeart/2005/8/layout/hierarchy1"/>
    <dgm:cxn modelId="{1E2BB1E2-CB4E-4CD3-9AAE-8C6032AD3B5A}" type="presParOf" srcId="{9BB4A90E-26A0-46C9-8E70-124DA297E6C3}" destId="{958AEB80-077A-423A-A70A-7FF4B9F55592}" srcOrd="0" destOrd="0" presId="urn:microsoft.com/office/officeart/2005/8/layout/hierarchy1"/>
    <dgm:cxn modelId="{8160963E-6431-4C2C-8BD6-95D114F52908}" type="presParOf" srcId="{958AEB80-077A-423A-A70A-7FF4B9F55592}" destId="{3080AD3D-0479-4451-9446-9AF6ACA74CAB}" srcOrd="0" destOrd="0" presId="urn:microsoft.com/office/officeart/2005/8/layout/hierarchy1"/>
    <dgm:cxn modelId="{97EDF6D7-6B66-478F-8E1C-5611C4E2DEFB}" type="presParOf" srcId="{958AEB80-077A-423A-A70A-7FF4B9F55592}" destId="{1B93DF86-33D3-445A-96F8-8EDFCAC941E1}" srcOrd="1" destOrd="0" presId="urn:microsoft.com/office/officeart/2005/8/layout/hierarchy1"/>
    <dgm:cxn modelId="{300D0617-2471-4AB5-A616-A6873E8A7F36}" type="presParOf" srcId="{9BB4A90E-26A0-46C9-8E70-124DA297E6C3}" destId="{35C0ECDD-2956-4169-9980-C8B6C52EB8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A2F500-F7A8-43A1-8550-9326E22CC45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E417CEC-E44C-411C-8966-27606F2A75C5}">
      <dgm:prSet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100" b="1" dirty="0">
              <a:latin typeface="Arial" panose="020B0604020202020204" pitchFamily="34" charset="0"/>
              <a:cs typeface="Arial" panose="020B0604020202020204" pitchFamily="34" charset="0"/>
            </a:rPr>
            <a:t>Выполнение целевых показателей муниципальной «Дорожной карты» в рамках реализации КОНЦЕПЦИИ  развития дополнительного образования детей до 2030 года, утвержденной Правительством РФ (Распоряжение от 31.03.2022 г. №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678-р</a:t>
          </a:r>
          <a:r>
            <a:rPr lang="ru-RU" sz="1100" b="1" dirty="0">
              <a:latin typeface="Arial" panose="020B0604020202020204" pitchFamily="34" charset="0"/>
              <a:cs typeface="Arial" panose="020B0604020202020204" pitchFamily="34" charset="0"/>
            </a:rPr>
            <a:t>). Повышение охвата детей программами дополнительного образования.</a:t>
          </a:r>
        </a:p>
      </dgm:t>
    </dgm:pt>
    <dgm:pt modelId="{BE467C36-7C34-45CB-93BD-5E84317585B8}" type="parTrans" cxnId="{91738A12-1056-4B85-8AE4-5882B62E943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492289-4A84-46BB-85B8-F29040E15B82}" type="sibTrans" cxnId="{91738A12-1056-4B85-8AE4-5882B62E943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918A0-8DAB-4DC2-AF3F-6D3729CDC9D4}">
      <dgm:prSet custT="1"/>
      <dgm:spPr>
        <a:solidFill>
          <a:srgbClr val="0099CC"/>
        </a:solidFill>
      </dgm:spPr>
      <dgm:t>
        <a:bodyPr/>
        <a:lstStyle/>
        <a:p>
          <a:pPr algn="l"/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Создание условий для укрепления и развития кадрового потенциала системы дополнительного образования детей через привлечение студентов организаций высшего образования, наставников из реального сектора экономики, научных и общественных организаций</a:t>
          </a:r>
        </a:p>
      </dgm:t>
    </dgm:pt>
    <dgm:pt modelId="{9B9584B5-C651-4A3D-A74D-9CAB955F1AA9}" type="parTrans" cxnId="{0F4EBABC-8674-4072-B250-2A48E4A8741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1FAF31-DAE1-4773-A7AA-80D449268944}" type="sibTrans" cxnId="{0F4EBABC-8674-4072-B250-2A48E4A8741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6F266-F100-42FB-9FA1-464429147E08}">
      <dgm:prSet custT="1"/>
      <dgm:spPr>
        <a:solidFill>
          <a:srgbClr val="008080"/>
        </a:solidFill>
      </dgm:spPr>
      <dgm:t>
        <a:bodyPr/>
        <a:lstStyle/>
        <a:p>
          <a:pPr algn="l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Повышение охвата детей ОВЗ, находящихся в трудной жизненной ситуации </a:t>
          </a:r>
        </a:p>
        <a:p>
          <a:pPr algn="l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(сетевое взаимодействие с общеобразовательными организациями)</a:t>
          </a:r>
        </a:p>
      </dgm:t>
    </dgm:pt>
    <dgm:pt modelId="{436D3C11-F9B1-4F6B-86EE-38D13221638F}" type="parTrans" cxnId="{740355C8-7CE3-48A0-934F-123AB8730F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A1C83-C6D1-484D-8451-C077A248B878}" type="sibTrans" cxnId="{740355C8-7CE3-48A0-934F-123AB8730F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32CC8-8ED0-4A93-8917-91A7E3BEC222}">
      <dgm:prSet custT="1"/>
      <dgm:spPr>
        <a:solidFill>
          <a:srgbClr val="33CCCC"/>
        </a:solidFill>
      </dgm:spPr>
      <dgm:t>
        <a:bodyPr/>
        <a:lstStyle/>
        <a:p>
          <a:pPr algn="l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Создание механизмов мотивации педагогов к повышению качества работы и непрерывному профессиональному развитию, обновляя состав и компетенции педагогических кадров</a:t>
          </a:r>
        </a:p>
      </dgm:t>
    </dgm:pt>
    <dgm:pt modelId="{43DEE1D7-BC80-47AF-9CAF-413D082F7514}" type="parTrans" cxnId="{A39DB939-4189-4601-9511-A06635F9F9E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C1B23D-6165-472B-A2F0-2C45A37942D2}" type="sibTrans" cxnId="{A39DB939-4189-4601-9511-A06635F9F9E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357CA-1EB5-482C-BFE2-188B30FF494A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Ориентация организаций и программ дополнительного образования </a:t>
          </a:r>
        </a:p>
        <a:p>
          <a:pPr algn="just">
            <a:lnSpc>
              <a:spcPct val="100000"/>
            </a:lnSpc>
          </a:pP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на реальные образовательные потребности детей</a:t>
          </a:r>
        </a:p>
      </dgm:t>
    </dgm:pt>
    <dgm:pt modelId="{54F2939A-7B8E-4957-8E1B-0BE5D80D9450}" type="parTrans" cxnId="{024F87DD-7979-465C-BC07-79F03AB1A01B}">
      <dgm:prSet/>
      <dgm:spPr/>
      <dgm:t>
        <a:bodyPr/>
        <a:lstStyle/>
        <a:p>
          <a:endParaRPr lang="ru-RU"/>
        </a:p>
      </dgm:t>
    </dgm:pt>
    <dgm:pt modelId="{5EC25584-2DD9-4497-8EF2-D53A9D315676}" type="sibTrans" cxnId="{024F87DD-7979-465C-BC07-79F03AB1A01B}">
      <dgm:prSet/>
      <dgm:spPr/>
      <dgm:t>
        <a:bodyPr/>
        <a:lstStyle/>
        <a:p>
          <a:endParaRPr lang="ru-RU"/>
        </a:p>
      </dgm:t>
    </dgm:pt>
    <dgm:pt modelId="{5815E225-080E-47C6-B21F-9EE8DB657FBA}" type="pres">
      <dgm:prSet presAssocID="{5AA2F500-F7A8-43A1-8550-9326E22CC4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F8F95B6-7214-45FA-8B93-B553B5932464}" type="pres">
      <dgm:prSet presAssocID="{5AA2F500-F7A8-43A1-8550-9326E22CC45A}" presName="Name1" presStyleCnt="0"/>
      <dgm:spPr/>
    </dgm:pt>
    <dgm:pt modelId="{425A106C-DA1D-4A94-883D-FAEE580B94D7}" type="pres">
      <dgm:prSet presAssocID="{5AA2F500-F7A8-43A1-8550-9326E22CC45A}" presName="cycle" presStyleCnt="0"/>
      <dgm:spPr/>
    </dgm:pt>
    <dgm:pt modelId="{87050772-6571-4159-BB5E-5CA70649B6D8}" type="pres">
      <dgm:prSet presAssocID="{5AA2F500-F7A8-43A1-8550-9326E22CC45A}" presName="srcNode" presStyleLbl="node1" presStyleIdx="0" presStyleCnt="5"/>
      <dgm:spPr/>
    </dgm:pt>
    <dgm:pt modelId="{38617960-6BC1-4055-8736-6EA5B0D7D900}" type="pres">
      <dgm:prSet presAssocID="{5AA2F500-F7A8-43A1-8550-9326E22CC45A}" presName="conn" presStyleLbl="parChTrans1D2" presStyleIdx="0" presStyleCnt="1"/>
      <dgm:spPr/>
      <dgm:t>
        <a:bodyPr/>
        <a:lstStyle/>
        <a:p>
          <a:endParaRPr lang="ru-RU"/>
        </a:p>
      </dgm:t>
    </dgm:pt>
    <dgm:pt modelId="{1763DF0F-D6A5-4E21-8E1F-6B8B0A6E6824}" type="pres">
      <dgm:prSet presAssocID="{5AA2F500-F7A8-43A1-8550-9326E22CC45A}" presName="extraNode" presStyleLbl="node1" presStyleIdx="0" presStyleCnt="5"/>
      <dgm:spPr/>
    </dgm:pt>
    <dgm:pt modelId="{B45F29CE-881C-4897-8DFA-67AF9E2D100C}" type="pres">
      <dgm:prSet presAssocID="{5AA2F500-F7A8-43A1-8550-9326E22CC45A}" presName="dstNode" presStyleLbl="node1" presStyleIdx="0" presStyleCnt="5"/>
      <dgm:spPr/>
    </dgm:pt>
    <dgm:pt modelId="{08D629A3-4685-4238-B528-E38A5BF3798E}" type="pres">
      <dgm:prSet presAssocID="{2E417CEC-E44C-411C-8966-27606F2A75C5}" presName="text_1" presStyleLbl="node1" presStyleIdx="0" presStyleCnt="5" custAng="10800000" custFlipVert="1" custScaleX="66076" custScaleY="60733" custLinFactNeighborX="431" custLinFactNeighborY="-33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8A534-439B-4A1A-A6B2-2B42B5C993B8}" type="pres">
      <dgm:prSet presAssocID="{2E417CEC-E44C-411C-8966-27606F2A75C5}" presName="accent_1" presStyleCnt="0"/>
      <dgm:spPr/>
    </dgm:pt>
    <dgm:pt modelId="{129367C4-8029-46C9-9820-6F5C47585A44}" type="pres">
      <dgm:prSet presAssocID="{2E417CEC-E44C-411C-8966-27606F2A75C5}" presName="accentRepeatNode" presStyleLbl="solidFgAcc1" presStyleIdx="0" presStyleCnt="5" custScaleX="60240" custScaleY="36214" custLinFactX="60892" custLinFactNeighborX="100000" custLinFactNeighborY="-27028"/>
      <dgm:spPr>
        <a:ln>
          <a:solidFill>
            <a:srgbClr val="CCCCFF"/>
          </a:solidFill>
        </a:ln>
      </dgm:spPr>
    </dgm:pt>
    <dgm:pt modelId="{1D8F47B5-2CCE-4226-98A5-C104C79BCD5F}" type="pres">
      <dgm:prSet presAssocID="{209918A0-8DAB-4DC2-AF3F-6D3729CDC9D4}" presName="text_2" presStyleLbl="node1" presStyleIdx="1" presStyleCnt="5" custScaleX="69489" custScaleY="55615" custLinFactNeighborX="-1060" custLinFactNeighborY="-97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45C9A-2919-4CA5-B6E8-3359D815CB5C}" type="pres">
      <dgm:prSet presAssocID="{209918A0-8DAB-4DC2-AF3F-6D3729CDC9D4}" presName="accent_2" presStyleCnt="0"/>
      <dgm:spPr/>
    </dgm:pt>
    <dgm:pt modelId="{7E470E29-D904-411A-A5D3-D484A18D6CA4}" type="pres">
      <dgm:prSet presAssocID="{209918A0-8DAB-4DC2-AF3F-6D3729CDC9D4}" presName="accentRepeatNode" presStyleLbl="solidFgAcc1" presStyleIdx="1" presStyleCnt="5" custScaleX="50448" custScaleY="28215" custLinFactX="143" custLinFactNeighborX="100000" custLinFactNeighborY="-78827"/>
      <dgm:spPr>
        <a:ln>
          <a:solidFill>
            <a:srgbClr val="0099CC"/>
          </a:solidFill>
        </a:ln>
      </dgm:spPr>
    </dgm:pt>
    <dgm:pt modelId="{AAEE3BBA-CA73-41A2-8363-96D6B8A5442C}" type="pres">
      <dgm:prSet presAssocID="{E136F266-F100-42FB-9FA1-464429147E08}" presName="text_3" presStyleLbl="node1" presStyleIdx="2" presStyleCnt="5" custScaleX="69733" custScaleY="57297" custLinFactY="-51815" custLinFactNeighborX="-17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6A035-34DA-45E1-BB23-36C716AFF1D7}" type="pres">
      <dgm:prSet presAssocID="{E136F266-F100-42FB-9FA1-464429147E08}" presName="accent_3" presStyleCnt="0"/>
      <dgm:spPr/>
    </dgm:pt>
    <dgm:pt modelId="{6D401B82-310E-43B5-B0DA-4103129E1240}" type="pres">
      <dgm:prSet presAssocID="{E136F266-F100-42FB-9FA1-464429147E08}" presName="accentRepeatNode" presStyleLbl="solidFgAcc1" presStyleIdx="2" presStyleCnt="5" custScaleX="44401" custScaleY="41327" custLinFactY="-23707" custLinFactNeighborX="83943" custLinFactNeighborY="-100000"/>
      <dgm:spPr>
        <a:ln>
          <a:solidFill>
            <a:srgbClr val="008080"/>
          </a:solidFill>
        </a:ln>
      </dgm:spPr>
    </dgm:pt>
    <dgm:pt modelId="{76D23266-168B-413E-83A8-30031B7315FF}" type="pres">
      <dgm:prSet presAssocID="{3A732CC8-8ED0-4A93-8917-91A7E3BEC222}" presName="text_4" presStyleLbl="node1" presStyleIdx="3" presStyleCnt="5" custScaleX="69701" custScaleY="62661" custLinFactY="-100000" custLinFactNeighborX="-2121" custLinFactNeighborY="-102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7EC68-E83D-47E1-904C-B1DA42C3A6BB}" type="pres">
      <dgm:prSet presAssocID="{3A732CC8-8ED0-4A93-8917-91A7E3BEC222}" presName="accent_4" presStyleCnt="0"/>
      <dgm:spPr/>
    </dgm:pt>
    <dgm:pt modelId="{79D572CC-4039-4100-93F4-D6D2596A85DF}" type="pres">
      <dgm:prSet presAssocID="{3A732CC8-8ED0-4A93-8917-91A7E3BEC222}" presName="accentRepeatNode" presStyleLbl="solidFgAcc1" presStyleIdx="3" presStyleCnt="5" custScaleX="44558" custScaleY="53075" custLinFactX="4562" custLinFactY="-60524" custLinFactNeighborX="100000" custLinFactNeighborY="-100000"/>
      <dgm:spPr/>
    </dgm:pt>
    <dgm:pt modelId="{CB1FD45B-61A5-405D-8047-1D299B876864}" type="pres">
      <dgm:prSet presAssocID="{718357CA-1EB5-482C-BFE2-188B30FF494A}" presName="text_5" presStyleLbl="node1" presStyleIdx="4" presStyleCnt="5" custScaleX="67413" custScaleY="59811" custLinFactY="-100000" custLinFactNeighborX="1099" custLinFactNeighborY="-147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5A283-5DBF-4BE2-BE02-08968D79EF32}" type="pres">
      <dgm:prSet presAssocID="{718357CA-1EB5-482C-BFE2-188B30FF494A}" presName="accent_5" presStyleCnt="0"/>
      <dgm:spPr/>
    </dgm:pt>
    <dgm:pt modelId="{F1015D62-CE34-4943-B11E-D91BB2DFC381}" type="pres">
      <dgm:prSet presAssocID="{718357CA-1EB5-482C-BFE2-188B30FF494A}" presName="accentRepeatNode" presStyleLbl="solidFgAcc1" presStyleIdx="4" presStyleCnt="5" custScaleX="52008" custScaleY="48530" custLinFactX="67887" custLinFactY="-95868" custLinFactNeighborX="100000" custLinFactNeighborY="-100000"/>
      <dgm:spPr/>
    </dgm:pt>
  </dgm:ptLst>
  <dgm:cxnLst>
    <dgm:cxn modelId="{EF1C3EC5-3C72-4986-A875-AAF57A33F691}" type="presOf" srcId="{3A732CC8-8ED0-4A93-8917-91A7E3BEC222}" destId="{76D23266-168B-413E-83A8-30031B7315FF}" srcOrd="0" destOrd="0" presId="urn:microsoft.com/office/officeart/2008/layout/VerticalCurvedList"/>
    <dgm:cxn modelId="{0339F385-78A8-4DF6-B326-40EE911C684D}" type="presOf" srcId="{718357CA-1EB5-482C-BFE2-188B30FF494A}" destId="{CB1FD45B-61A5-405D-8047-1D299B876864}" srcOrd="0" destOrd="0" presId="urn:microsoft.com/office/officeart/2008/layout/VerticalCurvedList"/>
    <dgm:cxn modelId="{B2282285-6402-466E-9CC8-AF7E823575A3}" type="presOf" srcId="{5AA2F500-F7A8-43A1-8550-9326E22CC45A}" destId="{5815E225-080E-47C6-B21F-9EE8DB657FBA}" srcOrd="0" destOrd="0" presId="urn:microsoft.com/office/officeart/2008/layout/VerticalCurvedList"/>
    <dgm:cxn modelId="{740355C8-7CE3-48A0-934F-123AB8730FFC}" srcId="{5AA2F500-F7A8-43A1-8550-9326E22CC45A}" destId="{E136F266-F100-42FB-9FA1-464429147E08}" srcOrd="2" destOrd="0" parTransId="{436D3C11-F9B1-4F6B-86EE-38D13221638F}" sibTransId="{618A1C83-C6D1-484D-8451-C077A248B878}"/>
    <dgm:cxn modelId="{91738A12-1056-4B85-8AE4-5882B62E943F}" srcId="{5AA2F500-F7A8-43A1-8550-9326E22CC45A}" destId="{2E417CEC-E44C-411C-8966-27606F2A75C5}" srcOrd="0" destOrd="0" parTransId="{BE467C36-7C34-45CB-93BD-5E84317585B8}" sibTransId="{EA492289-4A84-46BB-85B8-F29040E15B82}"/>
    <dgm:cxn modelId="{6EBF504E-2B1B-4353-9988-C21F1A9CEB3D}" type="presOf" srcId="{EA492289-4A84-46BB-85B8-F29040E15B82}" destId="{38617960-6BC1-4055-8736-6EA5B0D7D900}" srcOrd="0" destOrd="0" presId="urn:microsoft.com/office/officeart/2008/layout/VerticalCurvedList"/>
    <dgm:cxn modelId="{40E8EFB5-22DB-4165-99A6-E6C74FC6EC8C}" type="presOf" srcId="{209918A0-8DAB-4DC2-AF3F-6D3729CDC9D4}" destId="{1D8F47B5-2CCE-4226-98A5-C104C79BCD5F}" srcOrd="0" destOrd="0" presId="urn:microsoft.com/office/officeart/2008/layout/VerticalCurvedList"/>
    <dgm:cxn modelId="{9F59973D-E257-44CC-B1CF-060BCD83254F}" type="presOf" srcId="{2E417CEC-E44C-411C-8966-27606F2A75C5}" destId="{08D629A3-4685-4238-B528-E38A5BF3798E}" srcOrd="0" destOrd="0" presId="urn:microsoft.com/office/officeart/2008/layout/VerticalCurvedList"/>
    <dgm:cxn modelId="{9DFD5DEB-4A4B-41D8-A8AF-EF721A7FC622}" type="presOf" srcId="{E136F266-F100-42FB-9FA1-464429147E08}" destId="{AAEE3BBA-CA73-41A2-8363-96D6B8A5442C}" srcOrd="0" destOrd="0" presId="urn:microsoft.com/office/officeart/2008/layout/VerticalCurvedList"/>
    <dgm:cxn modelId="{A39DB939-4189-4601-9511-A06635F9F9E8}" srcId="{5AA2F500-F7A8-43A1-8550-9326E22CC45A}" destId="{3A732CC8-8ED0-4A93-8917-91A7E3BEC222}" srcOrd="3" destOrd="0" parTransId="{43DEE1D7-BC80-47AF-9CAF-413D082F7514}" sibTransId="{C3C1B23D-6165-472B-A2F0-2C45A37942D2}"/>
    <dgm:cxn modelId="{0F4EBABC-8674-4072-B250-2A48E4A8741B}" srcId="{5AA2F500-F7A8-43A1-8550-9326E22CC45A}" destId="{209918A0-8DAB-4DC2-AF3F-6D3729CDC9D4}" srcOrd="1" destOrd="0" parTransId="{9B9584B5-C651-4A3D-A74D-9CAB955F1AA9}" sibTransId="{971FAF31-DAE1-4773-A7AA-80D449268944}"/>
    <dgm:cxn modelId="{024F87DD-7979-465C-BC07-79F03AB1A01B}" srcId="{5AA2F500-F7A8-43A1-8550-9326E22CC45A}" destId="{718357CA-1EB5-482C-BFE2-188B30FF494A}" srcOrd="4" destOrd="0" parTransId="{54F2939A-7B8E-4957-8E1B-0BE5D80D9450}" sibTransId="{5EC25584-2DD9-4497-8EF2-D53A9D315676}"/>
    <dgm:cxn modelId="{1E7CBE02-6B45-4BDC-A0E8-5F0B5B1884DE}" type="presParOf" srcId="{5815E225-080E-47C6-B21F-9EE8DB657FBA}" destId="{5F8F95B6-7214-45FA-8B93-B553B5932464}" srcOrd="0" destOrd="0" presId="urn:microsoft.com/office/officeart/2008/layout/VerticalCurvedList"/>
    <dgm:cxn modelId="{E8A05827-A663-467E-86F4-B10972CD2378}" type="presParOf" srcId="{5F8F95B6-7214-45FA-8B93-B553B5932464}" destId="{425A106C-DA1D-4A94-883D-FAEE580B94D7}" srcOrd="0" destOrd="0" presId="urn:microsoft.com/office/officeart/2008/layout/VerticalCurvedList"/>
    <dgm:cxn modelId="{7AACF66E-526D-4052-8C8D-29547FF50EBC}" type="presParOf" srcId="{425A106C-DA1D-4A94-883D-FAEE580B94D7}" destId="{87050772-6571-4159-BB5E-5CA70649B6D8}" srcOrd="0" destOrd="0" presId="urn:microsoft.com/office/officeart/2008/layout/VerticalCurvedList"/>
    <dgm:cxn modelId="{E2A3E776-F75E-410B-94FA-C3D6105A434B}" type="presParOf" srcId="{425A106C-DA1D-4A94-883D-FAEE580B94D7}" destId="{38617960-6BC1-4055-8736-6EA5B0D7D900}" srcOrd="1" destOrd="0" presId="urn:microsoft.com/office/officeart/2008/layout/VerticalCurvedList"/>
    <dgm:cxn modelId="{E408DC6B-8F32-46EA-BA43-7CCA0E9D7FDB}" type="presParOf" srcId="{425A106C-DA1D-4A94-883D-FAEE580B94D7}" destId="{1763DF0F-D6A5-4E21-8E1F-6B8B0A6E6824}" srcOrd="2" destOrd="0" presId="urn:microsoft.com/office/officeart/2008/layout/VerticalCurvedList"/>
    <dgm:cxn modelId="{C16EF8C4-6B73-4A07-B03C-59672E443756}" type="presParOf" srcId="{425A106C-DA1D-4A94-883D-FAEE580B94D7}" destId="{B45F29CE-881C-4897-8DFA-67AF9E2D100C}" srcOrd="3" destOrd="0" presId="urn:microsoft.com/office/officeart/2008/layout/VerticalCurvedList"/>
    <dgm:cxn modelId="{2C6241A9-E3D3-4FD5-A69F-FF00BDC313D1}" type="presParOf" srcId="{5F8F95B6-7214-45FA-8B93-B553B5932464}" destId="{08D629A3-4685-4238-B528-E38A5BF3798E}" srcOrd="1" destOrd="0" presId="urn:microsoft.com/office/officeart/2008/layout/VerticalCurvedList"/>
    <dgm:cxn modelId="{1D57397B-E67D-4453-8983-09160CAC119F}" type="presParOf" srcId="{5F8F95B6-7214-45FA-8B93-B553B5932464}" destId="{DDC8A534-439B-4A1A-A6B2-2B42B5C993B8}" srcOrd="2" destOrd="0" presId="urn:microsoft.com/office/officeart/2008/layout/VerticalCurvedList"/>
    <dgm:cxn modelId="{3783A09E-6F28-4579-B068-3B41BB83404F}" type="presParOf" srcId="{DDC8A534-439B-4A1A-A6B2-2B42B5C993B8}" destId="{129367C4-8029-46C9-9820-6F5C47585A44}" srcOrd="0" destOrd="0" presId="urn:microsoft.com/office/officeart/2008/layout/VerticalCurvedList"/>
    <dgm:cxn modelId="{6DE1E9C5-33AF-4F28-BC85-A081925BF369}" type="presParOf" srcId="{5F8F95B6-7214-45FA-8B93-B553B5932464}" destId="{1D8F47B5-2CCE-4226-98A5-C104C79BCD5F}" srcOrd="3" destOrd="0" presId="urn:microsoft.com/office/officeart/2008/layout/VerticalCurvedList"/>
    <dgm:cxn modelId="{6BF5EC6F-F752-480D-ABF4-C406A368762E}" type="presParOf" srcId="{5F8F95B6-7214-45FA-8B93-B553B5932464}" destId="{C7345C9A-2919-4CA5-B6E8-3359D815CB5C}" srcOrd="4" destOrd="0" presId="urn:microsoft.com/office/officeart/2008/layout/VerticalCurvedList"/>
    <dgm:cxn modelId="{EA6F80E9-99CA-48BC-983B-5012D5602298}" type="presParOf" srcId="{C7345C9A-2919-4CA5-B6E8-3359D815CB5C}" destId="{7E470E29-D904-411A-A5D3-D484A18D6CA4}" srcOrd="0" destOrd="0" presId="urn:microsoft.com/office/officeart/2008/layout/VerticalCurvedList"/>
    <dgm:cxn modelId="{0D5F3D25-C50C-4ED7-BD2E-B1DDED1113AB}" type="presParOf" srcId="{5F8F95B6-7214-45FA-8B93-B553B5932464}" destId="{AAEE3BBA-CA73-41A2-8363-96D6B8A5442C}" srcOrd="5" destOrd="0" presId="urn:microsoft.com/office/officeart/2008/layout/VerticalCurvedList"/>
    <dgm:cxn modelId="{66D3A1F7-8283-4B4C-B178-6958B1BA8358}" type="presParOf" srcId="{5F8F95B6-7214-45FA-8B93-B553B5932464}" destId="{A786A035-34DA-45E1-BB23-36C716AFF1D7}" srcOrd="6" destOrd="0" presId="urn:microsoft.com/office/officeart/2008/layout/VerticalCurvedList"/>
    <dgm:cxn modelId="{A108EA9F-70BC-4FD9-966F-4E70E589EAFC}" type="presParOf" srcId="{A786A035-34DA-45E1-BB23-36C716AFF1D7}" destId="{6D401B82-310E-43B5-B0DA-4103129E1240}" srcOrd="0" destOrd="0" presId="urn:microsoft.com/office/officeart/2008/layout/VerticalCurvedList"/>
    <dgm:cxn modelId="{F4F740DB-69B1-4479-B35F-5B9897BDBC61}" type="presParOf" srcId="{5F8F95B6-7214-45FA-8B93-B553B5932464}" destId="{76D23266-168B-413E-83A8-30031B7315FF}" srcOrd="7" destOrd="0" presId="urn:microsoft.com/office/officeart/2008/layout/VerticalCurvedList"/>
    <dgm:cxn modelId="{6C885445-B5C8-4C41-A3E5-689DD80A8A5C}" type="presParOf" srcId="{5F8F95B6-7214-45FA-8B93-B553B5932464}" destId="{ACA7EC68-E83D-47E1-904C-B1DA42C3A6BB}" srcOrd="8" destOrd="0" presId="urn:microsoft.com/office/officeart/2008/layout/VerticalCurvedList"/>
    <dgm:cxn modelId="{2EED3926-D039-4809-805A-F47C0AE02CB9}" type="presParOf" srcId="{ACA7EC68-E83D-47E1-904C-B1DA42C3A6BB}" destId="{79D572CC-4039-4100-93F4-D6D2596A85DF}" srcOrd="0" destOrd="0" presId="urn:microsoft.com/office/officeart/2008/layout/VerticalCurvedList"/>
    <dgm:cxn modelId="{C01B26E3-48B3-4004-98DA-470DB26F91ED}" type="presParOf" srcId="{5F8F95B6-7214-45FA-8B93-B553B5932464}" destId="{CB1FD45B-61A5-405D-8047-1D299B876864}" srcOrd="9" destOrd="0" presId="urn:microsoft.com/office/officeart/2008/layout/VerticalCurvedList"/>
    <dgm:cxn modelId="{B3E0AE63-FC4A-4965-97ED-DD3AA63460BF}" type="presParOf" srcId="{5F8F95B6-7214-45FA-8B93-B553B5932464}" destId="{D785A283-5DBF-4BE2-BE02-08968D79EF32}" srcOrd="10" destOrd="0" presId="urn:microsoft.com/office/officeart/2008/layout/VerticalCurvedList"/>
    <dgm:cxn modelId="{43515D46-8E1C-4BFC-BA76-7009B0037B3D}" type="presParOf" srcId="{D785A283-5DBF-4BE2-BE02-08968D79EF32}" destId="{F1015D62-CE34-4943-B11E-D91BB2DFC3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FD204-0087-4848-820A-7E045FD0B9DB}">
      <dsp:nvSpPr>
        <dsp:cNvPr id="0" name=""/>
        <dsp:cNvSpPr/>
      </dsp:nvSpPr>
      <dsp:spPr>
        <a:xfrm>
          <a:off x="4448956" y="2264412"/>
          <a:ext cx="4197833" cy="474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845"/>
              </a:lnTo>
              <a:lnTo>
                <a:pt x="4197833" y="327845"/>
              </a:lnTo>
              <a:lnTo>
                <a:pt x="4197833" y="4748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49FC6-EB9E-482A-AD53-9626DD919E7A}">
      <dsp:nvSpPr>
        <dsp:cNvPr id="0" name=""/>
        <dsp:cNvSpPr/>
      </dsp:nvSpPr>
      <dsp:spPr>
        <a:xfrm>
          <a:off x="4448956" y="2264412"/>
          <a:ext cx="2149111" cy="474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845"/>
              </a:lnTo>
              <a:lnTo>
                <a:pt x="2149111" y="327845"/>
              </a:lnTo>
              <a:lnTo>
                <a:pt x="2149111" y="4748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0CEE5-72E2-45E2-B251-8188E802D246}">
      <dsp:nvSpPr>
        <dsp:cNvPr id="0" name=""/>
        <dsp:cNvSpPr/>
      </dsp:nvSpPr>
      <dsp:spPr>
        <a:xfrm>
          <a:off x="4448956" y="2264412"/>
          <a:ext cx="122761" cy="474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845"/>
              </a:lnTo>
              <a:lnTo>
                <a:pt x="122761" y="327845"/>
              </a:lnTo>
              <a:lnTo>
                <a:pt x="122761" y="4748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6D0CE-5725-44A8-8529-6A834743F57A}">
      <dsp:nvSpPr>
        <dsp:cNvPr id="0" name=""/>
        <dsp:cNvSpPr/>
      </dsp:nvSpPr>
      <dsp:spPr>
        <a:xfrm>
          <a:off x="2614187" y="2264412"/>
          <a:ext cx="1834768" cy="474880"/>
        </a:xfrm>
        <a:custGeom>
          <a:avLst/>
          <a:gdLst/>
          <a:ahLst/>
          <a:cxnLst/>
          <a:rect l="0" t="0" r="0" b="0"/>
          <a:pathLst>
            <a:path>
              <a:moveTo>
                <a:pt x="1834768" y="0"/>
              </a:moveTo>
              <a:lnTo>
                <a:pt x="1834768" y="327845"/>
              </a:lnTo>
              <a:lnTo>
                <a:pt x="0" y="327845"/>
              </a:lnTo>
              <a:lnTo>
                <a:pt x="0" y="4748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4DCEA-68F9-4937-A521-12348BEA9E21}">
      <dsp:nvSpPr>
        <dsp:cNvPr id="0" name=""/>
        <dsp:cNvSpPr/>
      </dsp:nvSpPr>
      <dsp:spPr>
        <a:xfrm>
          <a:off x="740556" y="2264412"/>
          <a:ext cx="3708400" cy="474880"/>
        </a:xfrm>
        <a:custGeom>
          <a:avLst/>
          <a:gdLst/>
          <a:ahLst/>
          <a:cxnLst/>
          <a:rect l="0" t="0" r="0" b="0"/>
          <a:pathLst>
            <a:path>
              <a:moveTo>
                <a:pt x="3708400" y="0"/>
              </a:moveTo>
              <a:lnTo>
                <a:pt x="3708400" y="327845"/>
              </a:lnTo>
              <a:lnTo>
                <a:pt x="0" y="327845"/>
              </a:lnTo>
              <a:lnTo>
                <a:pt x="0" y="4748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6B2AE-0853-49D5-A381-87765CBB4E51}">
      <dsp:nvSpPr>
        <dsp:cNvPr id="0" name=""/>
        <dsp:cNvSpPr/>
      </dsp:nvSpPr>
      <dsp:spPr>
        <a:xfrm>
          <a:off x="3713937" y="1151447"/>
          <a:ext cx="1470037" cy="1112964"/>
        </a:xfrm>
        <a:prstGeom prst="roundRect">
          <a:avLst>
            <a:gd name="adj" fmla="val 10000"/>
          </a:avLst>
        </a:prstGeom>
        <a:solidFill>
          <a:srgbClr val="0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B7B0C-DF46-4C2D-B693-057FD9D68DC1}">
      <dsp:nvSpPr>
        <dsp:cNvPr id="0" name=""/>
        <dsp:cNvSpPr/>
      </dsp:nvSpPr>
      <dsp:spPr>
        <a:xfrm>
          <a:off x="3890292" y="1318984"/>
          <a:ext cx="1470037" cy="1112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Количество программ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313</a:t>
          </a:r>
        </a:p>
      </dsp:txBody>
      <dsp:txXfrm>
        <a:off x="3922890" y="1351582"/>
        <a:ext cx="1404841" cy="1047768"/>
      </dsp:txXfrm>
    </dsp:sp>
    <dsp:sp modelId="{1C44DCB4-AD37-470C-921F-8952D7E14072}">
      <dsp:nvSpPr>
        <dsp:cNvPr id="0" name=""/>
        <dsp:cNvSpPr/>
      </dsp:nvSpPr>
      <dsp:spPr>
        <a:xfrm>
          <a:off x="3466" y="2739293"/>
          <a:ext cx="1474180" cy="13655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CD92F-AB02-4362-B567-8B3697628166}">
      <dsp:nvSpPr>
        <dsp:cNvPr id="0" name=""/>
        <dsp:cNvSpPr/>
      </dsp:nvSpPr>
      <dsp:spPr>
        <a:xfrm>
          <a:off x="179820" y="2906829"/>
          <a:ext cx="1474180" cy="1365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Из них программы для детей ОВЗ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sp:txBody>
      <dsp:txXfrm>
        <a:off x="219815" y="2946824"/>
        <a:ext cx="1394190" cy="1285525"/>
      </dsp:txXfrm>
    </dsp:sp>
    <dsp:sp modelId="{E92D1456-838C-400A-AAE8-A3D462EF95A9}">
      <dsp:nvSpPr>
        <dsp:cNvPr id="0" name=""/>
        <dsp:cNvSpPr/>
      </dsp:nvSpPr>
      <dsp:spPr>
        <a:xfrm>
          <a:off x="1830355" y="2739293"/>
          <a:ext cx="1567665" cy="13852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2D6F0-9B82-4DA4-A20C-617B89206C19}">
      <dsp:nvSpPr>
        <dsp:cNvPr id="0" name=""/>
        <dsp:cNvSpPr/>
      </dsp:nvSpPr>
      <dsp:spPr>
        <a:xfrm>
          <a:off x="2006709" y="2906829"/>
          <a:ext cx="1567665" cy="13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Из них инклюзивные программы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</a:t>
          </a:r>
        </a:p>
      </dsp:txBody>
      <dsp:txXfrm>
        <a:off x="2047281" y="2947401"/>
        <a:ext cx="1486521" cy="1304084"/>
      </dsp:txXfrm>
    </dsp:sp>
    <dsp:sp modelId="{9AF03AFD-5712-4B65-B8B9-0C78AFF57A8A}">
      <dsp:nvSpPr>
        <dsp:cNvPr id="0" name=""/>
        <dsp:cNvSpPr/>
      </dsp:nvSpPr>
      <dsp:spPr>
        <a:xfrm>
          <a:off x="3750728" y="2739293"/>
          <a:ext cx="1641977" cy="1383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F4515-1C19-4789-B48A-3FBC0AB02375}">
      <dsp:nvSpPr>
        <dsp:cNvPr id="0" name=""/>
        <dsp:cNvSpPr/>
      </dsp:nvSpPr>
      <dsp:spPr>
        <a:xfrm>
          <a:off x="3927083" y="2906829"/>
          <a:ext cx="1641977" cy="1383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Из них адаптированные программы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sp:txBody>
      <dsp:txXfrm>
        <a:off x="3967598" y="2947344"/>
        <a:ext cx="1560947" cy="1302263"/>
      </dsp:txXfrm>
    </dsp:sp>
    <dsp:sp modelId="{FB77E740-85C0-4E1C-ABC5-44C2E417C594}">
      <dsp:nvSpPr>
        <dsp:cNvPr id="0" name=""/>
        <dsp:cNvSpPr/>
      </dsp:nvSpPr>
      <dsp:spPr>
        <a:xfrm>
          <a:off x="5745414" y="2739293"/>
          <a:ext cx="1705306" cy="14199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8D384-D36E-4071-AE1B-A1C446AE6C81}">
      <dsp:nvSpPr>
        <dsp:cNvPr id="0" name=""/>
        <dsp:cNvSpPr/>
      </dsp:nvSpPr>
      <dsp:spPr>
        <a:xfrm>
          <a:off x="5921769" y="2906829"/>
          <a:ext cx="1705306" cy="141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Из них программы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по ПФ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27</a:t>
          </a:r>
        </a:p>
      </dsp:txBody>
      <dsp:txXfrm>
        <a:off x="5963359" y="2948419"/>
        <a:ext cx="1622126" cy="1336800"/>
      </dsp:txXfrm>
    </dsp:sp>
    <dsp:sp modelId="{3080AD3D-0479-4451-9446-9AF6ACA74CAB}">
      <dsp:nvSpPr>
        <dsp:cNvPr id="0" name=""/>
        <dsp:cNvSpPr/>
      </dsp:nvSpPr>
      <dsp:spPr>
        <a:xfrm>
          <a:off x="7803429" y="2739293"/>
          <a:ext cx="1686720" cy="14366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3DF86-33D3-445A-96F8-8EDFCAC941E1}">
      <dsp:nvSpPr>
        <dsp:cNvPr id="0" name=""/>
        <dsp:cNvSpPr/>
      </dsp:nvSpPr>
      <dsp:spPr>
        <a:xfrm>
          <a:off x="7979783" y="2906829"/>
          <a:ext cx="1686720" cy="1436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Из них программы, участвующие в значимых проектах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46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21860" y="2948906"/>
        <a:ext cx="1602566" cy="1352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17960-6BC1-4055-8736-6EA5B0D7D900}">
      <dsp:nvSpPr>
        <dsp:cNvPr id="0" name=""/>
        <dsp:cNvSpPr/>
      </dsp:nvSpPr>
      <dsp:spPr>
        <a:xfrm>
          <a:off x="-6107770" y="-1089954"/>
          <a:ext cx="8485457" cy="8485457"/>
        </a:xfrm>
        <a:prstGeom prst="blockArc">
          <a:avLst>
            <a:gd name="adj1" fmla="val 18900000"/>
            <a:gd name="adj2" fmla="val 2700000"/>
            <a:gd name="adj3" fmla="val 25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629A3-4685-4238-B528-E38A5BF3798E}">
      <dsp:nvSpPr>
        <dsp:cNvPr id="0" name=""/>
        <dsp:cNvSpPr/>
      </dsp:nvSpPr>
      <dsp:spPr>
        <a:xfrm rot="10800000" flipV="1">
          <a:off x="4093297" y="285421"/>
          <a:ext cx="9417772" cy="478846"/>
        </a:xfrm>
        <a:prstGeom prst="rect">
          <a:avLst/>
        </a:prstGeom>
        <a:solidFill>
          <a:srgbClr val="CC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29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Arial" panose="020B0604020202020204" pitchFamily="34" charset="0"/>
              <a:cs typeface="Arial" panose="020B0604020202020204" pitchFamily="34" charset="0"/>
            </a:rPr>
            <a:t>Выполнение целевых показателей муниципальной «Дорожной карты» в рамках реализации КОНЦЕПЦИИ  развития дополнительного образования детей до 2030 года, утвержденной Правительством РФ (Распоряжение от 31.03.2022 г. №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678-р</a:t>
          </a:r>
          <a:r>
            <a:rPr lang="ru-RU" sz="1100" b="1" kern="1200" dirty="0">
              <a:latin typeface="Arial" panose="020B0604020202020204" pitchFamily="34" charset="0"/>
              <a:cs typeface="Arial" panose="020B0604020202020204" pitchFamily="34" charset="0"/>
            </a:rPr>
            <a:t>). Повышение охвата детей программами дополнительного образования.</a:t>
          </a:r>
        </a:p>
      </dsp:txBody>
      <dsp:txXfrm rot="-10800000">
        <a:off x="4093297" y="285421"/>
        <a:ext cx="9417772" cy="478846"/>
      </dsp:txXfrm>
    </dsp:sp>
    <dsp:sp modelId="{129367C4-8029-46C9-9820-6F5C47585A44}">
      <dsp:nvSpPr>
        <dsp:cNvPr id="0" name=""/>
        <dsp:cNvSpPr/>
      </dsp:nvSpPr>
      <dsp:spPr>
        <a:xfrm>
          <a:off x="2903116" y="343362"/>
          <a:ext cx="593699" cy="356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C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F47B5-2CCE-4226-98A5-C104C79BCD5F}">
      <dsp:nvSpPr>
        <dsp:cNvPr id="0" name=""/>
        <dsp:cNvSpPr/>
      </dsp:nvSpPr>
      <dsp:spPr>
        <a:xfrm>
          <a:off x="4122335" y="981989"/>
          <a:ext cx="9511628" cy="438494"/>
        </a:xfrm>
        <a:prstGeom prst="rect">
          <a:avLst/>
        </a:prstGeom>
        <a:solidFill>
          <a:srgbClr val="00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2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Создание условий для укрепления и развития кадрового потенциала системы дополнительного образования детей через привлечение студентов организаций высшего образования, наставников из реального сектора экономики, научных и общественных организаций</a:t>
          </a:r>
        </a:p>
      </dsp:txBody>
      <dsp:txXfrm>
        <a:off x="4122335" y="981989"/>
        <a:ext cx="9511628" cy="438494"/>
      </dsp:txXfrm>
    </dsp:sp>
    <dsp:sp modelId="{7E470E29-D904-411A-A5D3-D484A18D6CA4}">
      <dsp:nvSpPr>
        <dsp:cNvPr id="0" name=""/>
        <dsp:cNvSpPr/>
      </dsp:nvSpPr>
      <dsp:spPr>
        <a:xfrm>
          <a:off x="2917630" y="1054561"/>
          <a:ext cx="497193" cy="278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9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E3BBA-CA73-41A2-8363-96D6B8A5442C}">
      <dsp:nvSpPr>
        <dsp:cNvPr id="0" name=""/>
        <dsp:cNvSpPr/>
      </dsp:nvSpPr>
      <dsp:spPr>
        <a:xfrm>
          <a:off x="4165844" y="1729917"/>
          <a:ext cx="9424107" cy="451755"/>
        </a:xfrm>
        <a:prstGeom prst="rect">
          <a:avLst/>
        </a:prstGeom>
        <a:solidFill>
          <a:srgbClr val="0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2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Повышение охвата детей ОВЗ, находящихся в трудной жизненной ситуации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(сетевое взаимодействие с общеобразовательными организациями)</a:t>
          </a:r>
        </a:p>
      </dsp:txBody>
      <dsp:txXfrm>
        <a:off x="4165844" y="1729917"/>
        <a:ext cx="9424107" cy="451755"/>
      </dsp:txXfrm>
    </dsp:sp>
    <dsp:sp modelId="{6D401B82-310E-43B5-B0DA-4103129E1240}">
      <dsp:nvSpPr>
        <dsp:cNvPr id="0" name=""/>
        <dsp:cNvSpPr/>
      </dsp:nvSpPr>
      <dsp:spPr>
        <a:xfrm>
          <a:off x="2961171" y="1729920"/>
          <a:ext cx="437597" cy="407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23266-168B-413E-83A8-30031B7315FF}">
      <dsp:nvSpPr>
        <dsp:cNvPr id="0" name=""/>
        <dsp:cNvSpPr/>
      </dsp:nvSpPr>
      <dsp:spPr>
        <a:xfrm>
          <a:off x="3962597" y="2491477"/>
          <a:ext cx="9540646" cy="494048"/>
        </a:xfrm>
        <a:prstGeom prst="rect">
          <a:avLst/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2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Создание механизмов мотивации педагогов к повышению качества работы и непрерывному профессиональному развитию, обновляя состав и компетенции педагогических кадров</a:t>
          </a:r>
        </a:p>
      </dsp:txBody>
      <dsp:txXfrm>
        <a:off x="3962597" y="2491477"/>
        <a:ext cx="9540646" cy="494048"/>
      </dsp:txXfrm>
    </dsp:sp>
    <dsp:sp modelId="{79D572CC-4039-4100-93F4-D6D2596A85DF}">
      <dsp:nvSpPr>
        <dsp:cNvPr id="0" name=""/>
        <dsp:cNvSpPr/>
      </dsp:nvSpPr>
      <dsp:spPr>
        <a:xfrm>
          <a:off x="2990207" y="2491466"/>
          <a:ext cx="439144" cy="523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FD45B-61A5-405D-8047-1D299B876864}">
      <dsp:nvSpPr>
        <dsp:cNvPr id="0" name=""/>
        <dsp:cNvSpPr/>
      </dsp:nvSpPr>
      <dsp:spPr>
        <a:xfrm>
          <a:off x="4093226" y="3333301"/>
          <a:ext cx="9608334" cy="471577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29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Ориентация организаций и программ дополнительного образования 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на реальные образовательные потребности детей</a:t>
          </a:r>
        </a:p>
      </dsp:txBody>
      <dsp:txXfrm>
        <a:off x="4093226" y="3333301"/>
        <a:ext cx="9608334" cy="471577"/>
      </dsp:txXfrm>
    </dsp:sp>
    <dsp:sp modelId="{F1015D62-CE34-4943-B11E-D91BB2DFC381}">
      <dsp:nvSpPr>
        <dsp:cNvPr id="0" name=""/>
        <dsp:cNvSpPr/>
      </dsp:nvSpPr>
      <dsp:spPr>
        <a:xfrm>
          <a:off x="3012622" y="3347818"/>
          <a:ext cx="512568" cy="478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8B5D2-F3B7-4B8A-B683-E031488298C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9D82D-390D-47A2-A4AE-A0017E2F9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CEDF87-3BD5-646C-03B6-A7666EF84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C622457-704B-C58D-0889-C8CFEBC92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672A9C-E088-D725-CB25-02C0B1A5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B492950-317F-B7E0-258C-DFE198E4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D65163-DC99-4C20-7BA1-28B37F2C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8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836E53-C690-CF14-D9BC-3E99A725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2F26B0C-7BB6-D310-FD0E-6EA1BA02E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D2DFE9-28E9-C193-DCB0-03742C067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D11B9B-0E4F-CBA1-6318-96527E3D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7DE749-5B1E-A5CC-D1CA-33C19832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4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3F72797-0B40-75AF-4B61-583D83641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63FB490-A230-A4D4-7102-C1A4382F5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0C1591D-704F-64ED-F418-8D14749A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BE8D7D6-1EC5-5109-6E2F-B5F9B8FF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1140BC-3F2A-FD31-15AA-FFFAC805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BBDB10-9384-8D06-42FD-04A7E3DD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A757B4-72AB-50B4-7A20-89B9B6C50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B8D24F-B498-CF1F-3C0D-B832D7CB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39C1FE-D24A-562A-1B62-75B19A9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5D28BBA-9651-A710-394E-D1A48A9F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4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380AAB-A782-732E-58D1-58B6D2BFA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24DE718-11BD-637B-A80C-FE9F9E6B9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D7B605-6E81-09F8-2C1C-AE9D61E5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305DF5-0309-E4B8-CFD1-F6862899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A4C619-C1F6-CABB-18C0-10D0E4E6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6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420489-5D20-5A18-827C-D9391314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F5CBCF-2712-5E62-F444-C47946C52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A86F27-8794-6694-DE14-13A92E3C9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2C4ED76-F63A-32AC-A7AD-091F8B55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0B4FC28-112B-BBC0-D7E4-ECFC255C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6BA210B-B6BD-6620-3C19-B0C90976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8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93E379-66CD-A6E0-ECE6-47095F7A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7B8A935-8679-7F99-2F42-1C29A4D2F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C282106-3A6C-816E-CE0F-51EB49DD8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A0C57D8-3FD2-3C20-DCEB-F4E860A31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3D63D4C-95B4-8D70-5670-BFDE86EFC3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BD21611-CBEF-1667-CE5D-4E8EDA7BC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1CBB56D-2309-79D0-C25B-E2B4B442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F9C35A0-808B-4190-C2CB-4369D982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3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42E927-8F72-BEDE-EFB8-FB6D901F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4FD5807-1FE5-57F5-F7F5-B07D08D6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01649CD-121F-AA58-4B71-E481FF48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ABF1482-E916-63A6-507C-D9A55AE3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7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C04F28E-1CC1-4D88-43AE-AE3A89A5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38302FE-E63A-5CD6-906B-8E9F43FB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CD70BB8-BBA3-BDBC-667E-6A2543E3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0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2922D1-B935-FF6E-7044-BBA207D5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EB6C1C-A318-4674-2FAE-BB1044ACB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5EE03B8-5316-15D8-91B9-D020CE22F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95CE263-53C0-8179-18C8-3F826C7B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8B7591D-22F8-29B8-14CE-4B092E3F7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A2F9372-131E-D894-1E7C-9B984A11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0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A065AA-0E6F-5717-1B78-AF3EF7D3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83A12B9-B8CF-9010-5371-D81664297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5693925-7AA7-3536-0239-27CB6B67C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477C832-8F08-3209-0270-BE8CB4D8C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862EDB2-DF7A-3D69-D006-60AA11054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3C09B7-C549-951F-42E0-D30091AD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3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FB4B43-A329-E6BD-C86C-9EA004F0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3E66B7D-AF76-2C41-38FC-0A2E5B6F6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2969CC-34B2-8E85-343F-AAF548463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50282-A578-40D2-88A7-F07D7362435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35AE38-569D-44B2-F7A9-5C6C74AA5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0E8439-8FFA-5B1F-8396-32BE42C3B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2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openxmlformats.org/officeDocument/2006/relationships/image" Target="../media/image4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svg"/><Relationship Id="rId5" Type="http://schemas.openxmlformats.org/officeDocument/2006/relationships/image" Target="../media/image58.png"/><Relationship Id="rId4" Type="http://schemas.openxmlformats.org/officeDocument/2006/relationships/image" Target="../media/image6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60.jpeg"/><Relationship Id="rId7" Type="http://schemas.openxmlformats.org/officeDocument/2006/relationships/image" Target="../media/image5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elogorskiy.rk.gov.ru/documents/58217aa0-aa25-4807-b264-41ad70db0a7a" TargetMode="External"/><Relationship Id="rId5" Type="http://schemas.openxmlformats.org/officeDocument/2006/relationships/hyperlink" Target="https://belogorskiy.rk.gov.ru/documents/af66efc4-5479-4873-844c-87b6628b800a" TargetMode="External"/><Relationship Id="rId4" Type="http://schemas.openxmlformats.org/officeDocument/2006/relationships/hyperlink" Target="12.03.202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81053353_1148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hyperlink" Target="https://vk.com/wall-181053353_1129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jpg"/><Relationship Id="rId7" Type="http://schemas.openxmlformats.org/officeDocument/2006/relationships/image" Target="../media/image1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1.xml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F2C91DB-E0A0-B529-A857-D4DA87122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4" y="275973"/>
            <a:ext cx="10801350" cy="6075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5F068F7-BFC8-5CEC-5C3E-797D5D182AE2}"/>
              </a:ext>
            </a:extLst>
          </p:cNvPr>
          <p:cNvSpPr txBox="1"/>
          <p:nvPr/>
        </p:nvSpPr>
        <p:spPr>
          <a:xfrm>
            <a:off x="4450201" y="4885661"/>
            <a:ext cx="491972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Малахова Александра Алексеевна  </a:t>
            </a:r>
          </a:p>
          <a:p>
            <a:r>
              <a:rPr lang="ru-RU" sz="2000" dirty="0"/>
              <a:t>Руководитель МОЦ</a:t>
            </a:r>
            <a:r>
              <a:rPr lang="ru-RU" sz="1600" dirty="0"/>
              <a:t> </a:t>
            </a:r>
            <a:r>
              <a:rPr lang="ru-RU" sz="2000" dirty="0"/>
              <a:t>Белогорского района</a:t>
            </a:r>
          </a:p>
          <a:p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E6F7F0-8580-DB5E-37E8-A8A1A8D3B5B5}"/>
              </a:ext>
            </a:extLst>
          </p:cNvPr>
          <p:cNvSpPr txBox="1"/>
          <p:nvPr/>
        </p:nvSpPr>
        <p:spPr>
          <a:xfrm>
            <a:off x="8555504" y="1253789"/>
            <a:ext cx="270027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Муниципальный опорный центр дополнительного образования детей  Белогорского района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D646C0-5F8D-65E1-1EC5-418D3BA83A10}"/>
              </a:ext>
            </a:extLst>
          </p:cNvPr>
          <p:cNvSpPr txBox="1"/>
          <p:nvPr/>
        </p:nvSpPr>
        <p:spPr>
          <a:xfrm>
            <a:off x="2927435" y="3685332"/>
            <a:ext cx="69782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опорного центра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Белогорского района Республики Крым 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внедрению Целевой модели в 2024 году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636" y="398502"/>
            <a:ext cx="1129767" cy="85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29" y="1972339"/>
            <a:ext cx="2028249" cy="2036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363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34B2C00-ACAE-6460-FE23-64CE97809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8" y="152278"/>
            <a:ext cx="11921282" cy="67057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8136B17-0C9B-33D7-B6F7-5455FB01E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8" y="256502"/>
            <a:ext cx="10813238" cy="64972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2" name="Google Shape;93;p2">
            <a:extLst>
              <a:ext uri="{FF2B5EF4-FFF2-40B4-BE49-F238E27FC236}">
                <a16:creationId xmlns="" xmlns:a16="http://schemas.microsoft.com/office/drawing/2014/main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27275B6-0D6D-7AC6-6A69-9646D320ACD3}"/>
              </a:ext>
            </a:extLst>
          </p:cNvPr>
          <p:cNvSpPr txBox="1"/>
          <p:nvPr/>
        </p:nvSpPr>
        <p:spPr>
          <a:xfrm>
            <a:off x="350730" y="1705418"/>
            <a:ext cx="3807903" cy="18388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дошкольные образовательные организации – 1; </a:t>
            </a:r>
          </a:p>
          <a:p>
            <a:pPr algn="just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общеобразовательные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организации   -0;</a:t>
            </a:r>
          </a:p>
          <a:p>
            <a:pPr algn="just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школы-интернаты 1;</a:t>
            </a:r>
          </a:p>
          <a:p>
            <a:pPr algn="just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организации дополнительного </a:t>
            </a:r>
            <a:r>
              <a:rPr lang="ru-RU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41;</a:t>
            </a:r>
          </a:p>
          <a:p>
            <a:pPr algn="just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профессиональные образовательные организации –0;</a:t>
            </a:r>
          </a:p>
          <a:p>
            <a:pPr algn="just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негосударственный сектор –0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B36FAB67-7AFF-2E05-A362-386CBDC544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2746127"/>
              </p:ext>
            </p:extLst>
          </p:nvPr>
        </p:nvGraphicFramePr>
        <p:xfrm>
          <a:off x="6096000" y="2336799"/>
          <a:ext cx="4383314" cy="304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95ECC88-2536-E8A2-F05D-E688822C2EA6}"/>
              </a:ext>
            </a:extLst>
          </p:cNvPr>
          <p:cNvSpPr txBox="1"/>
          <p:nvPr/>
        </p:nvSpPr>
        <p:spPr>
          <a:xfrm>
            <a:off x="3014138" y="421325"/>
            <a:ext cx="6695919" cy="970240"/>
          </a:xfrm>
          <a:prstGeom prst="roundRect">
            <a:avLst>
              <a:gd name="adj" fmla="val 14737"/>
            </a:avLst>
          </a:prstGeom>
          <a:solidFill>
            <a:srgbClr val="00CC66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муниципальном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образовании Республики Крым </a:t>
            </a:r>
            <a:r>
              <a:rPr lang="ru-RU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организаций,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реализующие программы для детей с ОВЗ, из них: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5C7DFA2-8C98-3DE9-55F1-89A99FB1571F}"/>
              </a:ext>
            </a:extLst>
          </p:cNvPr>
          <p:cNvSpPr txBox="1"/>
          <p:nvPr/>
        </p:nvSpPr>
        <p:spPr>
          <a:xfrm>
            <a:off x="1022654" y="4008220"/>
            <a:ext cx="3349222" cy="6640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данным  АИС «Навигатор ДО РК» реализуется </a:t>
            </a:r>
            <a:r>
              <a:rPr lang="ru-RU" sz="1100" b="1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адаптированных ДОП,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ним обучается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124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детей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BAF8AF-1250-A4AF-A3B5-35CEB46D3D73}"/>
              </a:ext>
            </a:extLst>
          </p:cNvPr>
          <p:cNvSpPr txBox="1"/>
          <p:nvPr/>
        </p:nvSpPr>
        <p:spPr>
          <a:xfrm>
            <a:off x="2547093" y="5183010"/>
            <a:ext cx="3223079" cy="9194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состоянию на декабрь 2024 г. количество адаптированных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 </a:t>
            </a:r>
            <a:r>
              <a:rPr lang="ru-RU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 по ним обучалось –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124 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623823-9CE9-4F6C-F988-7EEA3564F8A7}"/>
              </a:ext>
            </a:extLst>
          </p:cNvPr>
          <p:cNvSpPr txBox="1"/>
          <p:nvPr/>
        </p:nvSpPr>
        <p:spPr>
          <a:xfrm>
            <a:off x="7003175" y="5374775"/>
            <a:ext cx="3318772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данным  АИС «Навигатор ДО РК» реализуется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инклюзивных ДОП, по ним обучается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124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детей 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D2ACE04-4665-41B8-84CE-B3963FD28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8" y="421325"/>
            <a:ext cx="925951" cy="9193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Стрелка: вниз 19">
            <a:extLst>
              <a:ext uri="{FF2B5EF4-FFF2-40B4-BE49-F238E27FC236}">
                <a16:creationId xmlns="" xmlns:a16="http://schemas.microsoft.com/office/drawing/2014/main" id="{484A97AA-297F-4B7D-B74B-6A8A5C925C4C}"/>
              </a:ext>
            </a:extLst>
          </p:cNvPr>
          <p:cNvSpPr/>
          <p:nvPr/>
        </p:nvSpPr>
        <p:spPr>
          <a:xfrm>
            <a:off x="5162530" y="1415977"/>
            <a:ext cx="301840" cy="57888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97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FD59CC7-F74E-D2FC-73C6-291A8D8E5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11A5F56-AE5C-0A8B-7D92-A8CF84454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4" y="167228"/>
            <a:ext cx="11620511" cy="65365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2" name="Google Shape;93;p2">
            <a:extLst>
              <a:ext uri="{FF2B5EF4-FFF2-40B4-BE49-F238E27FC236}">
                <a16:creationId xmlns="" xmlns:a16="http://schemas.microsoft.com/office/drawing/2014/main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A76C16F-7D2E-651A-C25E-CFA1B7868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43" y="41200"/>
            <a:ext cx="2382127" cy="6272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88B370F-3C79-AB7C-4CF7-65CDE28B2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5086" y="365663"/>
            <a:ext cx="1215766" cy="870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80C8B1C-4843-825E-B804-1788C815CD1B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C562B4AE-8B1E-E96F-FD4D-E3BD5CBF8BC4}"/>
              </a:ext>
            </a:extLst>
          </p:cNvPr>
          <p:cNvSpPr/>
          <p:nvPr/>
        </p:nvSpPr>
        <p:spPr>
          <a:xfrm>
            <a:off x="2966710" y="2172577"/>
            <a:ext cx="6976994" cy="452242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зарегистрированы во Всероссийском реестре школьных театров 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сайте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федерального оператора ФГСБУК «ВЦХТ»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4AA370BA-0AB7-6715-3320-CBCEAA7B8EBA}"/>
              </a:ext>
            </a:extLst>
          </p:cNvPr>
          <p:cNvSpPr/>
          <p:nvPr/>
        </p:nvSpPr>
        <p:spPr>
          <a:xfrm>
            <a:off x="2744381" y="2929215"/>
            <a:ext cx="7148183" cy="755459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реализуется программ по школьным театрам – 23  из них : 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D9CC4EA1-0919-7272-9D2A-5F4F0D6B40B6}"/>
              </a:ext>
            </a:extLst>
          </p:cNvPr>
          <p:cNvCxnSpPr>
            <a:cxnSpLocks/>
          </p:cNvCxnSpPr>
          <p:nvPr/>
        </p:nvCxnSpPr>
        <p:spPr>
          <a:xfrm>
            <a:off x="4839578" y="3353662"/>
            <a:ext cx="0" cy="331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2097B15-E54F-F8AD-D4FC-F5E372128E18}"/>
              </a:ext>
            </a:extLst>
          </p:cNvPr>
          <p:cNvSpPr/>
          <p:nvPr/>
        </p:nvSpPr>
        <p:spPr>
          <a:xfrm>
            <a:off x="1161143" y="4280098"/>
            <a:ext cx="4730750" cy="101464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 –21 </a:t>
            </a:r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внесены в АИС «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Навигатор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 РК» / кол-во обучающихся – 493</a:t>
            </a:r>
            <a:endParaRPr lang="ru-RU" sz="1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47CCCFB3-8200-1C92-F51F-0FCBE9E81C8C}"/>
              </a:ext>
            </a:extLst>
          </p:cNvPr>
          <p:cNvCxnSpPr>
            <a:cxnSpLocks/>
          </p:cNvCxnSpPr>
          <p:nvPr/>
        </p:nvCxnSpPr>
        <p:spPr>
          <a:xfrm>
            <a:off x="7561229" y="3353662"/>
            <a:ext cx="0" cy="3310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1A5886F4-29DE-C1B9-3DDF-2EB96173A547}"/>
              </a:ext>
            </a:extLst>
          </p:cNvPr>
          <p:cNvSpPr/>
          <p:nvPr/>
        </p:nvSpPr>
        <p:spPr>
          <a:xfrm>
            <a:off x="7561229" y="4659086"/>
            <a:ext cx="3832485" cy="635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внеурочная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деятельность – 6 </a:t>
            </a:r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программ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кол-во обучающихся – 98</a:t>
            </a:r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чел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Левая фигурная скобка 24">
            <a:extLst>
              <a:ext uri="{FF2B5EF4-FFF2-40B4-BE49-F238E27FC236}">
                <a16:creationId xmlns="" xmlns:a16="http://schemas.microsoft.com/office/drawing/2014/main" id="{E4DC8AC7-EC49-54A7-BC25-7D8D29C04FB4}"/>
              </a:ext>
            </a:extLst>
          </p:cNvPr>
          <p:cNvSpPr/>
          <p:nvPr/>
        </p:nvSpPr>
        <p:spPr>
          <a:xfrm rot="16200000">
            <a:off x="6418520" y="4628473"/>
            <a:ext cx="418522" cy="17510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A75C4050-C621-363A-A677-DDA6A76CCA6B}"/>
              </a:ext>
            </a:extLst>
          </p:cNvPr>
          <p:cNvSpPr/>
          <p:nvPr/>
        </p:nvSpPr>
        <p:spPr>
          <a:xfrm>
            <a:off x="1419270" y="6059715"/>
            <a:ext cx="5466638" cy="225538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данным МОНИТОРИНГА всего - 591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A0EB66B9-F5E9-FA27-689E-0E005722A09C}"/>
              </a:ext>
            </a:extLst>
          </p:cNvPr>
          <p:cNvSpPr/>
          <p:nvPr/>
        </p:nvSpPr>
        <p:spPr>
          <a:xfrm>
            <a:off x="3180118" y="856341"/>
            <a:ext cx="5831762" cy="759741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Всего в муниципалитете </a:t>
            </a:r>
            <a:r>
              <a:rPr lang="ru-RU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общеобразовательные организации, которые реализуют деятельность по 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Школьным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театрам. 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10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2F15C03-8948-E8FA-EC54-835A151BD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7" y="249180"/>
            <a:ext cx="10911282" cy="5747639"/>
          </a:xfrm>
          <a:prstGeom prst="rect">
            <a:avLst/>
          </a:prstGeom>
        </p:spPr>
      </p:pic>
      <p:sp>
        <p:nvSpPr>
          <p:cNvPr id="2" name="Google Shape;93;p2">
            <a:extLst>
              <a:ext uri="{FF2B5EF4-FFF2-40B4-BE49-F238E27FC236}">
                <a16:creationId xmlns="" xmlns:a16="http://schemas.microsoft.com/office/drawing/2014/main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4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F0059C7-EB94-A733-1BC3-CDC3F252A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090" y="5248818"/>
            <a:ext cx="991214" cy="716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21B3032-97FD-B400-98D7-656774EA76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67"/>
          <a:stretch/>
        </p:blipFill>
        <p:spPr>
          <a:xfrm>
            <a:off x="1936952" y="401406"/>
            <a:ext cx="1216666" cy="1284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68519CA-CA2F-9400-909D-1966060A42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14" y="413797"/>
            <a:ext cx="1639721" cy="4656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B00B489-FFB0-AD36-5149-60E6BEE25F2C}"/>
              </a:ext>
            </a:extLst>
          </p:cNvPr>
          <p:cNvSpPr txBox="1"/>
          <p:nvPr/>
        </p:nvSpPr>
        <p:spPr>
          <a:xfrm>
            <a:off x="7830596" y="2599456"/>
            <a:ext cx="3104961" cy="306467"/>
          </a:xfrm>
          <a:prstGeom prst="roundRect">
            <a:avLst/>
          </a:prstGeom>
          <a:solidFill>
            <a:srgbClr val="00808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ПОРТАЛ ШКОЛЬНЫХ МУЗЕЕВ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36FE3D9-AEEF-741A-4012-C34F35F0311A}"/>
              </a:ext>
            </a:extLst>
          </p:cNvPr>
          <p:cNvSpPr txBox="1"/>
          <p:nvPr/>
        </p:nvSpPr>
        <p:spPr>
          <a:xfrm>
            <a:off x="2254682" y="2624819"/>
            <a:ext cx="5795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31DD867D-F95F-8628-3A1F-0ABA41B67F4B}"/>
              </a:ext>
            </a:extLst>
          </p:cNvPr>
          <p:cNvSpPr/>
          <p:nvPr/>
        </p:nvSpPr>
        <p:spPr>
          <a:xfrm>
            <a:off x="3512457" y="1043837"/>
            <a:ext cx="5534880" cy="960387"/>
          </a:xfrm>
          <a:prstGeom prst="round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муниципалитете общеобразовательных организаций, которые реализуют деятельность «Школьный музей», </a:t>
            </a:r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B43E569F-8CED-E53E-597B-3A7B9418CCBA}"/>
              </a:ext>
            </a:extLst>
          </p:cNvPr>
          <p:cNvSpPr/>
          <p:nvPr/>
        </p:nvSpPr>
        <p:spPr>
          <a:xfrm>
            <a:off x="783771" y="2430263"/>
            <a:ext cx="6492761" cy="556531"/>
          </a:xfrm>
          <a:prstGeom prst="round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Всего программ по школьным музеям –  </a:t>
            </a:r>
            <a:r>
              <a:rPr lang="ru-RU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EA71DB66-91F2-12FD-59C5-16337FA8EC27}"/>
              </a:ext>
            </a:extLst>
          </p:cNvPr>
          <p:cNvCxnSpPr>
            <a:cxnSpLocks/>
          </p:cNvCxnSpPr>
          <p:nvPr/>
        </p:nvCxnSpPr>
        <p:spPr>
          <a:xfrm>
            <a:off x="3153618" y="3111171"/>
            <a:ext cx="0" cy="317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99CA6030-EFC8-BDEA-8DC3-FBC6A097A842}"/>
              </a:ext>
            </a:extLst>
          </p:cNvPr>
          <p:cNvCxnSpPr>
            <a:cxnSpLocks/>
          </p:cNvCxnSpPr>
          <p:nvPr/>
        </p:nvCxnSpPr>
        <p:spPr>
          <a:xfrm>
            <a:off x="5847243" y="3123000"/>
            <a:ext cx="0" cy="30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5E965291-1DC1-3042-D1C6-468214FBB1F3}"/>
              </a:ext>
            </a:extLst>
          </p:cNvPr>
          <p:cNvSpPr/>
          <p:nvPr/>
        </p:nvSpPr>
        <p:spPr>
          <a:xfrm>
            <a:off x="2883629" y="4281696"/>
            <a:ext cx="3344931" cy="706389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 – </a:t>
            </a:r>
            <a:r>
              <a:rPr lang="ru-RU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программ/ </a:t>
            </a:r>
          </a:p>
          <a:p>
            <a:pPr lvl="0"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кол-во обучающихся – 18/563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B05B3308-9D02-9EF7-4993-79FE19AFF85F}"/>
              </a:ext>
            </a:extLst>
          </p:cNvPr>
          <p:cNvSpPr/>
          <p:nvPr/>
        </p:nvSpPr>
        <p:spPr>
          <a:xfrm>
            <a:off x="6907756" y="3681460"/>
            <a:ext cx="3265715" cy="727523"/>
          </a:xfrm>
          <a:prstGeom prst="roundRect">
            <a:avLst/>
          </a:prstGeom>
          <a:solidFill>
            <a:srgbClr val="CC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внеурочная деятельность - 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программ/ 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обучающихся – 163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авая фигурная скобка 30">
            <a:extLst>
              <a:ext uri="{FF2B5EF4-FFF2-40B4-BE49-F238E27FC236}">
                <a16:creationId xmlns="" xmlns:a16="http://schemas.microsoft.com/office/drawing/2014/main" id="{08BB5816-9113-19E0-D16F-9DAA843CECA8}"/>
              </a:ext>
            </a:extLst>
          </p:cNvPr>
          <p:cNvSpPr/>
          <p:nvPr/>
        </p:nvSpPr>
        <p:spPr>
          <a:xfrm rot="5400000">
            <a:off x="5440343" y="4096548"/>
            <a:ext cx="279079" cy="12973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32093084-FCFD-D3C3-258B-CAEF6A6370D2}"/>
              </a:ext>
            </a:extLst>
          </p:cNvPr>
          <p:cNvSpPr/>
          <p:nvPr/>
        </p:nvSpPr>
        <p:spPr>
          <a:xfrm>
            <a:off x="890883" y="5606835"/>
            <a:ext cx="5243148" cy="567423"/>
          </a:xfrm>
          <a:prstGeom prst="round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данным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МОНИТОРИНГА на программах «ШМ»</a:t>
            </a:r>
            <a:r>
              <a:rPr kumimoji="0" lang="ru-RU" sz="14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детей обучается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726 чел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698F719-0A36-4E6C-B75B-DBB91142A2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68" y="5116712"/>
            <a:ext cx="980246" cy="9802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7548429-372E-4BA6-99D2-839E76E420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3" y="646614"/>
            <a:ext cx="1144658" cy="11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0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429877B-86A0-F2A5-9FC8-62A3DD764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203460"/>
            <a:ext cx="10903555" cy="6133249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DCB60C99-2FED-80F2-96FE-1A4A3D7F77FC}"/>
              </a:ext>
            </a:extLst>
          </p:cNvPr>
          <p:cNvSpPr/>
          <p:nvPr/>
        </p:nvSpPr>
        <p:spPr>
          <a:xfrm>
            <a:off x="3078427" y="1843315"/>
            <a:ext cx="7857128" cy="3866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Всего в муниципалитете общеобразовательных организаций, которые реализуют деятельность «Школьные спортивные клубы», </a:t>
            </a:r>
            <a:r>
              <a:rPr lang="ru-RU" sz="11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27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B2583326-D64A-EAFC-53FB-A0F0C3E888F5}"/>
              </a:ext>
            </a:extLst>
          </p:cNvPr>
          <p:cNvSpPr/>
          <p:nvPr/>
        </p:nvSpPr>
        <p:spPr>
          <a:xfrm>
            <a:off x="4305299" y="2704917"/>
            <a:ext cx="5483666" cy="7333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Всего программ по школьным спортивным клубам </a:t>
            </a:r>
            <a:r>
              <a:rPr lang="ru-RU" sz="10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EFA390B3-DF6D-D065-8888-3ACE3A33A5B4}"/>
              </a:ext>
            </a:extLst>
          </p:cNvPr>
          <p:cNvCxnSpPr>
            <a:cxnSpLocks/>
          </p:cNvCxnSpPr>
          <p:nvPr/>
        </p:nvCxnSpPr>
        <p:spPr>
          <a:xfrm>
            <a:off x="2495095" y="3111171"/>
            <a:ext cx="0" cy="3178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65033B85-CE39-602B-E629-3902CB323283}"/>
              </a:ext>
            </a:extLst>
          </p:cNvPr>
          <p:cNvCxnSpPr>
            <a:cxnSpLocks/>
          </p:cNvCxnSpPr>
          <p:nvPr/>
        </p:nvCxnSpPr>
        <p:spPr>
          <a:xfrm>
            <a:off x="6599742" y="3132218"/>
            <a:ext cx="0" cy="306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486B903E-0C5A-2B24-D2C6-3C6E0CECD6F1}"/>
              </a:ext>
            </a:extLst>
          </p:cNvPr>
          <p:cNvSpPr/>
          <p:nvPr/>
        </p:nvSpPr>
        <p:spPr>
          <a:xfrm>
            <a:off x="812800" y="3953566"/>
            <a:ext cx="3492499" cy="1033670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 – </a:t>
            </a:r>
            <a:r>
              <a:rPr lang="ru-RU" sz="1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программ/ </a:t>
            </a:r>
          </a:p>
          <a:p>
            <a:pPr lvl="0" algn="ctr"/>
            <a:r>
              <a:rPr lang="ru-RU" sz="14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обучающихся </a:t>
            </a:r>
            <a:r>
              <a:rPr lang="ru-RU" sz="105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59F2FA8D-EBDE-97CD-BA23-8EEAE606997C}"/>
              </a:ext>
            </a:extLst>
          </p:cNvPr>
          <p:cNvSpPr/>
          <p:nvPr/>
        </p:nvSpPr>
        <p:spPr>
          <a:xfrm>
            <a:off x="7596691" y="3851965"/>
            <a:ext cx="2946671" cy="1222356"/>
          </a:xfrm>
          <a:prstGeom prst="roundRect">
            <a:avLst/>
          </a:prstGeom>
          <a:solidFill>
            <a:srgbClr val="FFCC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внеурочная деятельность -23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программ/ </a:t>
            </a:r>
          </a:p>
          <a:p>
            <a:pPr lvl="0"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обучающихся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492</a:t>
            </a:r>
          </a:p>
        </p:txBody>
      </p:sp>
      <p:sp>
        <p:nvSpPr>
          <p:cNvPr id="18" name="Правая фигурная скобка 17">
            <a:extLst>
              <a:ext uri="{FF2B5EF4-FFF2-40B4-BE49-F238E27FC236}">
                <a16:creationId xmlns="" xmlns:a16="http://schemas.microsoft.com/office/drawing/2014/main" id="{FB77DAD3-0EED-981B-1F2C-E46049324DD1}"/>
              </a:ext>
            </a:extLst>
          </p:cNvPr>
          <p:cNvSpPr/>
          <p:nvPr/>
        </p:nvSpPr>
        <p:spPr>
          <a:xfrm rot="5400000">
            <a:off x="4434428" y="1812389"/>
            <a:ext cx="369332" cy="6471821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05EB640B-A0BA-C5FB-BFA2-7D5D7B84228D}"/>
              </a:ext>
            </a:extLst>
          </p:cNvPr>
          <p:cNvSpPr/>
          <p:nvPr/>
        </p:nvSpPr>
        <p:spPr>
          <a:xfrm>
            <a:off x="4619094" y="5591156"/>
            <a:ext cx="5234992" cy="6035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данным МОНИТОРИНГА на программах «ШСК»</a:t>
            </a:r>
            <a:r>
              <a:rPr kumimoji="0" lang="ru-RU" sz="16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детей обучается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677 чел.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52065FBA-1E0C-5B50-C125-6AF0A86910C6}"/>
              </a:ext>
            </a:extLst>
          </p:cNvPr>
          <p:cNvSpPr/>
          <p:nvPr/>
        </p:nvSpPr>
        <p:spPr>
          <a:xfrm>
            <a:off x="5786760" y="672506"/>
            <a:ext cx="5148795" cy="4895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ШКОЛЬНЫЕ СПОРТИВНЫЕ КЛУБЫ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7A48517-BB9E-4CEC-9DA0-E8A0DBC6F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32" y="304800"/>
            <a:ext cx="856378" cy="8563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1024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2" name="Google Shape;93;p2">
            <a:extLst>
              <a:ext uri="{FF2B5EF4-FFF2-40B4-BE49-F238E27FC236}">
                <a16:creationId xmlns="" xmlns:a16="http://schemas.microsoft.com/office/drawing/2014/main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8CB119C-32EC-15EE-514A-19D0A1A84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152279"/>
            <a:ext cx="11115241" cy="62523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27275B6-0D6D-7AC6-6A69-9646D320ACD3}"/>
              </a:ext>
            </a:extLst>
          </p:cNvPr>
          <p:cNvSpPr txBox="1"/>
          <p:nvPr/>
        </p:nvSpPr>
        <p:spPr>
          <a:xfrm>
            <a:off x="1725289" y="1233621"/>
            <a:ext cx="9006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АИС «Навигатор ДО РК» всего организаций, которые реализуют программы туристско-краеведческой направленности (далее - ТКН)</a:t>
            </a:r>
          </a:p>
          <a:p>
            <a:pPr algn="ctr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по ТКН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   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обучается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1489 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 в возрасте от 5 до 18 лет по данным программам.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1BE02E-66AF-AA31-8832-902F9FDEC34C}"/>
              </a:ext>
            </a:extLst>
          </p:cNvPr>
          <p:cNvSpPr txBox="1"/>
          <p:nvPr/>
        </p:nvSpPr>
        <p:spPr>
          <a:xfrm>
            <a:off x="4847771" y="5543437"/>
            <a:ext cx="6586784" cy="64698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Дополнительных программ музейной деятельности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туристско-краеведческой</a:t>
            </a: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ru-RU" sz="1050" b="1" dirty="0">
                <a:solidFill>
                  <a:srgbClr val="22166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и/или социально-гуманитарной направленности </a:t>
            </a:r>
            <a:r>
              <a:rPr lang="ru-RU" sz="105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33,  1489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детей обучается по данным программам</a:t>
            </a:r>
            <a:endParaRPr lang="ru-RU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F68515-4ED0-02EE-19CB-31AD4E196F61}"/>
              </a:ext>
            </a:extLst>
          </p:cNvPr>
          <p:cNvSpPr txBox="1"/>
          <p:nvPr/>
        </p:nvSpPr>
        <p:spPr>
          <a:xfrm>
            <a:off x="1010674" y="2607395"/>
            <a:ext cx="1043577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Организации, реализующие адаптированные (и/или инклюзивные дополнительные программы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туристско-краеведческой направленности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них: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дошкольные образовательные организации –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общеобразовательные организации –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школы-интернаты –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Адаптированных дополнительных общеразвивающих программ по ТКН –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ним обучается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Инклюзивных дополнительных общеразвивающих программ по ТКН –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ним обучается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ребенка.</a:t>
            </a:r>
          </a:p>
          <a:p>
            <a:pPr algn="ctr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508CF26-6E90-2930-7B04-31BA977CE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7" y="5427191"/>
            <a:ext cx="4559988" cy="7055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067FD17-C706-0F28-3A71-7453805BB0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5" y="575908"/>
            <a:ext cx="4209879" cy="5294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B848758-8D8D-4DE7-BE57-4E27A4EF9D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4" y="4194960"/>
            <a:ext cx="889155" cy="8891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5877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A481A92-A7DE-8206-21DC-9AEF3DC45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20" y="354692"/>
            <a:ext cx="11130466" cy="61537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AC8E54B-F97D-E9D5-9DC2-619B8D046780}"/>
              </a:ext>
            </a:extLst>
          </p:cNvPr>
          <p:cNvSpPr txBox="1"/>
          <p:nvPr/>
        </p:nvSpPr>
        <p:spPr>
          <a:xfrm>
            <a:off x="2618122" y="354692"/>
            <a:ext cx="8117722" cy="34051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49238"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«Летний отдых» и мероприятия, программы лагерей дневного пребывания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5C9B3D38-3CB5-4913-CDB7-E2378F960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7576726"/>
              </p:ext>
            </p:extLst>
          </p:nvPr>
        </p:nvGraphicFramePr>
        <p:xfrm>
          <a:off x="672710" y="1033186"/>
          <a:ext cx="3582448" cy="3386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1D8C3FD-E2F5-4A05-B1BE-B284C8C8B54D}"/>
              </a:ext>
            </a:extLst>
          </p:cNvPr>
          <p:cNvSpPr/>
          <p:nvPr/>
        </p:nvSpPr>
        <p:spPr>
          <a:xfrm>
            <a:off x="8014116" y="4420160"/>
            <a:ext cx="1456040" cy="369332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4A1969C-B12F-4844-9E44-5D85F31713DF}"/>
              </a:ext>
            </a:extLst>
          </p:cNvPr>
          <p:cNvSpPr/>
          <p:nvPr/>
        </p:nvSpPr>
        <p:spPr>
          <a:xfrm>
            <a:off x="10040810" y="3181607"/>
            <a:ext cx="1390068" cy="461665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мероприятий</a:t>
            </a:r>
            <a:endParaRPr lang="ru-RU" sz="12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866CFF0-181A-41C5-A4D1-4B64D4B6C25D}"/>
              </a:ext>
            </a:extLst>
          </p:cNvPr>
          <p:cNvSpPr/>
          <p:nvPr/>
        </p:nvSpPr>
        <p:spPr>
          <a:xfrm>
            <a:off x="6937828" y="4963885"/>
            <a:ext cx="4172919" cy="70788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рамках летнего оздоровительного 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лагеря дневного пребывания, программ </a:t>
            </a:r>
            <a:endParaRPr lang="ru-RU" sz="1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82F22C7-40A0-4C16-84BC-69D9E338C0CF}"/>
              </a:ext>
            </a:extLst>
          </p:cNvPr>
          <p:cNvSpPr/>
          <p:nvPr/>
        </p:nvSpPr>
        <p:spPr>
          <a:xfrm>
            <a:off x="6095884" y="6043034"/>
            <a:ext cx="4639960" cy="523220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обучалось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данным программам 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от 5 до 18</a:t>
            </a:r>
            <a:endParaRPr lang="ru-RU" sz="1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631E68B-BB00-4883-83FD-47226BBF6736}"/>
              </a:ext>
            </a:extLst>
          </p:cNvPr>
          <p:cNvSpPr/>
          <p:nvPr/>
        </p:nvSpPr>
        <p:spPr>
          <a:xfrm>
            <a:off x="10328922" y="4143161"/>
            <a:ext cx="1101956" cy="276999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2217чел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F4449D2-1C1E-4D93-85C5-D9E04005AE61}"/>
              </a:ext>
            </a:extLst>
          </p:cNvPr>
          <p:cNvSpPr/>
          <p:nvPr/>
        </p:nvSpPr>
        <p:spPr>
          <a:xfrm>
            <a:off x="6107731" y="1150615"/>
            <a:ext cx="3323757" cy="3229154"/>
          </a:xfrm>
          <a:prstGeom prst="rect">
            <a:avLst/>
          </a:prstGeom>
          <a:solidFill>
            <a:srgbClr val="CC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 sz="2128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2128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программ летнего </a:t>
            </a:r>
          </a:p>
          <a:p>
            <a:pPr algn="ctr">
              <a:defRPr sz="2128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оздоровительного лагеря </a:t>
            </a:r>
          </a:p>
          <a:p>
            <a:pPr algn="ctr">
              <a:defRPr sz="2128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дневным пребыванием </a:t>
            </a:r>
          </a:p>
          <a:p>
            <a:pPr algn="ctr">
              <a:defRPr sz="2128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направленностям</a:t>
            </a:r>
          </a:p>
          <a:p>
            <a:pPr algn="ctr">
              <a:defRPr sz="2128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="" xmlns:a16="http://schemas.microsoft.com/office/drawing/2014/main" id="{A016A7E9-B59C-4E66-8B9D-716D2DED6AEE}"/>
              </a:ext>
            </a:extLst>
          </p:cNvPr>
          <p:cNvSpPr/>
          <p:nvPr/>
        </p:nvSpPr>
        <p:spPr>
          <a:xfrm rot="10800000">
            <a:off x="4528777" y="3026827"/>
            <a:ext cx="600015" cy="53389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10F1EF3-F4DF-4F03-AA35-640FDF158D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15" y="5296055"/>
            <a:ext cx="573627" cy="5736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BD3955DA-1E6F-4457-B325-54033DE186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88" y="5351948"/>
            <a:ext cx="573627" cy="5736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0809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82C1839-D1ED-4871-1B10-B1513D65A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3" y="152279"/>
            <a:ext cx="11093667" cy="62401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2" name="Google Shape;93;p2">
            <a:extLst>
              <a:ext uri="{FF2B5EF4-FFF2-40B4-BE49-F238E27FC236}">
                <a16:creationId xmlns="" xmlns:a16="http://schemas.microsoft.com/office/drawing/2014/main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27275B6-0D6D-7AC6-6A69-9646D320ACD3}"/>
              </a:ext>
            </a:extLst>
          </p:cNvPr>
          <p:cNvSpPr txBox="1"/>
          <p:nvPr/>
        </p:nvSpPr>
        <p:spPr>
          <a:xfrm>
            <a:off x="1553921" y="1357324"/>
            <a:ext cx="8802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АИС «Навигатор ДО РК» всего было проведено 51 мероприятие. Зарегистрировано в мероприятиях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2217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участника</a:t>
            </a:r>
            <a:r>
              <a:rPr lang="ru-RU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4537069-BBEC-7BD5-5A37-A43226AF5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59" y="3410703"/>
            <a:ext cx="3928043" cy="28977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B2163FB-F269-A333-CEC7-6F8F847AD0AC}"/>
              </a:ext>
            </a:extLst>
          </p:cNvPr>
          <p:cNvSpPr txBox="1"/>
          <p:nvPr/>
        </p:nvSpPr>
        <p:spPr>
          <a:xfrm>
            <a:off x="491767" y="2571122"/>
            <a:ext cx="3895049" cy="4767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 состоянию на декабрь 2024 г. было проведено 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51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мероприятий и приняло участие 2217 детей.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4685F1C-F191-C0AC-5479-C2171B4964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61" y="258272"/>
            <a:ext cx="6620092" cy="4411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A5A22CF-6393-450B-99B7-BD6074098C40}"/>
              </a:ext>
            </a:extLst>
          </p:cNvPr>
          <p:cNvSpPr txBox="1"/>
          <p:nvPr/>
        </p:nvSpPr>
        <p:spPr>
          <a:xfrm>
            <a:off x="7217841" y="2015264"/>
            <a:ext cx="17349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Художественная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52F23F7-4E32-49A5-A0E0-34CE3B5B6A1C}"/>
              </a:ext>
            </a:extLst>
          </p:cNvPr>
          <p:cNvSpPr txBox="1"/>
          <p:nvPr/>
        </p:nvSpPr>
        <p:spPr>
          <a:xfrm>
            <a:off x="7235566" y="2630209"/>
            <a:ext cx="17349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Социально-гуманитарная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0CB8321-7F48-43B6-B2F2-AB36909F53A9}"/>
              </a:ext>
            </a:extLst>
          </p:cNvPr>
          <p:cNvSpPr txBox="1"/>
          <p:nvPr/>
        </p:nvSpPr>
        <p:spPr>
          <a:xfrm>
            <a:off x="7235566" y="3439543"/>
            <a:ext cx="17349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Физкультурно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-спортивная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50E685B-3A47-42F6-8B1D-26238852A65C}"/>
              </a:ext>
            </a:extLst>
          </p:cNvPr>
          <p:cNvSpPr txBox="1"/>
          <p:nvPr/>
        </p:nvSpPr>
        <p:spPr>
          <a:xfrm>
            <a:off x="7217841" y="4290286"/>
            <a:ext cx="2045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Естественнонаучная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D3EF004-093A-41EC-BE58-D3E124D100E8}"/>
              </a:ext>
            </a:extLst>
          </p:cNvPr>
          <p:cNvSpPr txBox="1"/>
          <p:nvPr/>
        </p:nvSpPr>
        <p:spPr>
          <a:xfrm>
            <a:off x="7217840" y="5105356"/>
            <a:ext cx="2045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Техническая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E7E4942-2A7C-4E56-A09F-CB232B98EB30}"/>
              </a:ext>
            </a:extLst>
          </p:cNvPr>
          <p:cNvSpPr txBox="1"/>
          <p:nvPr/>
        </p:nvSpPr>
        <p:spPr>
          <a:xfrm>
            <a:off x="7217839" y="5796014"/>
            <a:ext cx="20454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Туристско-краеведческая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C22DD22-80AB-463C-8F6D-A26E3147D5C5}"/>
              </a:ext>
            </a:extLst>
          </p:cNvPr>
          <p:cNvSpPr txBox="1"/>
          <p:nvPr/>
        </p:nvSpPr>
        <p:spPr>
          <a:xfrm>
            <a:off x="10698289" y="1967280"/>
            <a:ext cx="744444" cy="408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6" name="Стрелка: вниз 25">
            <a:extLst>
              <a:ext uri="{FF2B5EF4-FFF2-40B4-BE49-F238E27FC236}">
                <a16:creationId xmlns="" xmlns:a16="http://schemas.microsoft.com/office/drawing/2014/main" id="{417A1FD4-3E3D-4508-9066-2724CDB6BE19}"/>
              </a:ext>
            </a:extLst>
          </p:cNvPr>
          <p:cNvSpPr/>
          <p:nvPr/>
        </p:nvSpPr>
        <p:spPr>
          <a:xfrm rot="16200000">
            <a:off x="9846633" y="1806194"/>
            <a:ext cx="256030" cy="744444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93213455-7818-4088-88E9-3B46C77D53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55" y="1897668"/>
            <a:ext cx="542967" cy="5429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433F77-1599-4798-9412-6A98D6A490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55" y="3428633"/>
            <a:ext cx="546574" cy="54503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B2BF9641-CF13-4F66-8DAA-974E3468D3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52" y="4980458"/>
            <a:ext cx="546574" cy="54657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40B9AEB-BA6C-4B84-B29B-6FC3ACEFD6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55" y="4193750"/>
            <a:ext cx="545039" cy="54503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02BCF2AF-654D-4D0D-A852-A0E740D46B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55" y="5777273"/>
            <a:ext cx="541961" cy="5419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1CE651FF-D4EA-4AE0-8F9D-8938584C1AC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62" y="2633634"/>
            <a:ext cx="542967" cy="542967"/>
          </a:xfrm>
          <a:prstGeom prst="rect">
            <a:avLst/>
          </a:prstGeom>
        </p:spPr>
      </p:pic>
      <p:sp>
        <p:nvSpPr>
          <p:cNvPr id="35" name="Стрелка: вниз 34">
            <a:extLst>
              <a:ext uri="{FF2B5EF4-FFF2-40B4-BE49-F238E27FC236}">
                <a16:creationId xmlns="" xmlns:a16="http://schemas.microsoft.com/office/drawing/2014/main" id="{6828165A-A1C0-4055-9E46-94B13A5A7F6C}"/>
              </a:ext>
            </a:extLst>
          </p:cNvPr>
          <p:cNvSpPr/>
          <p:nvPr/>
        </p:nvSpPr>
        <p:spPr>
          <a:xfrm rot="16200000">
            <a:off x="9846633" y="2515774"/>
            <a:ext cx="256030" cy="74444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BFE0997-891D-453F-92EF-FFD717EB984A}"/>
              </a:ext>
            </a:extLst>
          </p:cNvPr>
          <p:cNvSpPr txBox="1"/>
          <p:nvPr/>
        </p:nvSpPr>
        <p:spPr>
          <a:xfrm>
            <a:off x="10698289" y="2676753"/>
            <a:ext cx="744444" cy="4086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Стрелка: вниз 38">
            <a:extLst>
              <a:ext uri="{FF2B5EF4-FFF2-40B4-BE49-F238E27FC236}">
                <a16:creationId xmlns="" xmlns:a16="http://schemas.microsoft.com/office/drawing/2014/main" id="{BDA31B4A-759E-4947-857A-B67BB3E01205}"/>
              </a:ext>
            </a:extLst>
          </p:cNvPr>
          <p:cNvSpPr/>
          <p:nvPr/>
        </p:nvSpPr>
        <p:spPr>
          <a:xfrm rot="16200000">
            <a:off x="9849744" y="3319089"/>
            <a:ext cx="256030" cy="744444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0595C51-6242-4836-A228-F13D96F076BB}"/>
              </a:ext>
            </a:extLst>
          </p:cNvPr>
          <p:cNvSpPr txBox="1"/>
          <p:nvPr/>
        </p:nvSpPr>
        <p:spPr>
          <a:xfrm>
            <a:off x="10698289" y="3410703"/>
            <a:ext cx="744444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1" name="Стрелка: вниз 40">
            <a:extLst>
              <a:ext uri="{FF2B5EF4-FFF2-40B4-BE49-F238E27FC236}">
                <a16:creationId xmlns="" xmlns:a16="http://schemas.microsoft.com/office/drawing/2014/main" id="{6F093199-8A68-47E6-B552-B522BB8C69EE}"/>
              </a:ext>
            </a:extLst>
          </p:cNvPr>
          <p:cNvSpPr/>
          <p:nvPr/>
        </p:nvSpPr>
        <p:spPr>
          <a:xfrm rot="16200000">
            <a:off x="9856806" y="4069498"/>
            <a:ext cx="256030" cy="74444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73C949A-B957-4019-AA51-5CD0A1CE82B7}"/>
              </a:ext>
            </a:extLst>
          </p:cNvPr>
          <p:cNvSpPr txBox="1"/>
          <p:nvPr/>
        </p:nvSpPr>
        <p:spPr>
          <a:xfrm>
            <a:off x="10706390" y="4237408"/>
            <a:ext cx="744444" cy="40862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3" name="Стрелка: вниз 42">
            <a:extLst>
              <a:ext uri="{FF2B5EF4-FFF2-40B4-BE49-F238E27FC236}">
                <a16:creationId xmlns="" xmlns:a16="http://schemas.microsoft.com/office/drawing/2014/main" id="{0AFA2648-9295-4F60-91A3-F925DCB3ADC9}"/>
              </a:ext>
            </a:extLst>
          </p:cNvPr>
          <p:cNvSpPr/>
          <p:nvPr/>
        </p:nvSpPr>
        <p:spPr>
          <a:xfrm rot="16200000">
            <a:off x="9846633" y="4861149"/>
            <a:ext cx="256030" cy="74444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00A53FF-C78E-43CC-94F5-07555A6CB139}"/>
              </a:ext>
            </a:extLst>
          </p:cNvPr>
          <p:cNvSpPr txBox="1"/>
          <p:nvPr/>
        </p:nvSpPr>
        <p:spPr>
          <a:xfrm>
            <a:off x="10698289" y="4968932"/>
            <a:ext cx="744444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6" name="Стрелка: вниз 45">
            <a:extLst>
              <a:ext uri="{FF2B5EF4-FFF2-40B4-BE49-F238E27FC236}">
                <a16:creationId xmlns="" xmlns:a16="http://schemas.microsoft.com/office/drawing/2014/main" id="{A57E03C6-C648-47AA-A274-73E8F084C73D}"/>
              </a:ext>
            </a:extLst>
          </p:cNvPr>
          <p:cNvSpPr/>
          <p:nvPr/>
        </p:nvSpPr>
        <p:spPr>
          <a:xfrm rot="16200000">
            <a:off x="9846633" y="5652801"/>
            <a:ext cx="256030" cy="7444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DE8E22B-33DF-49F9-A26F-C7F5B35C280C}"/>
              </a:ext>
            </a:extLst>
          </p:cNvPr>
          <p:cNvSpPr txBox="1"/>
          <p:nvPr/>
        </p:nvSpPr>
        <p:spPr>
          <a:xfrm>
            <a:off x="10686046" y="5821845"/>
            <a:ext cx="744444" cy="4086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81394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89CF1B9-3BE7-6932-C1FB-BBDB3A300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9" y="340632"/>
            <a:ext cx="10605105" cy="5965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F0CF289-7059-17CB-FAE7-72CA81C36893}"/>
              </a:ext>
            </a:extLst>
          </p:cNvPr>
          <p:cNvSpPr txBox="1"/>
          <p:nvPr/>
        </p:nvSpPr>
        <p:spPr>
          <a:xfrm>
            <a:off x="928914" y="1026894"/>
            <a:ext cx="4484915" cy="3785652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программ по СЗ  на 2024 г. –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 муниципального экспертного совета входит – 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составе регионального экспертного совета –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625FF0A5-DC79-ECD5-D895-DC774810F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7719986"/>
              </p:ext>
            </p:extLst>
          </p:nvPr>
        </p:nvGraphicFramePr>
        <p:xfrm>
          <a:off x="6734629" y="3643086"/>
          <a:ext cx="4140345" cy="2714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7CF5403-A313-A911-96A4-CCA5967791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2" y="188685"/>
            <a:ext cx="2186828" cy="5517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CDD6EEB-79BE-6168-429C-9996B2EF2E26}"/>
              </a:ext>
            </a:extLst>
          </p:cNvPr>
          <p:cNvSpPr txBox="1"/>
          <p:nvPr/>
        </p:nvSpPr>
        <p:spPr>
          <a:xfrm>
            <a:off x="7267925" y="1588861"/>
            <a:ext cx="2253446" cy="338554"/>
          </a:xfrm>
          <a:prstGeom prst="rect">
            <a:avLst/>
          </a:prstGeom>
          <a:solidFill>
            <a:srgbClr val="0099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dirty="0"/>
              <a:t>27  программ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51B2A8-E12A-94A4-67AF-D0E656F7F5B4}"/>
              </a:ext>
            </a:extLst>
          </p:cNvPr>
          <p:cNvSpPr txBox="1"/>
          <p:nvPr/>
        </p:nvSpPr>
        <p:spPr>
          <a:xfrm rot="10800000" flipV="1">
            <a:off x="7383531" y="2229614"/>
            <a:ext cx="3095783" cy="307777"/>
          </a:xfrm>
          <a:prstGeom prst="rect">
            <a:avLst/>
          </a:prstGeom>
          <a:solidFill>
            <a:srgbClr val="0099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чел., </a:t>
            </a:r>
            <a:endParaRPr lang="ru-RU" sz="1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99EFDA-B1A0-8489-4AF5-6A00C813DC34}"/>
              </a:ext>
            </a:extLst>
          </p:cNvPr>
          <p:cNvSpPr txBox="1"/>
          <p:nvPr/>
        </p:nvSpPr>
        <p:spPr>
          <a:xfrm>
            <a:off x="7229517" y="2765832"/>
            <a:ext cx="3211390" cy="307777"/>
          </a:xfrm>
          <a:prstGeom prst="rect">
            <a:avLst/>
          </a:prstGeom>
          <a:solidFill>
            <a:srgbClr val="0099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чел.,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06320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 6">
            <a:extLst>
              <a:ext uri="{FF2B5EF4-FFF2-40B4-BE49-F238E27FC236}">
                <a16:creationId xmlns="" xmlns:a16="http://schemas.microsoft.com/office/drawing/2014/main" id="{5ADB175B-70E2-49EA-B981-1A000A8164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9221" y="777121"/>
            <a:ext cx="1117706" cy="990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85EA836-395C-4590-8250-88207ED20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3858" y="2149422"/>
            <a:ext cx="1007981" cy="10256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143EB50-B7D5-44C3-9256-AEAACD03AD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7733" y="4093062"/>
            <a:ext cx="695228" cy="7917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E7A8C21-CEC1-4998-9B46-AC4B27FCD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43233" y="4232635"/>
            <a:ext cx="345134" cy="3930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3EFA413-683A-4553-B5BD-4DF56CABE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09595" y="4854063"/>
            <a:ext cx="285332" cy="3249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DBC092C-8111-4256-B0EA-20D20790F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1368" y="3896527"/>
            <a:ext cx="345134" cy="39306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AF294A8-C2C7-C1B9-86C9-D50566B357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35" y="227924"/>
            <a:ext cx="10775317" cy="62039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C80D574-8A5F-469C-D6D5-D9BB8B44AC88}"/>
              </a:ext>
            </a:extLst>
          </p:cNvPr>
          <p:cNvSpPr txBox="1"/>
          <p:nvPr/>
        </p:nvSpPr>
        <p:spPr>
          <a:xfrm>
            <a:off x="1592387" y="2036874"/>
            <a:ext cx="3497943" cy="68884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июнь 2024 года </a:t>
            </a:r>
            <a:r>
              <a:rPr lang="ru-RU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число сертификатов, использованных для оплаты по ПФ</a:t>
            </a:r>
            <a:r>
              <a:rPr lang="ru-RU" sz="11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составляло 1 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111</a:t>
            </a:r>
            <a:r>
              <a:rPr lang="ru-RU" sz="11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7,81%</a:t>
            </a:r>
            <a:endParaRPr lang="ru-RU" sz="11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Рисунок 6">
            <a:extLst>
              <a:ext uri="{FF2B5EF4-FFF2-40B4-BE49-F238E27FC236}">
                <a16:creationId xmlns="" xmlns:a16="http://schemas.microsoft.com/office/drawing/2014/main" id="{5ADB175B-70E2-49EA-B981-1A000A8164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22521" y="2426488"/>
            <a:ext cx="701934" cy="748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143EB50-B7D5-44C3-9256-AEAACD03AD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283" y="5179024"/>
            <a:ext cx="762153" cy="8680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85EA836-395C-4590-8250-88207ED20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295" y="3329916"/>
            <a:ext cx="1080300" cy="109925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DBC092C-8111-4256-B0EA-20D20790F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5253" y="1935069"/>
            <a:ext cx="638504" cy="72718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8DBC092C-8111-4256-B0EA-20D20790F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 flipV="1">
            <a:off x="6726652" y="2474192"/>
            <a:ext cx="330255" cy="3761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DBC092C-8111-4256-B0EA-20D20790F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 flipV="1">
            <a:off x="8597933" y="747589"/>
            <a:ext cx="660509" cy="75224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8DBC092C-8111-4256-B0EA-20D20790F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 flipV="1">
            <a:off x="1075934" y="3127296"/>
            <a:ext cx="660509" cy="75224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8DBC092C-8111-4256-B0EA-20D20790F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 flipV="1">
            <a:off x="2121113" y="896360"/>
            <a:ext cx="330255" cy="3761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DBC092C-8111-4256-B0EA-20D20790F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 flipV="1">
            <a:off x="10343233" y="3879542"/>
            <a:ext cx="330255" cy="37612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8DBC092C-8111-4256-B0EA-20D20790F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 flipV="1">
            <a:off x="2631374" y="2768452"/>
            <a:ext cx="330255" cy="37612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D82468B-7434-39AD-1F6D-7CFE5E0CEEC7}"/>
              </a:ext>
            </a:extLst>
          </p:cNvPr>
          <p:cNvSpPr txBox="1"/>
          <p:nvPr/>
        </p:nvSpPr>
        <p:spPr>
          <a:xfrm>
            <a:off x="4171703" y="255389"/>
            <a:ext cx="3901380" cy="17366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Численность детей от 5 до 18 лет, всего </a:t>
            </a:r>
            <a:r>
              <a:rPr lang="ru-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(по данным Росстата)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2024 год составляет – 8 250</a:t>
            </a:r>
          </a:p>
          <a:p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Общее количество сертификатов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всего </a:t>
            </a:r>
          </a:p>
          <a:p>
            <a:pPr algn="ctr"/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2024 г. составляет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3387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40 %</a:t>
            </a:r>
          </a:p>
          <a:p>
            <a:pPr algn="ctr"/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CFDEF0B-D923-2C56-5DD0-9E5FA96E4BAF}"/>
              </a:ext>
            </a:extLst>
          </p:cNvPr>
          <p:cNvSpPr txBox="1"/>
          <p:nvPr/>
        </p:nvSpPr>
        <p:spPr>
          <a:xfrm>
            <a:off x="3075010" y="3025266"/>
            <a:ext cx="4030640" cy="3200876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Число сертификатов, использованных для оплаты по ПФ,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численности детей от 5 до 18 лет в муниципальном образовании Республики Крым (по данным</a:t>
            </a: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Росстата).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="" xmlns:a16="http://schemas.microsoft.com/office/drawing/2014/main" id="{C3A3FE10-6E83-3117-1F49-C20196E4F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58349"/>
              </p:ext>
            </p:extLst>
          </p:nvPr>
        </p:nvGraphicFramePr>
        <p:xfrm>
          <a:off x="7458993" y="5211919"/>
          <a:ext cx="426424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121">
                  <a:extLst>
                    <a:ext uri="{9D8B030D-6E8A-4147-A177-3AD203B41FA5}">
                      <a16:colId xmlns="" xmlns:a16="http://schemas.microsoft.com/office/drawing/2014/main" val="486405607"/>
                    </a:ext>
                  </a:extLst>
                </a:gridCol>
                <a:gridCol w="2132121">
                  <a:extLst>
                    <a:ext uri="{9D8B030D-6E8A-4147-A177-3AD203B41FA5}">
                      <a16:colId xmlns="" xmlns:a16="http://schemas.microsoft.com/office/drawing/2014/main" val="2252579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Декабрь 2023 года</a:t>
                      </a:r>
                    </a:p>
                    <a:p>
                      <a:pPr algn="ctr"/>
                      <a:r>
                        <a:rPr lang="ru-RU" dirty="0"/>
                        <a:t>323</a:t>
                      </a:r>
                    </a:p>
                    <a:p>
                      <a:pPr algn="ctr"/>
                      <a:r>
                        <a:rPr lang="ru-RU" dirty="0"/>
                        <a:t>7,54%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Декабрь 2024 года</a:t>
                      </a:r>
                    </a:p>
                    <a:p>
                      <a:pPr algn="ctr"/>
                      <a:r>
                        <a:rPr lang="ru-RU" dirty="0"/>
                        <a:t>1 092</a:t>
                      </a:r>
                    </a:p>
                    <a:p>
                      <a:pPr algn="ctr"/>
                      <a:r>
                        <a:rPr lang="ru-RU" dirty="0"/>
                        <a:t>11,20%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6622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470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61B1773-228E-1B0D-9429-CA41F640B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167725"/>
            <a:ext cx="10668171" cy="60008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D57D1A9-34F4-A4FD-4F6B-8EF8E2BE9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38" y="180858"/>
            <a:ext cx="4596862" cy="1184468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4876C564-FCEA-ED02-AE79-9FD6EE299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883033"/>
              </p:ext>
            </p:extLst>
          </p:nvPr>
        </p:nvGraphicFramePr>
        <p:xfrm>
          <a:off x="1132639" y="1460274"/>
          <a:ext cx="9343019" cy="5127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712">
                  <a:extLst>
                    <a:ext uri="{9D8B030D-6E8A-4147-A177-3AD203B41FA5}">
                      <a16:colId xmlns="" xmlns:a16="http://schemas.microsoft.com/office/drawing/2014/main" val="1266816708"/>
                    </a:ext>
                  </a:extLst>
                </a:gridCol>
                <a:gridCol w="3404517">
                  <a:extLst>
                    <a:ext uri="{9D8B030D-6E8A-4147-A177-3AD203B41FA5}">
                      <a16:colId xmlns="" xmlns:a16="http://schemas.microsoft.com/office/drawing/2014/main" val="571069224"/>
                    </a:ext>
                  </a:extLst>
                </a:gridCol>
                <a:gridCol w="1786870">
                  <a:extLst>
                    <a:ext uri="{9D8B030D-6E8A-4147-A177-3AD203B41FA5}">
                      <a16:colId xmlns="" xmlns:a16="http://schemas.microsoft.com/office/drawing/2014/main" val="282199351"/>
                    </a:ext>
                  </a:extLst>
                </a:gridCol>
                <a:gridCol w="3519920">
                  <a:extLst>
                    <a:ext uri="{9D8B030D-6E8A-4147-A177-3AD203B41FA5}">
                      <a16:colId xmlns="" xmlns:a16="http://schemas.microsoft.com/office/drawing/2014/main" val="2196746604"/>
                    </a:ext>
                  </a:extLst>
                </a:gridCol>
              </a:tblGrid>
              <a:tr h="1317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</a:rPr>
                        <a:t>№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/>
                        <a:t>Утвержденные МПА для обеспечения формирования и исполнения муниципального социального заказа по направлению деятельности «реализация дополнительных образовательных программ на 2024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/>
                        <a:t>Полное название МПА (постановление, распоряжение, приказ)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/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Дата утверждения и № документа</a:t>
                      </a:r>
                      <a:endParaRPr lang="ru-RU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8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Активная ссылка на документ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(введите ссылку на размещенный в сети Интернет документ)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extLst>
                  <a:ext uri="{0D108BD9-81ED-4DB2-BD59-A6C34878D82A}">
                    <a16:rowId xmlns="" xmlns:a16="http://schemas.microsoft.com/office/drawing/2014/main" val="339006034"/>
                  </a:ext>
                </a:extLst>
              </a:tr>
              <a:tr h="822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</a:rPr>
                        <a:t>1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/>
                        <a:t>Постановление администрации  города Белогорска</a:t>
                      </a:r>
                      <a:r>
                        <a:rPr lang="ru-RU" sz="900" baseline="0" dirty="0"/>
                        <a:t> «Об утверждении порядка определения нормативных затрат на оказание муниципальной услуги « Реализация дополнительных общеразвивающих программ» в соответствии с социальным  сертификатом»</a:t>
                      </a:r>
                      <a:endParaRPr lang="ru-RU" sz="900" dirty="0"/>
                    </a:p>
                  </a:txBody>
                  <a:tcPr marL="47938" marR="47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30.01.2024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67</a:t>
                      </a:r>
                    </a:p>
                  </a:txBody>
                  <a:tcPr marL="47938" marR="47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http</a:t>
                      </a:r>
                      <a:r>
                        <a:rPr lang="ru-RU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://</a:t>
                      </a:r>
                      <a:r>
                        <a:rPr lang="en-US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belogorsk</a:t>
                      </a:r>
                      <a:r>
                        <a:rPr lang="en-US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/</a:t>
                      </a:r>
                      <a:r>
                        <a:rPr lang="en-US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rk</a:t>
                      </a:r>
                      <a:r>
                        <a:rPr lang="en-US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/</a:t>
                      </a:r>
                      <a:r>
                        <a:rPr lang="en-US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gov</a:t>
                      </a:r>
                      <a:r>
                        <a:rPr lang="en-US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/</a:t>
                      </a:r>
                      <a:r>
                        <a:rPr lang="en-US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ru|documents</a:t>
                      </a:r>
                      <a:r>
                        <a:rPr lang="ru-RU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/</a:t>
                      </a:r>
                      <a:r>
                        <a:rPr lang="en-US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e09e63ad-9be5-4b24-8488-5dca75c969b4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8" marR="47938" marT="0" marB="0"/>
                </a:tc>
                <a:extLst>
                  <a:ext uri="{0D108BD9-81ED-4DB2-BD59-A6C34878D82A}">
                    <a16:rowId xmlns="" xmlns:a16="http://schemas.microsoft.com/office/drawing/2014/main" val="845222581"/>
                  </a:ext>
                </a:extLst>
              </a:tr>
              <a:tr h="784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</a:rPr>
                        <a:t>2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Отдела образования администрации города  Белогорска</a:t>
                      </a:r>
                      <a:r>
                        <a:rPr lang="ru-RU" sz="8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 Об  установлении нормативных затрат на оказание  муниципальных   услуг по реализации дополнительных общеразвивающих программ в соответствии с социальным сертификатом на 2024 год</a:t>
                      </a:r>
                    </a:p>
                  </a:txBody>
                  <a:tcPr marL="47938" marR="47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05.02.2024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8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71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8" marR="47938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https://belogorskiy.rk.gov.ru/documents/12f06f38-eafc-4689-89eb-351a96d3768e </a:t>
                      </a:r>
                      <a:endParaRPr lang="en-US" sz="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573688072"/>
                  </a:ext>
                </a:extLst>
              </a:tr>
              <a:tr h="1208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</a:rPr>
                        <a:t>3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администрации</a:t>
                      </a:r>
                      <a:r>
                        <a:rPr lang="ru-RU" sz="7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города Белогорска от 12.03.2024 № 219 О внесении изменений в постановление администрации города Белогорска от 16.08.2023 № 694 « О порядке формирования муниципальных социальных заказов на оказание  муниципальных услуг в социальной сфере , отнесенных к полномочиям органов местного  самоуправления  муниципального  образования Белогорский район  Республики Крым , о форме и сроках формирования отчета об их исполнении»</a:t>
                      </a:r>
                      <a:endParaRPr lang="ru-RU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12.03.2024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219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8" marR="47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https://belogorskiy.rk.gov.ru/documents/af66efc4-5479-4873-844c-87b6628b800a</a:t>
                      </a:r>
                      <a:r>
                        <a:rPr lang="ru-RU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8" marR="47938" marT="0" marB="0"/>
                </a:tc>
                <a:extLst>
                  <a:ext uri="{0D108BD9-81ED-4DB2-BD59-A6C34878D82A}">
                    <a16:rowId xmlns="" xmlns:a16="http://schemas.microsoft.com/office/drawing/2014/main" val="364779641"/>
                  </a:ext>
                </a:extLst>
              </a:tr>
              <a:tr h="995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</a:rPr>
                        <a:t>4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1" marR="43971" marT="87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Приказ</a:t>
                      </a:r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Отдела образования администрации города Белогорск « Об  Утверждении муниципального социального заказа на оказание муниципальных услуг в социальной сфере на  2024 год.  Приказ Отдела образования администрации города Белогорск « Об утверждении  программы персонифицированного финансирования дополнительного образования детей в муниципальном  образовании Белогорский район Республики Крым на 2024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14.03.2024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195</a:t>
                      </a:r>
                    </a:p>
                  </a:txBody>
                  <a:tcPr marL="47938" marR="47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https://belogorskiy.rk.gov.ru/documents/58217aa0-aa25-4807-b264-41ad70db0a7a</a:t>
                      </a:r>
                      <a:r>
                        <a:rPr lang="en-US" sz="8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8" marR="47938" marT="0" marB="0"/>
                </a:tc>
                <a:extLst>
                  <a:ext uri="{0D108BD9-81ED-4DB2-BD59-A6C34878D82A}">
                    <a16:rowId xmlns="" xmlns:a16="http://schemas.microsoft.com/office/drawing/2014/main" val="366049196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BC092C-8111-4256-B0EA-20D20790F2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 flipV="1">
            <a:off x="856735" y="574515"/>
            <a:ext cx="678977" cy="7732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DBC092C-8111-4256-B0EA-20D20790F2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V="1">
            <a:off x="11117409" y="3733057"/>
            <a:ext cx="622224" cy="7086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DBC092C-8111-4256-B0EA-20D20790F2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 flipV="1">
            <a:off x="10145403" y="867215"/>
            <a:ext cx="330255" cy="3761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DBC092C-8111-4256-B0EA-20D20790F2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 flipV="1">
            <a:off x="10885715" y="2360802"/>
            <a:ext cx="330255" cy="3761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DBC092C-8111-4256-B0EA-20D20790F2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 flipV="1">
            <a:off x="11098266" y="5242144"/>
            <a:ext cx="330255" cy="3761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DBC092C-8111-4256-B0EA-20D20790F2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 flipV="1">
            <a:off x="2993094" y="490907"/>
            <a:ext cx="495545" cy="5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0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E0A8DAD-790B-AA83-1B5E-B9934F0D25B0}"/>
              </a:ext>
            </a:extLst>
          </p:cNvPr>
          <p:cNvSpPr txBox="1"/>
          <p:nvPr/>
        </p:nvSpPr>
        <p:spPr>
          <a:xfrm>
            <a:off x="2807971" y="1059630"/>
            <a:ext cx="56572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Зарегистрированных в АИС «Навигатор ДО РК»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организаций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(на июнь 2024 г.) </a:t>
            </a:r>
            <a:endParaRPr lang="ru-RU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1B21D5C-B199-F232-BA21-2C4219D24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110195"/>
            <a:ext cx="11612451" cy="65320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C702378-A602-5D4B-3B56-1C0861425A8A}"/>
              </a:ext>
            </a:extLst>
          </p:cNvPr>
          <p:cNvSpPr txBox="1"/>
          <p:nvPr/>
        </p:nvSpPr>
        <p:spPr>
          <a:xfrm>
            <a:off x="3093072" y="2202626"/>
            <a:ext cx="20368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ДОУ -  26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FCC3F77-3631-AA4D-A7DA-6A342ABDA7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11" y="4027845"/>
            <a:ext cx="763260" cy="7632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0860C7E-3865-3BEE-AF7A-3BF35F4C5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50" y="2990987"/>
            <a:ext cx="763260" cy="76326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BDA8E48-BDF9-99E5-8A61-F385F06ECE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5" y="368941"/>
            <a:ext cx="1833685" cy="18336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662890-75AB-EC30-16C7-F3982DCEF9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07" y="472080"/>
            <a:ext cx="7932513" cy="9370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18DC9F3-7232-A0B8-9032-18A420962F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07" y="5072394"/>
            <a:ext cx="763260" cy="7632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AE9B0A0-207D-BED8-FD3C-D2291F833F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41" y="4024857"/>
            <a:ext cx="763260" cy="7632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3E295FC-F452-3D77-C5EA-BE9B074B22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52" y="2010124"/>
            <a:ext cx="763260" cy="7632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0C3FB00-A0DC-344E-7F8E-39C0C49EA2E0}"/>
              </a:ext>
            </a:extLst>
          </p:cNvPr>
          <p:cNvSpPr txBox="1"/>
          <p:nvPr/>
        </p:nvSpPr>
        <p:spPr>
          <a:xfrm>
            <a:off x="3247639" y="5254981"/>
            <a:ext cx="1889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ДЮСШ - 1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2C56C30-BF55-A8A9-501F-453DEA21E213}"/>
              </a:ext>
            </a:extLst>
          </p:cNvPr>
          <p:cNvSpPr txBox="1"/>
          <p:nvPr/>
        </p:nvSpPr>
        <p:spPr>
          <a:xfrm>
            <a:off x="7533353" y="4233082"/>
            <a:ext cx="18087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ДШИ - 0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9DC5340-7C71-DB30-ACED-FC67BD0F05FB}"/>
              </a:ext>
            </a:extLst>
          </p:cNvPr>
          <p:cNvSpPr txBox="1"/>
          <p:nvPr/>
        </p:nvSpPr>
        <p:spPr>
          <a:xfrm>
            <a:off x="3417535" y="3196507"/>
            <a:ext cx="17621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– 26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997B210-40F2-9538-6A51-DB4A72A0C558}"/>
              </a:ext>
            </a:extLst>
          </p:cNvPr>
          <p:cNvSpPr txBox="1"/>
          <p:nvPr/>
        </p:nvSpPr>
        <p:spPr>
          <a:xfrm>
            <a:off x="3533172" y="4233082"/>
            <a:ext cx="21306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 ДО - 0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511FB52-1F22-05FC-F9F6-D0598BFAADD4}"/>
              </a:ext>
            </a:extLst>
          </p:cNvPr>
          <p:cNvSpPr txBox="1"/>
          <p:nvPr/>
        </p:nvSpPr>
        <p:spPr>
          <a:xfrm>
            <a:off x="7369958" y="2202626"/>
            <a:ext cx="18837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 - 1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464D3337-5E50-EF4E-FC7E-3D04F8B855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11" y="2016124"/>
            <a:ext cx="763260" cy="7632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6DE13531-16E6-3F53-122A-E460CC091C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11" y="2994567"/>
            <a:ext cx="763260" cy="76326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64D131E-6C2E-AF22-37B4-AF22CF4B526B}"/>
              </a:ext>
            </a:extLst>
          </p:cNvPr>
          <p:cNvSpPr txBox="1"/>
          <p:nvPr/>
        </p:nvSpPr>
        <p:spPr>
          <a:xfrm>
            <a:off x="7458350" y="3186582"/>
            <a:ext cx="18837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ВУЗы -0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F0538D53-F66F-605D-60DB-2BB359BD6E4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54" y="5072394"/>
            <a:ext cx="763260" cy="76326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C672ECE-1557-51CD-57B6-41DCA4345B14}"/>
              </a:ext>
            </a:extLst>
          </p:cNvPr>
          <p:cNvSpPr txBox="1"/>
          <p:nvPr/>
        </p:nvSpPr>
        <p:spPr>
          <a:xfrm>
            <a:off x="7631171" y="5131871"/>
            <a:ext cx="1883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Частные организации - 0</a:t>
            </a:r>
          </a:p>
        </p:txBody>
      </p:sp>
    </p:spTree>
    <p:extLst>
      <p:ext uri="{BB962C8B-B14F-4D97-AF65-F5344CB8AC3E}">
        <p14:creationId xmlns:p14="http://schemas.microsoft.com/office/powerpoint/2010/main" val="1881433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9D4838C-776F-00B4-6339-8540031B7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1" y="235088"/>
            <a:ext cx="10860816" cy="61092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1BCBFD9-9CBC-F8F0-D19C-C965C81AC0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1" y="429494"/>
            <a:ext cx="5215213" cy="470177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38888877-4D29-6730-5FB9-B66964F3E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099151"/>
              </p:ext>
            </p:extLst>
          </p:nvPr>
        </p:nvGraphicFramePr>
        <p:xfrm>
          <a:off x="1421479" y="1068237"/>
          <a:ext cx="8869565" cy="4796971"/>
        </p:xfrm>
        <a:graphic>
          <a:graphicData uri="http://schemas.openxmlformats.org/drawingml/2006/table">
            <a:tbl>
              <a:tblPr/>
              <a:tblGrid>
                <a:gridCol w="1161106">
                  <a:extLst>
                    <a:ext uri="{9D8B030D-6E8A-4147-A177-3AD203B41FA5}">
                      <a16:colId xmlns="" xmlns:a16="http://schemas.microsoft.com/office/drawing/2014/main" val="3269700543"/>
                    </a:ext>
                  </a:extLst>
                </a:gridCol>
                <a:gridCol w="556307">
                  <a:extLst>
                    <a:ext uri="{9D8B030D-6E8A-4147-A177-3AD203B41FA5}">
                      <a16:colId xmlns="" xmlns:a16="http://schemas.microsoft.com/office/drawing/2014/main" val="2242301584"/>
                    </a:ext>
                  </a:extLst>
                </a:gridCol>
                <a:gridCol w="990590">
                  <a:extLst>
                    <a:ext uri="{9D8B030D-6E8A-4147-A177-3AD203B41FA5}">
                      <a16:colId xmlns="" xmlns:a16="http://schemas.microsoft.com/office/drawing/2014/main" val="3078102158"/>
                    </a:ext>
                  </a:extLst>
                </a:gridCol>
                <a:gridCol w="949560">
                  <a:extLst>
                    <a:ext uri="{9D8B030D-6E8A-4147-A177-3AD203B41FA5}">
                      <a16:colId xmlns="" xmlns:a16="http://schemas.microsoft.com/office/drawing/2014/main" val="3089606587"/>
                    </a:ext>
                  </a:extLst>
                </a:gridCol>
                <a:gridCol w="1043449">
                  <a:extLst>
                    <a:ext uri="{9D8B030D-6E8A-4147-A177-3AD203B41FA5}">
                      <a16:colId xmlns="" xmlns:a16="http://schemas.microsoft.com/office/drawing/2014/main" val="87644896"/>
                    </a:ext>
                  </a:extLst>
                </a:gridCol>
                <a:gridCol w="767748">
                  <a:extLst>
                    <a:ext uri="{9D8B030D-6E8A-4147-A177-3AD203B41FA5}">
                      <a16:colId xmlns="" xmlns:a16="http://schemas.microsoft.com/office/drawing/2014/main" val="2194371429"/>
                    </a:ext>
                  </a:extLst>
                </a:gridCol>
                <a:gridCol w="984728">
                  <a:extLst>
                    <a:ext uri="{9D8B030D-6E8A-4147-A177-3AD203B41FA5}">
                      <a16:colId xmlns="" xmlns:a16="http://schemas.microsoft.com/office/drawing/2014/main" val="3848963077"/>
                    </a:ext>
                  </a:extLst>
                </a:gridCol>
                <a:gridCol w="1043342">
                  <a:extLst>
                    <a:ext uri="{9D8B030D-6E8A-4147-A177-3AD203B41FA5}">
                      <a16:colId xmlns="" xmlns:a16="http://schemas.microsoft.com/office/drawing/2014/main" val="117127756"/>
                    </a:ext>
                  </a:extLst>
                </a:gridCol>
                <a:gridCol w="1372735">
                  <a:extLst>
                    <a:ext uri="{9D8B030D-6E8A-4147-A177-3AD203B41FA5}">
                      <a16:colId xmlns="" xmlns:a16="http://schemas.microsoft.com/office/drawing/2014/main" val="3851058974"/>
                    </a:ext>
                  </a:extLst>
                </a:gridCol>
              </a:tblGrid>
              <a:tr h="802198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МО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2023/2024 уч. г.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2024/2025 уч. г.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7674498"/>
                  </a:ext>
                </a:extLst>
              </a:tr>
              <a:tr h="2499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программ 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Номинал сертификата на 2023 год </a:t>
                      </a:r>
                      <a:endParaRPr lang="ru-RU" sz="700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Число сертификатов для определения объема финансового обеспечения по ДК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Выдано </a:t>
                      </a:r>
                      <a:r>
                        <a:rPr lang="ru-RU" sz="105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НОВЫХ/ ИСПОЛЬЗОВАНО</a:t>
                      </a:r>
                      <a:r>
                        <a:rPr lang="ru-RU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сертификатов СЗ на </a:t>
                      </a:r>
                      <a:r>
                        <a:rPr lang="ru-RU" sz="1050" b="1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декабрь 2023 г.</a:t>
                      </a:r>
                      <a:r>
                        <a:rPr lang="ru-RU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(Навигатор) 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программ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Номинал СЕРТИФИКАТА на 2024 год </a:t>
                      </a:r>
                      <a:endParaRPr lang="ru-RU" sz="700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Планируемое число сертификатов для определения объема финансового обеспечения по ДК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Выдано </a:t>
                      </a:r>
                      <a:r>
                        <a:rPr lang="ru-RU" sz="105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НОВЫХ/ ИСПОЛЬЗОВАНО</a:t>
                      </a:r>
                      <a:r>
                        <a:rPr lang="ru-RU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сертификатов СЗ </a:t>
                      </a:r>
                      <a:r>
                        <a:rPr lang="ru-RU" sz="1050" b="1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 декабрь 2024</a:t>
                      </a:r>
                      <a:r>
                        <a:rPr lang="ru-RU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г. (Навигатор) 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3712288"/>
                  </a:ext>
                </a:extLst>
              </a:tr>
              <a:tr h="14952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Белогорский</a:t>
                      </a:r>
                      <a:r>
                        <a:rPr lang="ru-RU" sz="1050" b="1" kern="1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район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Республики</a:t>
                      </a:r>
                      <a:r>
                        <a:rPr lang="ru-RU" sz="1050" b="1" kern="1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Крым</a:t>
                      </a:r>
                      <a:endParaRPr lang="ru-RU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8250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881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614/323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3500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50" dirty="0"/>
                        <a:t>316/1092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5930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589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AB1E878-629C-CD5C-1733-13539ADBF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7" y="164193"/>
            <a:ext cx="11094557" cy="62406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63B8DA0-5DD9-868B-B86C-E685102FCD3D}"/>
              </a:ext>
            </a:extLst>
          </p:cNvPr>
          <p:cNvSpPr txBox="1"/>
          <p:nvPr/>
        </p:nvSpPr>
        <p:spPr>
          <a:xfrm>
            <a:off x="719921" y="1833331"/>
            <a:ext cx="31293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6FFA1A99-FF07-67A2-6C15-ADC988A786E3}"/>
              </a:ext>
            </a:extLst>
          </p:cNvPr>
          <p:cNvSpPr txBox="1">
            <a:spLocks/>
          </p:cNvSpPr>
          <p:nvPr/>
        </p:nvSpPr>
        <p:spPr>
          <a:xfrm>
            <a:off x="3233512" y="347890"/>
            <a:ext cx="5167085" cy="70666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Организация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и проведение муниципальным опорным центром методических мероприятий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(согласно плана работы МОЦ на 2024 год) различного уровня</a:t>
            </a: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F2E55A3E-38BF-9206-5126-E5D3664C1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950885"/>
              </p:ext>
            </p:extLst>
          </p:nvPr>
        </p:nvGraphicFramePr>
        <p:xfrm>
          <a:off x="493486" y="1530824"/>
          <a:ext cx="10682514" cy="472531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35005">
                  <a:extLst>
                    <a:ext uri="{9D8B030D-6E8A-4147-A177-3AD203B41FA5}">
                      <a16:colId xmlns="" xmlns:a16="http://schemas.microsoft.com/office/drawing/2014/main" val="3317350153"/>
                    </a:ext>
                  </a:extLst>
                </a:gridCol>
                <a:gridCol w="3140456">
                  <a:extLst>
                    <a:ext uri="{9D8B030D-6E8A-4147-A177-3AD203B41FA5}">
                      <a16:colId xmlns="" xmlns:a16="http://schemas.microsoft.com/office/drawing/2014/main" val="988900252"/>
                    </a:ext>
                  </a:extLst>
                </a:gridCol>
                <a:gridCol w="2264977">
                  <a:extLst>
                    <a:ext uri="{9D8B030D-6E8A-4147-A177-3AD203B41FA5}">
                      <a16:colId xmlns="" xmlns:a16="http://schemas.microsoft.com/office/drawing/2014/main" val="1697347254"/>
                    </a:ext>
                  </a:extLst>
                </a:gridCol>
                <a:gridCol w="1355936">
                  <a:extLst>
                    <a:ext uri="{9D8B030D-6E8A-4147-A177-3AD203B41FA5}">
                      <a16:colId xmlns="" xmlns:a16="http://schemas.microsoft.com/office/drawing/2014/main" val="2565821076"/>
                    </a:ext>
                  </a:extLst>
                </a:gridCol>
                <a:gridCol w="2586140">
                  <a:extLst>
                    <a:ext uri="{9D8B030D-6E8A-4147-A177-3AD203B41FA5}">
                      <a16:colId xmlns="" xmlns:a16="http://schemas.microsoft.com/office/drawing/2014/main" val="2318408667"/>
                    </a:ext>
                  </a:extLst>
                </a:gridCol>
              </a:tblGrid>
              <a:tr h="1015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проведения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Название, тема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Для кого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участников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Активные ссылки на размещенную информацию о проведенном мероприятии в сети Интернет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527827079"/>
                  </a:ext>
                </a:extLst>
              </a:tr>
              <a:tr h="16177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Республиканский</a:t>
                      </a:r>
                      <a:r>
                        <a:rPr lang="ru-RU" sz="105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семинар  в </a:t>
                      </a:r>
                      <a:r>
                        <a:rPr lang="ru-RU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Федеральном государственном автономном образовательном учреждении высшего образования "Крымский федеральный университет имени В. И. Вернадского" состоялся семинар,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педагогов общеобразовательных</a:t>
                      </a:r>
                      <a:r>
                        <a:rPr lang="ru-RU" sz="105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организаций и руководителей Муниципальных Опорных центров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https://vk.com/wall-181053353_1148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67665212"/>
                  </a:ext>
                </a:extLst>
              </a:tr>
              <a:tr h="20924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Республиканского семинара МОНМ РК для руководящих работников учреждений дополнительного образования Республики Крым, включая руководителей муниципальных опорных центров Республики Крым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руководящих работников учреждений дополнительного образования Республики Крым, включая руководителей муниципальных опорных центров Республики Крым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https://vk.com/wall-181053353_1129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92524610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B1C526E-2F15-3281-5081-3DFC6D104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12" y="363526"/>
            <a:ext cx="1737511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74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43A33AC-95AA-6AFA-DAB3-38B6B9A4E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47" y="156330"/>
            <a:ext cx="11775924" cy="6623957"/>
          </a:xfrm>
          <a:prstGeom prst="rect">
            <a:avLst/>
          </a:prstGeom>
        </p:spPr>
      </p:pic>
      <p:graphicFrame>
        <p:nvGraphicFramePr>
          <p:cNvPr id="33" name="Диаграмма 32">
            <a:extLst>
              <a:ext uri="{FF2B5EF4-FFF2-40B4-BE49-F238E27FC236}">
                <a16:creationId xmlns="" xmlns:a16="http://schemas.microsoft.com/office/drawing/2014/main" id="{25E31E82-D789-BD1A-AC29-925CB1623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627600"/>
              </p:ext>
            </p:extLst>
          </p:nvPr>
        </p:nvGraphicFramePr>
        <p:xfrm>
          <a:off x="1251639" y="2347880"/>
          <a:ext cx="4293620" cy="4204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3F06C9C6-2421-66A3-1739-98E5B0813BE6}"/>
              </a:ext>
            </a:extLst>
          </p:cNvPr>
          <p:cNvSpPr txBox="1">
            <a:spLocks/>
          </p:cNvSpPr>
          <p:nvPr/>
        </p:nvSpPr>
        <p:spPr>
          <a:xfrm>
            <a:off x="699486" y="156330"/>
            <a:ext cx="6417410" cy="1028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педагогов дополнительного образования детей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Крым по данным ЕАИС ДО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5059B87-2553-27FE-4E90-BF822A6BCDA8}"/>
              </a:ext>
            </a:extLst>
          </p:cNvPr>
          <p:cNvSpPr txBox="1"/>
          <p:nvPr/>
        </p:nvSpPr>
        <p:spPr>
          <a:xfrm>
            <a:off x="4972086" y="1599682"/>
            <a:ext cx="1312600" cy="369332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296_чел.</a:t>
            </a:r>
          </a:p>
        </p:txBody>
      </p:sp>
      <p:sp>
        <p:nvSpPr>
          <p:cNvPr id="28" name="Стрелка: вниз 27">
            <a:extLst>
              <a:ext uri="{FF2B5EF4-FFF2-40B4-BE49-F238E27FC236}">
                <a16:creationId xmlns="" xmlns:a16="http://schemas.microsoft.com/office/drawing/2014/main" id="{EED67DFA-26DD-54AE-74D1-997BAA26E7E3}"/>
              </a:ext>
            </a:extLst>
          </p:cNvPr>
          <p:cNvSpPr/>
          <p:nvPr/>
        </p:nvSpPr>
        <p:spPr>
          <a:xfrm>
            <a:off x="8564052" y="1185030"/>
            <a:ext cx="256030" cy="422364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850C86A-5312-1FCD-4DD2-974251B379ED}"/>
              </a:ext>
            </a:extLst>
          </p:cNvPr>
          <p:cNvSpPr txBox="1"/>
          <p:nvPr/>
        </p:nvSpPr>
        <p:spPr>
          <a:xfrm>
            <a:off x="2276038" y="2255477"/>
            <a:ext cx="31293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AD14869-345C-019A-81E4-037B09F3B5C8}"/>
              </a:ext>
            </a:extLst>
          </p:cNvPr>
          <p:cNvSpPr txBox="1"/>
          <p:nvPr/>
        </p:nvSpPr>
        <p:spPr>
          <a:xfrm>
            <a:off x="4995560" y="4788940"/>
            <a:ext cx="1493375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17</a:t>
            </a:r>
            <a:r>
              <a:rPr lang="ru-RU" sz="2400" b="1" dirty="0"/>
              <a:t> чел.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049C36C-EA5F-3199-AD94-3CEE555775EC}"/>
              </a:ext>
            </a:extLst>
          </p:cNvPr>
          <p:cNvSpPr txBox="1"/>
          <p:nvPr/>
        </p:nvSpPr>
        <p:spPr>
          <a:xfrm>
            <a:off x="5266076" y="2529518"/>
            <a:ext cx="1427618" cy="5107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279 чел.-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90163524-0C65-4781-8195-B1321FCA7B92}"/>
              </a:ext>
            </a:extLst>
          </p:cNvPr>
          <p:cNvSpPr/>
          <p:nvPr/>
        </p:nvSpPr>
        <p:spPr>
          <a:xfrm>
            <a:off x="7503403" y="1976725"/>
            <a:ext cx="4456368" cy="110558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Основная часть педагогических кадров прошла курсы повышения квалификации в 2024 году 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профессиональную переподготовку 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дополнительному образованию_240_чел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4750B13-B41C-4F23-9B70-590E54DA08A3}"/>
              </a:ext>
            </a:extLst>
          </p:cNvPr>
          <p:cNvSpPr/>
          <p:nvPr/>
        </p:nvSpPr>
        <p:spPr>
          <a:xfrm>
            <a:off x="7394786" y="3915906"/>
            <a:ext cx="4221901" cy="9130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Направлены заявки на прохождение курсов повышения квалификации в 2025 году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дополнительному образованию 56_чел.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C90B3AE-B123-45D3-AE1F-9DE32B37EE95}"/>
              </a:ext>
            </a:extLst>
          </p:cNvPr>
          <p:cNvSpPr/>
          <p:nvPr/>
        </p:nvSpPr>
        <p:spPr>
          <a:xfrm>
            <a:off x="7085932" y="5250605"/>
            <a:ext cx="4839605" cy="12458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Участие в конкурсах проф. мастерства: 16чел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Образовательный олимп,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Сердце отдаю детям, 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Панорама методических кейсов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93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5F44EBF-C4DB-769E-031F-687D26F63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6" y="135429"/>
            <a:ext cx="11673943" cy="63964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5E75BB4-7A3E-EEB5-CC17-D1995C002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42" y="273351"/>
            <a:ext cx="3662367" cy="499972"/>
          </a:xfrm>
          <a:prstGeom prst="rect">
            <a:avLst/>
          </a:prstGeom>
        </p:spPr>
      </p:pic>
      <p:pic>
        <p:nvPicPr>
          <p:cNvPr id="2050" name="Picture 2" descr="C:\Users\Малахова Александра\Desktop\скрины с вк\2024-12-19_00-40-5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3" y="3871161"/>
            <a:ext cx="2545200" cy="27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лахова Александра\Desktop\скрины с вк\2024-12-19_00-41-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9" y="1869316"/>
            <a:ext cx="2997378" cy="168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лахова Александра\Desktop\скрины с вк\2024-12-19_00-41-2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901" y="2265485"/>
            <a:ext cx="2468099" cy="138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лахова Александра\Desktop\скрины с вк\2024-12-19_00-41-3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542" y="4523010"/>
            <a:ext cx="2334607" cy="199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Малахова Александра\Desktop\скрины с вк\2024-12-19_00-42-1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50" y="4247447"/>
            <a:ext cx="2476381" cy="208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Малахова Александра\Desktop\скрины с вк\2024-12-19_00-42-3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626" y="4366409"/>
            <a:ext cx="2266749" cy="213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Малахова Александра\Desktop\скрины с вк\2024-12-19_00-42-5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894" y="2988175"/>
            <a:ext cx="2374737" cy="192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Малахова Александра\Desktop\скрины с вк\2024-12-19_00-43-1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50" y="2282228"/>
            <a:ext cx="2923184" cy="224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Малахова Александра\Desktop\скрины с вк\2024-12-19_00-43-2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142" y="4366409"/>
            <a:ext cx="2406858" cy="196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0502D4-AA96-15B4-C680-7D2800B769C4}"/>
              </a:ext>
            </a:extLst>
          </p:cNvPr>
          <p:cNvSpPr txBox="1"/>
          <p:nvPr/>
        </p:nvSpPr>
        <p:spPr>
          <a:xfrm>
            <a:off x="3100479" y="873691"/>
            <a:ext cx="4070861" cy="17366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Конкурсные программы для обучающихся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484309F-2DC5-9142-1392-AAB02C968DE0}"/>
              </a:ext>
            </a:extLst>
          </p:cNvPr>
          <p:cNvSpPr txBox="1"/>
          <p:nvPr/>
        </p:nvSpPr>
        <p:spPr>
          <a:xfrm>
            <a:off x="653143" y="934077"/>
            <a:ext cx="2574590" cy="461665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Опросы, анкетирование  для родителей и обучающихся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C2870C-731B-01AC-DD36-AA1C087E18A5}"/>
              </a:ext>
            </a:extLst>
          </p:cNvPr>
          <p:cNvSpPr txBox="1"/>
          <p:nvPr/>
        </p:nvSpPr>
        <p:spPr>
          <a:xfrm>
            <a:off x="8221599" y="1093160"/>
            <a:ext cx="3638550" cy="20771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Вопрос-ответ для родителей (регистрация в АИС «Навигатор ДО РК, восстановление пароля, как записаться в творческое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объединения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через Госуслуги, творческие объединения в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организациях РК и др.)</a:t>
            </a:r>
          </a:p>
        </p:txBody>
      </p:sp>
    </p:spTree>
    <p:extLst>
      <p:ext uri="{BB962C8B-B14F-4D97-AF65-F5344CB8AC3E}">
        <p14:creationId xmlns:p14="http://schemas.microsoft.com/office/powerpoint/2010/main" val="4223618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7570EF5-ACA7-752A-24B6-623E9681A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71"/>
            <a:ext cx="11996974" cy="5679631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EA4B8A30-105E-CA10-F092-3E84E4E11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61296"/>
              </p:ext>
            </p:extLst>
          </p:nvPr>
        </p:nvGraphicFramePr>
        <p:xfrm>
          <a:off x="406399" y="2423885"/>
          <a:ext cx="11058979" cy="394897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91066">
                  <a:extLst>
                    <a:ext uri="{9D8B030D-6E8A-4147-A177-3AD203B41FA5}">
                      <a16:colId xmlns="" xmlns:a16="http://schemas.microsoft.com/office/drawing/2014/main" val="3866857553"/>
                    </a:ext>
                  </a:extLst>
                </a:gridCol>
                <a:gridCol w="6323569">
                  <a:extLst>
                    <a:ext uri="{9D8B030D-6E8A-4147-A177-3AD203B41FA5}">
                      <a16:colId xmlns="" xmlns:a16="http://schemas.microsoft.com/office/drawing/2014/main" val="3564524742"/>
                    </a:ext>
                  </a:extLst>
                </a:gridCol>
                <a:gridCol w="2144344">
                  <a:extLst>
                    <a:ext uri="{9D8B030D-6E8A-4147-A177-3AD203B41FA5}">
                      <a16:colId xmlns="" xmlns:a16="http://schemas.microsoft.com/office/drawing/2014/main" val="109910019"/>
                    </a:ext>
                  </a:extLst>
                </a:gridCol>
              </a:tblGrid>
              <a:tr h="378138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п/п</a:t>
                      </a:r>
                      <a:endParaRPr lang="ru-RU" sz="1000" b="1" u="none" strike="noStrike" spc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000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 и его описание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000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риска 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000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(высокий, средний, низкий)</a:t>
                      </a:r>
                      <a:endParaRPr lang="ru-RU" sz="1000" b="1" u="none" strike="noStrike" spc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 anchor="ctr"/>
                </a:tc>
                <a:extLst>
                  <a:ext uri="{0D108BD9-81ED-4DB2-BD59-A6C34878D82A}">
                    <a16:rowId xmlns="" xmlns:a16="http://schemas.microsoft.com/office/drawing/2014/main" val="2399235232"/>
                  </a:ext>
                </a:extLst>
              </a:tr>
              <a:tr h="626540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just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Недостаточное материально-техническое обеспечение системы дополнительного образования детей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Средний</a:t>
                      </a:r>
                      <a:endParaRPr lang="ru-RU" sz="1000" b="1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 anchor="ctr"/>
                </a:tc>
                <a:extLst>
                  <a:ext uri="{0D108BD9-81ED-4DB2-BD59-A6C34878D82A}">
                    <a16:rowId xmlns="" xmlns:a16="http://schemas.microsoft.com/office/drawing/2014/main" val="637879205"/>
                  </a:ext>
                </a:extLst>
              </a:tr>
              <a:tr h="482801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just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Недостаточность кадровых ресурсов, а именно педагогов дополнительного образования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Высокий</a:t>
                      </a:r>
                      <a:endParaRPr lang="ru-RU" sz="1000" b="1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2240185051"/>
                  </a:ext>
                </a:extLst>
              </a:tr>
              <a:tr h="482801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just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Недостаточность кадровых ресурсов, а именно специалистов (операторов) по информационно-техническому обеспечению, размещению контента в муниципальном сегменте АИС Навигатор, сопровождению информационных ресурсов системы дополнительного образования детей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Средний</a:t>
                      </a: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9361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just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Сетевая форма реализации дополнительных общеобразовательных программ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Высокий </a:t>
                      </a:r>
                      <a:endParaRPr lang="ru-RU" sz="1000" b="1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2801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just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Неприятие педагогами новой системы работы дополнительного образования, отсюда снижение эффективности проводимых мероприятий по   информированию</a:t>
                      </a:r>
                      <a:r>
                        <a:rPr lang="ru-RU" sz="10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детей и родителей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</a:t>
                      </a:r>
                      <a:endParaRPr lang="ru-RU" sz="1000" b="1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3035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just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Недостаточное</a:t>
                      </a:r>
                      <a:r>
                        <a:rPr lang="ru-RU" sz="10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финансирование информационной кампании для родительской общественности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</a:t>
                      </a:r>
                      <a:endParaRPr lang="ru-RU" sz="1000" b="1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3512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just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Недостаточная интеграция системы дополнительного образования муниципалитета с летними лагерями и лагерями дневного пребывания детей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 anchor="ctr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</a:t>
                      </a:r>
                      <a:endParaRPr lang="ru-RU" sz="1000" b="1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02F7B81-4FF0-7FAF-D9B2-890A92854B8D}"/>
              </a:ext>
            </a:extLst>
          </p:cNvPr>
          <p:cNvSpPr txBox="1"/>
          <p:nvPr/>
        </p:nvSpPr>
        <p:spPr>
          <a:xfrm>
            <a:off x="4194628" y="527514"/>
            <a:ext cx="5030673" cy="91940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Возникающие риски исполнения целевых показателей по реализации Концепции дополнительного образования до 2030 года </a:t>
            </a:r>
          </a:p>
        </p:txBody>
      </p:sp>
    </p:spTree>
    <p:extLst>
      <p:ext uri="{BB962C8B-B14F-4D97-AF65-F5344CB8AC3E}">
        <p14:creationId xmlns:p14="http://schemas.microsoft.com/office/powerpoint/2010/main" val="2408631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7DCA3ED-FC40-8C91-6142-3716A96FC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9" y="145143"/>
            <a:ext cx="11645043" cy="6198506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31DD37CD-14E1-11CD-8703-180F2C6FA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131249"/>
              </p:ext>
            </p:extLst>
          </p:nvPr>
        </p:nvGraphicFramePr>
        <p:xfrm>
          <a:off x="-2228850" y="1514475"/>
          <a:ext cx="14935200" cy="6305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0015D2-E439-7CDA-8346-812576BD46D0}"/>
              </a:ext>
            </a:extLst>
          </p:cNvPr>
          <p:cNvSpPr txBox="1"/>
          <p:nvPr/>
        </p:nvSpPr>
        <p:spPr>
          <a:xfrm>
            <a:off x="4426856" y="449943"/>
            <a:ext cx="3647341" cy="91940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Планируемые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032766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484309F-2DC5-9142-1392-AAB02C968DE0}"/>
              </a:ext>
            </a:extLst>
          </p:cNvPr>
          <p:cNvSpPr txBox="1"/>
          <p:nvPr/>
        </p:nvSpPr>
        <p:spPr>
          <a:xfrm>
            <a:off x="719921" y="1833331"/>
            <a:ext cx="31293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7737CA7-8D25-A198-1659-038ABF05F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045" y="1256716"/>
            <a:ext cx="7169517" cy="46272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91EA0E9-37E9-8B24-D9E1-6A288A9E4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3168"/>
            <a:ext cx="11771086" cy="626382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307" y="455709"/>
            <a:ext cx="929605" cy="7804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486773" y="1236175"/>
            <a:ext cx="2712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Муниципальный опорный центр дополнительного образования детей  Белогорского района</a:t>
            </a:r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057" y="2067780"/>
            <a:ext cx="1619250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16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A296FB5-6262-9136-D0CF-0D616275F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8" y="90142"/>
            <a:ext cx="11376478" cy="6399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6EDF407-E3F4-D0F0-2113-4728F87E4C8C}"/>
              </a:ext>
            </a:extLst>
          </p:cNvPr>
          <p:cNvSpPr txBox="1"/>
          <p:nvPr/>
        </p:nvSpPr>
        <p:spPr>
          <a:xfrm>
            <a:off x="1143066" y="405170"/>
            <a:ext cx="10259502" cy="112371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Росстата на декабрь 2024 г. 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муниципальном образовании Белогорского района  Республики Крым общая численность детей в возрасте от 5 до 18 лет составляет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643D76C-99BC-A023-D864-64B674DB56F5}"/>
              </a:ext>
            </a:extLst>
          </p:cNvPr>
          <p:cNvSpPr txBox="1"/>
          <p:nvPr/>
        </p:nvSpPr>
        <p:spPr>
          <a:xfrm>
            <a:off x="1818458" y="3720358"/>
            <a:ext cx="9202784" cy="954107"/>
          </a:xfrm>
          <a:prstGeom prst="roundRect">
            <a:avLst>
              <a:gd name="adj" fmla="val 0"/>
            </a:avLst>
          </a:prstGeom>
          <a:ln>
            <a:noFill/>
          </a:ln>
          <a:effectLst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АИС «Навигатор ДО РК» охват детей в возрасте от 5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лет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9F61F94-E9C7-63A7-2CE6-28F632D792CA}"/>
              </a:ext>
            </a:extLst>
          </p:cNvPr>
          <p:cNvSpPr txBox="1"/>
          <p:nvPr/>
        </p:nvSpPr>
        <p:spPr>
          <a:xfrm>
            <a:off x="4792150" y="2642791"/>
            <a:ext cx="3255400" cy="64698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12 611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="" xmlns:a16="http://schemas.microsoft.com/office/drawing/2014/main" id="{66A41867-4312-578A-60A1-787A1656C120}"/>
              </a:ext>
            </a:extLst>
          </p:cNvPr>
          <p:cNvSpPr/>
          <p:nvPr/>
        </p:nvSpPr>
        <p:spPr>
          <a:xfrm>
            <a:off x="5792139" y="1640023"/>
            <a:ext cx="637236" cy="892708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019E0E6-C9F0-46CA-BE43-5E5E3B0F16C1}"/>
              </a:ext>
            </a:extLst>
          </p:cNvPr>
          <p:cNvSpPr txBox="1"/>
          <p:nvPr/>
        </p:nvSpPr>
        <p:spPr>
          <a:xfrm>
            <a:off x="3342054" y="5494355"/>
            <a:ext cx="3493827" cy="64698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9062  чел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="" xmlns:a16="http://schemas.microsoft.com/office/drawing/2014/main" id="{DD3207FF-F56E-4F1B-2CAD-6C9EFCD7020D}"/>
              </a:ext>
            </a:extLst>
          </p:cNvPr>
          <p:cNvSpPr/>
          <p:nvPr/>
        </p:nvSpPr>
        <p:spPr>
          <a:xfrm>
            <a:off x="5792138" y="4797576"/>
            <a:ext cx="475311" cy="624701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F89D6B0-1FAD-D466-9803-22EE7C35D4FE}"/>
              </a:ext>
            </a:extLst>
          </p:cNvPr>
          <p:cNvSpPr txBox="1"/>
          <p:nvPr/>
        </p:nvSpPr>
        <p:spPr>
          <a:xfrm>
            <a:off x="8127832" y="5562459"/>
            <a:ext cx="3210081" cy="57888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71.86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 (2024 г.)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: вниз 17">
            <a:extLst>
              <a:ext uri="{FF2B5EF4-FFF2-40B4-BE49-F238E27FC236}">
                <a16:creationId xmlns="" xmlns:a16="http://schemas.microsoft.com/office/drawing/2014/main" id="{A39326A9-F0B6-DF92-60FC-82C0672D6AF4}"/>
              </a:ext>
            </a:extLst>
          </p:cNvPr>
          <p:cNvSpPr/>
          <p:nvPr/>
        </p:nvSpPr>
        <p:spPr>
          <a:xfrm rot="16200000">
            <a:off x="7207079" y="5311851"/>
            <a:ext cx="391953" cy="1011992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4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E38D3CD-327E-33F2-EB52-B8972D832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122464"/>
            <a:ext cx="11974286" cy="6735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CC0C5A4-D3CA-0D63-5DEE-F85CDB009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9" y="422390"/>
            <a:ext cx="10740571" cy="5986504"/>
          </a:xfrm>
          <a:prstGeom prst="rect">
            <a:avLst/>
          </a:prstGeom>
        </p:spPr>
      </p:pic>
      <p:sp>
        <p:nvSpPr>
          <p:cNvPr id="2" name="Google Shape;93;p2">
            <a:extLst>
              <a:ext uri="{FF2B5EF4-FFF2-40B4-BE49-F238E27FC236}">
                <a16:creationId xmlns="" xmlns:a16="http://schemas.microsoft.com/office/drawing/2014/main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BC3D557-26A1-3117-584F-8B3E7DAA5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662" y="205797"/>
            <a:ext cx="5511089" cy="785683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84ABB77F-7061-D342-8A5F-163B35EC5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514287"/>
              </p:ext>
            </p:extLst>
          </p:nvPr>
        </p:nvGraphicFramePr>
        <p:xfrm>
          <a:off x="6850742" y="2403348"/>
          <a:ext cx="4288237" cy="3789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4AF0A2-BD2F-AEDE-3632-CD48CD93C5D4}"/>
              </a:ext>
            </a:extLst>
          </p:cNvPr>
          <p:cNvSpPr txBox="1"/>
          <p:nvPr/>
        </p:nvSpPr>
        <p:spPr>
          <a:xfrm>
            <a:off x="1872343" y="991480"/>
            <a:ext cx="4582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АИС «Навигатор ДО РК»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декабрь 2024 г.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РЕЕСТР ПРОГРАММ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="" xmlns:a16="http://schemas.microsoft.com/office/drawing/2014/main" id="{AF450447-7EC3-7A9D-D263-D85A7B37A1E3}"/>
              </a:ext>
            </a:extLst>
          </p:cNvPr>
          <p:cNvSpPr/>
          <p:nvPr/>
        </p:nvSpPr>
        <p:spPr>
          <a:xfrm rot="16200000">
            <a:off x="6629820" y="497435"/>
            <a:ext cx="256030" cy="1322647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E1568CC-9E15-5300-E95B-14E40522D57D}"/>
              </a:ext>
            </a:extLst>
          </p:cNvPr>
          <p:cNvSpPr txBox="1"/>
          <p:nvPr/>
        </p:nvSpPr>
        <p:spPr>
          <a:xfrm>
            <a:off x="8140091" y="1065437"/>
            <a:ext cx="1199115" cy="4426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67D07F4-A164-A70F-6AF9-C83E857EF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63" y="1827639"/>
            <a:ext cx="459433" cy="4594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9577FA7-4AB2-B748-5741-3258648DBBE3}"/>
              </a:ext>
            </a:extLst>
          </p:cNvPr>
          <p:cNvSpPr txBox="1"/>
          <p:nvPr/>
        </p:nvSpPr>
        <p:spPr>
          <a:xfrm>
            <a:off x="1659595" y="1906836"/>
            <a:ext cx="19079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Художественная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: вниз 16">
            <a:extLst>
              <a:ext uri="{FF2B5EF4-FFF2-40B4-BE49-F238E27FC236}">
                <a16:creationId xmlns="" xmlns:a16="http://schemas.microsoft.com/office/drawing/2014/main" id="{C98127CF-8FB4-D073-395B-4E75A91033A7}"/>
              </a:ext>
            </a:extLst>
          </p:cNvPr>
          <p:cNvSpPr/>
          <p:nvPr/>
        </p:nvSpPr>
        <p:spPr>
          <a:xfrm rot="16200000">
            <a:off x="4181401" y="2390549"/>
            <a:ext cx="256030" cy="744444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070C527-5C08-F0A9-1612-79A2081ACF25}"/>
              </a:ext>
            </a:extLst>
          </p:cNvPr>
          <p:cNvSpPr txBox="1"/>
          <p:nvPr/>
        </p:nvSpPr>
        <p:spPr>
          <a:xfrm>
            <a:off x="5040998" y="1846221"/>
            <a:ext cx="744444" cy="408623"/>
          </a:xfrm>
          <a:prstGeom prst="roundRect">
            <a:avLst/>
          </a:prstGeom>
          <a:solidFill>
            <a:srgbClr val="CC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DBE1C29-8777-1503-3070-C9280B5186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66" y="2553742"/>
            <a:ext cx="448878" cy="3428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8E0BCE1-A20A-722D-FAA7-7D4E70F7C075}"/>
              </a:ext>
            </a:extLst>
          </p:cNvPr>
          <p:cNvSpPr txBox="1"/>
          <p:nvPr/>
        </p:nvSpPr>
        <p:spPr>
          <a:xfrm>
            <a:off x="1677320" y="2521779"/>
            <a:ext cx="20823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Социально-гуманитарная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: вниз 21">
            <a:extLst>
              <a:ext uri="{FF2B5EF4-FFF2-40B4-BE49-F238E27FC236}">
                <a16:creationId xmlns="" xmlns:a16="http://schemas.microsoft.com/office/drawing/2014/main" id="{54B6A54C-63F6-7898-5F7D-244E374706ED}"/>
              </a:ext>
            </a:extLst>
          </p:cNvPr>
          <p:cNvSpPr/>
          <p:nvPr/>
        </p:nvSpPr>
        <p:spPr>
          <a:xfrm rot="16200000">
            <a:off x="4189342" y="1685135"/>
            <a:ext cx="256030" cy="744444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DF1BC95-0694-6E69-6D6E-1BF5DBF50092}"/>
              </a:ext>
            </a:extLst>
          </p:cNvPr>
          <p:cNvSpPr txBox="1"/>
          <p:nvPr/>
        </p:nvSpPr>
        <p:spPr>
          <a:xfrm>
            <a:off x="5040998" y="2568988"/>
            <a:ext cx="744444" cy="408623"/>
          </a:xfrm>
          <a:prstGeom prst="roundRect">
            <a:avLst/>
          </a:prstGeom>
          <a:solidFill>
            <a:srgbClr val="CC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2ACB46F-0195-E76F-3460-A09A63020C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68" y="3383839"/>
            <a:ext cx="410457" cy="41045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D22D133-F2E9-7E6E-5F3F-6D8C63AC221A}"/>
              </a:ext>
            </a:extLst>
          </p:cNvPr>
          <p:cNvSpPr txBox="1"/>
          <p:nvPr/>
        </p:nvSpPr>
        <p:spPr>
          <a:xfrm>
            <a:off x="1677320" y="3331113"/>
            <a:ext cx="17349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Физкультурно-спортивная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: вниз 27">
            <a:extLst>
              <a:ext uri="{FF2B5EF4-FFF2-40B4-BE49-F238E27FC236}">
                <a16:creationId xmlns="" xmlns:a16="http://schemas.microsoft.com/office/drawing/2014/main" id="{6F78F921-48FA-F690-4570-EDB1A1A8C7B4}"/>
              </a:ext>
            </a:extLst>
          </p:cNvPr>
          <p:cNvSpPr/>
          <p:nvPr/>
        </p:nvSpPr>
        <p:spPr>
          <a:xfrm rot="16200000">
            <a:off x="4181401" y="3252508"/>
            <a:ext cx="256030" cy="744444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624EE6E-D332-22E2-412B-B7BE5FFDEF89}"/>
              </a:ext>
            </a:extLst>
          </p:cNvPr>
          <p:cNvSpPr txBox="1"/>
          <p:nvPr/>
        </p:nvSpPr>
        <p:spPr>
          <a:xfrm>
            <a:off x="5040998" y="3399493"/>
            <a:ext cx="744444" cy="408623"/>
          </a:xfrm>
          <a:prstGeom prst="roundRect">
            <a:avLst/>
          </a:prstGeom>
          <a:solidFill>
            <a:srgbClr val="CC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E94B6867-915B-0F18-61C7-5B0DDD1C79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15" y="4157353"/>
            <a:ext cx="380714" cy="43980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01B1950-4997-1D59-9066-1FBC008C99FD}"/>
              </a:ext>
            </a:extLst>
          </p:cNvPr>
          <p:cNvSpPr txBox="1"/>
          <p:nvPr/>
        </p:nvSpPr>
        <p:spPr>
          <a:xfrm>
            <a:off x="1490125" y="4115867"/>
            <a:ext cx="2442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Естественнонаучная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: вниз 32">
            <a:extLst>
              <a:ext uri="{FF2B5EF4-FFF2-40B4-BE49-F238E27FC236}">
                <a16:creationId xmlns="" xmlns:a16="http://schemas.microsoft.com/office/drawing/2014/main" id="{E5A28BE4-35C9-01E1-12CF-970D3A8C3EFD}"/>
              </a:ext>
            </a:extLst>
          </p:cNvPr>
          <p:cNvSpPr/>
          <p:nvPr/>
        </p:nvSpPr>
        <p:spPr>
          <a:xfrm rot="16200000">
            <a:off x="4176939" y="3877020"/>
            <a:ext cx="256030" cy="744444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95C5A17-63DC-36B3-CE01-810FD09B748D}"/>
              </a:ext>
            </a:extLst>
          </p:cNvPr>
          <p:cNvSpPr txBox="1"/>
          <p:nvPr/>
        </p:nvSpPr>
        <p:spPr>
          <a:xfrm>
            <a:off x="5040998" y="4075798"/>
            <a:ext cx="744444" cy="408623"/>
          </a:xfrm>
          <a:prstGeom prst="roundRect">
            <a:avLst/>
          </a:prstGeom>
          <a:solidFill>
            <a:srgbClr val="CC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3D1866F0-A71F-E113-DEC3-152FA21E91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15" y="5022028"/>
            <a:ext cx="410906" cy="41090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BE02336-6BEE-A77F-2D57-DB7A171E4A19}"/>
              </a:ext>
            </a:extLst>
          </p:cNvPr>
          <p:cNvSpPr txBox="1"/>
          <p:nvPr/>
        </p:nvSpPr>
        <p:spPr>
          <a:xfrm>
            <a:off x="1659594" y="4996926"/>
            <a:ext cx="20454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Техническая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: вниз 37">
            <a:extLst>
              <a:ext uri="{FF2B5EF4-FFF2-40B4-BE49-F238E27FC236}">
                <a16:creationId xmlns="" xmlns:a16="http://schemas.microsoft.com/office/drawing/2014/main" id="{1D33D904-D8E6-99D0-48C0-FAE28A635F1D}"/>
              </a:ext>
            </a:extLst>
          </p:cNvPr>
          <p:cNvSpPr/>
          <p:nvPr/>
        </p:nvSpPr>
        <p:spPr>
          <a:xfrm rot="16200000">
            <a:off x="4176939" y="4761691"/>
            <a:ext cx="256030" cy="744444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D3857D0-7AEF-6B79-1CD5-FAB713AA41D3}"/>
              </a:ext>
            </a:extLst>
          </p:cNvPr>
          <p:cNvSpPr txBox="1"/>
          <p:nvPr/>
        </p:nvSpPr>
        <p:spPr>
          <a:xfrm>
            <a:off x="5049599" y="4896080"/>
            <a:ext cx="744444" cy="408623"/>
          </a:xfrm>
          <a:prstGeom prst="roundRect">
            <a:avLst/>
          </a:prstGeom>
          <a:solidFill>
            <a:srgbClr val="CC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07508535-0C86-3F8B-6914-4B44E65D9F6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36" y="5783940"/>
            <a:ext cx="393641" cy="39364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DEF3BCF-BBF6-0DD9-18A4-BCD71C97C58F}"/>
              </a:ext>
            </a:extLst>
          </p:cNvPr>
          <p:cNvSpPr txBox="1"/>
          <p:nvPr/>
        </p:nvSpPr>
        <p:spPr>
          <a:xfrm>
            <a:off x="1522096" y="5700815"/>
            <a:ext cx="20454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Туристско-краеведчес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трелка: вниз 42">
            <a:extLst>
              <a:ext uri="{FF2B5EF4-FFF2-40B4-BE49-F238E27FC236}">
                <a16:creationId xmlns="" xmlns:a16="http://schemas.microsoft.com/office/drawing/2014/main" id="{11EC9A31-19D9-000D-5588-802D9166E824}"/>
              </a:ext>
            </a:extLst>
          </p:cNvPr>
          <p:cNvSpPr/>
          <p:nvPr/>
        </p:nvSpPr>
        <p:spPr>
          <a:xfrm rot="16200000">
            <a:off x="4176939" y="5616031"/>
            <a:ext cx="256030" cy="744444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03C41D7-6716-0FEE-95ED-F61247E57511}"/>
              </a:ext>
            </a:extLst>
          </p:cNvPr>
          <p:cNvSpPr txBox="1"/>
          <p:nvPr/>
        </p:nvSpPr>
        <p:spPr>
          <a:xfrm>
            <a:off x="5040998" y="5783940"/>
            <a:ext cx="744444" cy="408623"/>
          </a:xfrm>
          <a:prstGeom prst="roundRect">
            <a:avLst/>
          </a:prstGeom>
          <a:solidFill>
            <a:srgbClr val="CC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0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69762E4-B6F6-8968-142A-EA64C3037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9FF9CA0-39C7-CD6B-5690-145B27BB9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5" y="603476"/>
            <a:ext cx="10553407" cy="5936291"/>
          </a:xfrm>
          <a:prstGeom prst="rect">
            <a:avLst/>
          </a:prstGeom>
        </p:spPr>
      </p:pic>
      <p:sp>
        <p:nvSpPr>
          <p:cNvPr id="5" name="Google Shape;93;p2">
            <a:extLst>
              <a:ext uri="{FF2B5EF4-FFF2-40B4-BE49-F238E27FC236}">
                <a16:creationId xmlns="" xmlns:a16="http://schemas.microsoft.com/office/drawing/2014/main" id="{82BFE881-450B-D5EF-4639-701F56C249F2}"/>
              </a:ext>
            </a:extLst>
          </p:cNvPr>
          <p:cNvSpPr txBox="1">
            <a:spLocks/>
          </p:cNvSpPr>
          <p:nvPr/>
        </p:nvSpPr>
        <p:spPr>
          <a:xfrm>
            <a:off x="2351314" y="1275155"/>
            <a:ext cx="7973120" cy="34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21668"/>
              </a:buClr>
              <a:buSzPts val="2880"/>
            </a:pPr>
            <a:r>
              <a:rPr lang="ru-RU" sz="18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АНАЛИЗ ТЕКУЩЕЙ СИТУАЦИИ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49F6E5DC-01C7-23B9-7583-A410001CD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3947537"/>
              </p:ext>
            </p:extLst>
          </p:nvPr>
        </p:nvGraphicFramePr>
        <p:xfrm>
          <a:off x="1138711" y="742393"/>
          <a:ext cx="9669971" cy="5508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6D8902-F5E7-6B3D-FDA9-9B6F4BDE660D}"/>
              </a:ext>
            </a:extLst>
          </p:cNvPr>
          <p:cNvSpPr txBox="1"/>
          <p:nvPr/>
        </p:nvSpPr>
        <p:spPr>
          <a:xfrm>
            <a:off x="1349829" y="475611"/>
            <a:ext cx="10283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Количественная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программ</a:t>
            </a:r>
          </a:p>
        </p:txBody>
      </p:sp>
      <p:sp>
        <p:nvSpPr>
          <p:cNvPr id="8" name="Скругленный прямоугольник 10">
            <a:extLst>
              <a:ext uri="{FF2B5EF4-FFF2-40B4-BE49-F238E27FC236}">
                <a16:creationId xmlns="" xmlns:a16="http://schemas.microsoft.com/office/drawing/2014/main" id="{A91F9E7B-4B3D-D840-562C-C11EAF63A4DA}"/>
              </a:ext>
            </a:extLst>
          </p:cNvPr>
          <p:cNvSpPr/>
          <p:nvPr/>
        </p:nvSpPr>
        <p:spPr>
          <a:xfrm>
            <a:off x="2172187" y="5505836"/>
            <a:ext cx="6040929" cy="636465"/>
          </a:xfrm>
          <a:prstGeom prst="roundRect">
            <a:avLst>
              <a:gd name="adj" fmla="val 10000"/>
            </a:avLst>
          </a:prstGeom>
          <a:solidFill>
            <a:srgbClr val="33CCCC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0" name="Скругленный прямоугольник 12">
            <a:extLst>
              <a:ext uri="{FF2B5EF4-FFF2-40B4-BE49-F238E27FC236}">
                <a16:creationId xmlns="" xmlns:a16="http://schemas.microsoft.com/office/drawing/2014/main" id="{6B4752DD-1A27-821E-D923-9972B14061DA}"/>
              </a:ext>
            </a:extLst>
          </p:cNvPr>
          <p:cNvSpPr/>
          <p:nvPr/>
        </p:nvSpPr>
        <p:spPr>
          <a:xfrm>
            <a:off x="1960235" y="5455609"/>
            <a:ext cx="6464832" cy="633728"/>
          </a:xfrm>
          <a:prstGeom prst="roundRect">
            <a:avLst>
              <a:gd name="adj" fmla="val 1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5A645B8-EA20-8C1D-5955-08D46B42CEFE}"/>
              </a:ext>
            </a:extLst>
          </p:cNvPr>
          <p:cNvSpPr txBox="1"/>
          <p:nvPr/>
        </p:nvSpPr>
        <p:spPr>
          <a:xfrm>
            <a:off x="2384137" y="5639402"/>
            <a:ext cx="56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Услуг оказывалось в текущем году 25 269</a:t>
            </a:r>
          </a:p>
        </p:txBody>
      </p:sp>
    </p:spTree>
    <p:extLst>
      <p:ext uri="{BB962C8B-B14F-4D97-AF65-F5344CB8AC3E}">
        <p14:creationId xmlns:p14="http://schemas.microsoft.com/office/powerpoint/2010/main" val="145372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C8A47D2-0116-AAFE-D7C4-B808D1CA3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D63298B-CA58-1984-7D03-9D6372D24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2" y="189394"/>
            <a:ext cx="11306629" cy="6359979"/>
          </a:xfrm>
          <a:prstGeom prst="rect">
            <a:avLst/>
          </a:prstGeom>
        </p:spPr>
      </p:pic>
      <p:sp>
        <p:nvSpPr>
          <p:cNvPr id="2" name="Google Shape;93;p2">
            <a:extLst>
              <a:ext uri="{FF2B5EF4-FFF2-40B4-BE49-F238E27FC236}">
                <a16:creationId xmlns="" xmlns:a16="http://schemas.microsoft.com/office/drawing/2014/main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27275B6-0D6D-7AC6-6A69-9646D320ACD3}"/>
              </a:ext>
            </a:extLst>
          </p:cNvPr>
          <p:cNvSpPr txBox="1"/>
          <p:nvPr/>
        </p:nvSpPr>
        <p:spPr>
          <a:xfrm>
            <a:off x="609601" y="1009651"/>
            <a:ext cx="10619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АИС «Навигатор ДО РК»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дети в возрасте от 5 до 18 лет получили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декабре 2024 г.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12 868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89EFD18-B37C-D34E-26B3-DFF47B973F94}"/>
              </a:ext>
            </a:extLst>
          </p:cNvPr>
          <p:cNvSpPr txBox="1"/>
          <p:nvPr/>
        </p:nvSpPr>
        <p:spPr>
          <a:xfrm>
            <a:off x="8856074" y="2722399"/>
            <a:ext cx="2561964" cy="1293971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декабрь 2023 г.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АИС </a:t>
            </a:r>
          </a:p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«Навигатор ДО РК»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</a:p>
          <a:p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 возрасте от 5 до 18 лет получили </a:t>
            </a:r>
          </a:p>
          <a:p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услуги ДО </a:t>
            </a:r>
            <a:r>
              <a:rPr lang="ru-RU" sz="1400" b="1" noProof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7 986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9A4640E-1B7C-557F-8560-DC7CCACB13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27" y="299340"/>
            <a:ext cx="5773959" cy="619997"/>
          </a:xfrm>
          <a:prstGeom prst="rect">
            <a:avLst/>
          </a:prstGeom>
        </p:spPr>
      </p:pic>
      <p:graphicFrame>
        <p:nvGraphicFramePr>
          <p:cNvPr id="1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03289"/>
              </p:ext>
            </p:extLst>
          </p:nvPr>
        </p:nvGraphicFramePr>
        <p:xfrm>
          <a:off x="972458" y="2720450"/>
          <a:ext cx="7082971" cy="302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5982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86F3799-ECD0-6E62-3082-61F677FCC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" y="204518"/>
            <a:ext cx="11567887" cy="6140563"/>
          </a:xfrm>
          <a:prstGeom prst="rect">
            <a:avLst/>
          </a:prstGeom>
        </p:spPr>
      </p:pic>
      <p:sp>
        <p:nvSpPr>
          <p:cNvPr id="4" name="Google Shape;93;p2">
            <a:extLst>
              <a:ext uri="{FF2B5EF4-FFF2-40B4-BE49-F238E27FC236}">
                <a16:creationId xmlns="" xmlns:a16="http://schemas.microsoft.com/office/drawing/2014/main" id="{D3ACE557-5B46-EEF3-9F28-D3F5CADC7220}"/>
              </a:ext>
            </a:extLst>
          </p:cNvPr>
          <p:cNvSpPr txBox="1">
            <a:spLocks/>
          </p:cNvSpPr>
          <p:nvPr/>
        </p:nvSpPr>
        <p:spPr>
          <a:xfrm>
            <a:off x="3846285" y="161684"/>
            <a:ext cx="4869701" cy="34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21668"/>
              </a:buClr>
              <a:buSzPts val="2880"/>
            </a:pPr>
            <a:r>
              <a:rPr lang="ru-RU" sz="14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АНАЛИЗ ТЕКУЩЕЙ СИТУАЦИИ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FDAB7715-16B6-6682-FC9D-864E5A8C6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262131"/>
              </p:ext>
            </p:extLst>
          </p:nvPr>
        </p:nvGraphicFramePr>
        <p:xfrm>
          <a:off x="914399" y="783771"/>
          <a:ext cx="9506858" cy="59165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8216">
                  <a:extLst>
                    <a:ext uri="{9D8B030D-6E8A-4147-A177-3AD203B41FA5}">
                      <a16:colId xmlns="" xmlns:a16="http://schemas.microsoft.com/office/drawing/2014/main" val="1250843800"/>
                    </a:ext>
                  </a:extLst>
                </a:gridCol>
                <a:gridCol w="5837853">
                  <a:extLst>
                    <a:ext uri="{9D8B030D-6E8A-4147-A177-3AD203B41FA5}">
                      <a16:colId xmlns="" xmlns:a16="http://schemas.microsoft.com/office/drawing/2014/main" val="3985973978"/>
                    </a:ext>
                  </a:extLst>
                </a:gridCol>
                <a:gridCol w="1779118">
                  <a:extLst>
                    <a:ext uri="{9D8B030D-6E8A-4147-A177-3AD203B41FA5}">
                      <a16:colId xmlns="" xmlns:a16="http://schemas.microsoft.com/office/drawing/2014/main" val="3035502369"/>
                    </a:ext>
                  </a:extLst>
                </a:gridCol>
                <a:gridCol w="16216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1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cap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№</a:t>
                      </a:r>
                      <a:endParaRPr lang="ru-RU" sz="12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Организации, реализующие дополнительные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программ,  реализуемых в 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2024/2025 учебном 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</a:t>
                      </a:r>
                      <a:r>
                        <a:rPr lang="ru-RU" sz="12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количество</a:t>
                      </a:r>
                    </a:p>
                    <a:p>
                      <a:pPr algn="ctr" fontAlgn="ctr"/>
                      <a:r>
                        <a:rPr lang="ru-RU" sz="12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обучающихся на программах учреждения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7" marR="5297" marT="5297" marB="0" anchor="ctr"/>
                </a:tc>
                <a:extLst>
                  <a:ext uri="{0D108BD9-81ED-4DB2-BD59-A6C34878D82A}">
                    <a16:rowId xmlns="" xmlns:a16="http://schemas.microsoft.com/office/drawing/2014/main" val="3635715017"/>
                  </a:ext>
                </a:extLst>
              </a:tr>
              <a:tr h="179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Курская СШ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5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Зыбинская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Белогорская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СШ №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5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Белогорская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СШ № 4 "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Чобан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-Заде"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Зеленогорская СШ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9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Мичуринская СШ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81246240"/>
                  </a:ext>
                </a:extLst>
              </a:tr>
              <a:tr h="165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Крымрозовская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06348422"/>
                  </a:ext>
                </a:extLst>
              </a:tr>
              <a:tr h="179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Зуйская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СШ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90201840"/>
                  </a:ext>
                </a:extLst>
              </a:tr>
              <a:tr h="179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Васильевская СШ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28459381"/>
                  </a:ext>
                </a:extLst>
              </a:tr>
              <a:tr h="165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Цветочненская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49952818"/>
                  </a:ext>
                </a:extLst>
              </a:tr>
              <a:tr h="15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Вишенская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70897485"/>
                  </a:ext>
                </a:extLst>
              </a:tr>
              <a:tr h="179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Криниченская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36423597"/>
                  </a:ext>
                </a:extLst>
              </a:tr>
              <a:tr h="165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Чернопольская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91185961"/>
                  </a:ext>
                </a:extLst>
              </a:tr>
              <a:tr h="165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Земляниченская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52172780"/>
                  </a:ext>
                </a:extLst>
              </a:tr>
              <a:tr h="179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Школа-лицей № 2 г. Белогорск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97237586"/>
                  </a:ext>
                </a:extLst>
              </a:tr>
              <a:tr h="179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Гимназия № 1 имени К.И.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Щелкина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г. Белогорск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0823435"/>
                  </a:ext>
                </a:extLst>
              </a:tr>
              <a:tr h="165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Новожиловская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43302536"/>
                  </a:ext>
                </a:extLst>
              </a:tr>
              <a:tr h="207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Литвиненковская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35481892"/>
                  </a:ext>
                </a:extLst>
              </a:tr>
              <a:tr h="179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Зуйская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СШ №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99548146"/>
                  </a:ext>
                </a:extLst>
              </a:tr>
              <a:tr h="15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ДО "ЦДЮТ" Белогорского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08779057"/>
                  </a:ext>
                </a:extLst>
              </a:tr>
              <a:tr h="179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Богатовская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35768085"/>
                  </a:ext>
                </a:extLst>
              </a:tr>
              <a:tr h="165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Мельничновская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45367572"/>
                  </a:ext>
                </a:extLst>
              </a:tr>
              <a:tr h="165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ДО "ДЮСШ"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42408678"/>
                  </a:ext>
                </a:extLst>
              </a:tr>
              <a:tr h="207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Русаковская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СШ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37647867"/>
                  </a:ext>
                </a:extLst>
              </a:tr>
              <a:tr h="207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МБОУ </a:t>
                      </a:r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Красногорская</a:t>
                      </a:r>
                      <a:r>
                        <a:rPr lang="ru-RU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СШ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36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МБОУ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Головановская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236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5297" marR="5297" marT="5297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Ароматновская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СШ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10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2">
            <a:extLst>
              <a:ext uri="{FF2B5EF4-FFF2-40B4-BE49-F238E27FC236}">
                <a16:creationId xmlns="" xmlns:a16="http://schemas.microsoft.com/office/drawing/2014/main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5C27AC5-6FE8-E0BF-A462-8C8AA9997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5" y="289860"/>
            <a:ext cx="10900818" cy="61317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BB8D537-0931-19FB-AC9B-9231D8CD5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6" y="276360"/>
            <a:ext cx="11044781" cy="6212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E84ED1-A8DE-2AB0-9918-ACC3C8E6F52B}"/>
              </a:ext>
            </a:extLst>
          </p:cNvPr>
          <p:cNvSpPr txBox="1"/>
          <p:nvPr/>
        </p:nvSpPr>
        <p:spPr>
          <a:xfrm>
            <a:off x="392476" y="997396"/>
            <a:ext cx="35358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9238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АИС «Навигатор ДО РК» реализуется</a:t>
            </a:r>
          </a:p>
          <a:p>
            <a:pPr marL="249238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образовательных организациях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муниципалитета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66BA473B-A489-07FF-D931-7D4A61060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661032"/>
              </p:ext>
            </p:extLst>
          </p:nvPr>
        </p:nvGraphicFramePr>
        <p:xfrm>
          <a:off x="1286401" y="3528723"/>
          <a:ext cx="3072793" cy="2309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72837B2-A0FB-F760-7168-B0AB706AA331}"/>
              </a:ext>
            </a:extLst>
          </p:cNvPr>
          <p:cNvSpPr txBox="1"/>
          <p:nvPr/>
        </p:nvSpPr>
        <p:spPr>
          <a:xfrm>
            <a:off x="7598176" y="972854"/>
            <a:ext cx="33989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9238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услуг </a:t>
            </a:r>
          </a:p>
          <a:p>
            <a:pPr marL="249238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г. по направленностям ДОП получили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="" xmlns:a16="http://schemas.microsoft.com/office/drawing/2014/main" id="{47455315-28AB-13C3-06E9-EC180B0862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1061374"/>
              </p:ext>
            </p:extLst>
          </p:nvPr>
        </p:nvGraphicFramePr>
        <p:xfrm>
          <a:off x="7200987" y="2731126"/>
          <a:ext cx="3880757" cy="310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E3E4268-29CF-1559-EB92-A1A5913F37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94" y="152279"/>
            <a:ext cx="5683586" cy="610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89D426-9AB5-71CA-B892-BEF517373350}"/>
              </a:ext>
            </a:extLst>
          </p:cNvPr>
          <p:cNvSpPr txBox="1"/>
          <p:nvPr/>
        </p:nvSpPr>
        <p:spPr>
          <a:xfrm>
            <a:off x="1258570" y="5655013"/>
            <a:ext cx="5576950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4923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выполняют показатель «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ученико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-места» следующие образовательные организации:  Мичуринская СШ, 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Криниченская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СШ, Школа-лицей № 2, 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Белогорская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 № 3,Белогорская СШ № 4Чабан-Заде, 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Земляниченская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СШ, 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Крымрозовская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</a:t>
            </a:r>
            <a:r>
              <a:rPr lang="ru-RU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5A339D6-46CA-A4B7-F457-D3E6E555C474}"/>
              </a:ext>
            </a:extLst>
          </p:cNvPr>
          <p:cNvSpPr txBox="1"/>
          <p:nvPr/>
        </p:nvSpPr>
        <p:spPr>
          <a:xfrm>
            <a:off x="204905" y="2093388"/>
            <a:ext cx="2621208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9238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Организации/кол-во</a:t>
            </a:r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ученико</a:t>
            </a:r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-мест по приказу,</a:t>
            </a:r>
          </a:p>
          <a:p>
            <a:pPr marL="249238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</a:t>
            </a:r>
            <a:r>
              <a:rPr lang="ru-RU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ученико</a:t>
            </a:r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-мест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факту</a:t>
            </a:r>
            <a:r>
              <a:rPr lang="ru-RU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F4F5C41-B440-8EF1-0622-5590BA42513F}"/>
              </a:ext>
            </a:extLst>
          </p:cNvPr>
          <p:cNvSpPr txBox="1"/>
          <p:nvPr/>
        </p:nvSpPr>
        <p:spPr>
          <a:xfrm>
            <a:off x="3768645" y="5284092"/>
            <a:ext cx="1692091" cy="93612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4923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23699FE-7D9C-32B4-CE03-CD83BE576646}"/>
              </a:ext>
            </a:extLst>
          </p:cNvPr>
          <p:cNvSpPr txBox="1"/>
          <p:nvPr/>
        </p:nvSpPr>
        <p:spPr>
          <a:xfrm>
            <a:off x="3928355" y="5284092"/>
            <a:ext cx="14226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923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9DFDF29-E9C8-4D2D-5DDC-62BA2011AEFD}"/>
              </a:ext>
            </a:extLst>
          </p:cNvPr>
          <p:cNvSpPr txBox="1"/>
          <p:nvPr/>
        </p:nvSpPr>
        <p:spPr>
          <a:xfrm>
            <a:off x="10390899" y="2531969"/>
            <a:ext cx="1212421" cy="6469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3419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детей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9E1D6A4-3DD4-1F05-681C-710759EB606C}"/>
              </a:ext>
            </a:extLst>
          </p:cNvPr>
          <p:cNvSpPr txBox="1"/>
          <p:nvPr/>
        </p:nvSpPr>
        <p:spPr>
          <a:xfrm>
            <a:off x="4909945" y="948283"/>
            <a:ext cx="2332615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noProof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C6DED11-BD82-BBE6-110E-5F26A236A2A1}"/>
              </a:ext>
            </a:extLst>
          </p:cNvPr>
          <p:cNvSpPr txBox="1"/>
          <p:nvPr/>
        </p:nvSpPr>
        <p:spPr>
          <a:xfrm>
            <a:off x="3091716" y="1799855"/>
            <a:ext cx="2534957" cy="4426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 3793/ 3419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F20F60D-585E-2686-50AC-594D6CEBE689}"/>
              </a:ext>
            </a:extLst>
          </p:cNvPr>
          <p:cNvSpPr txBox="1"/>
          <p:nvPr/>
        </p:nvSpPr>
        <p:spPr>
          <a:xfrm>
            <a:off x="6228560" y="1881981"/>
            <a:ext cx="1048095" cy="4426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352439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452B1DA-2D99-228B-3211-AA154C56A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8" y="337969"/>
            <a:ext cx="11532365" cy="59757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92B1B23-A04F-3273-9E11-13744EFE81EA}"/>
              </a:ext>
            </a:extLst>
          </p:cNvPr>
          <p:cNvSpPr txBox="1"/>
          <p:nvPr/>
        </p:nvSpPr>
        <p:spPr>
          <a:xfrm>
            <a:off x="3588814" y="303756"/>
            <a:ext cx="65835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НОВАЯ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ИНФРАСТРУКТУРА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ДОПОЛНИТЕЛЬНОГО ОБРАЗОВАНИЯ 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 2019-2024 ГОДАХ ЗА СЧЕТ СРЕДСТВ НАЦПРОЕКТА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3524D6-CA96-C3FA-8AF0-2E08904A12E3}"/>
              </a:ext>
            </a:extLst>
          </p:cNvPr>
          <p:cNvSpPr txBox="1"/>
          <p:nvPr/>
        </p:nvSpPr>
        <p:spPr>
          <a:xfrm>
            <a:off x="6247509" y="1784182"/>
            <a:ext cx="2384427" cy="97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25   программ/ 3 126 детей</a:t>
            </a:r>
          </a:p>
          <a:p>
            <a: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мест дополнительного образования детей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F985E22-02E8-01A0-1D8F-5A65FDC8C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49" y="1892687"/>
            <a:ext cx="705303" cy="5669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B0C83D9-AB7E-CA2D-7187-A761D8B53598}"/>
              </a:ext>
            </a:extLst>
          </p:cNvPr>
          <p:cNvSpPr txBox="1"/>
          <p:nvPr/>
        </p:nvSpPr>
        <p:spPr>
          <a:xfrm>
            <a:off x="6229276" y="2996232"/>
            <a:ext cx="272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25 программ/ 542  детей</a:t>
            </a:r>
          </a:p>
          <a:p>
            <a: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«Точка роста»</a:t>
            </a:r>
          </a:p>
        </p:txBody>
      </p:sp>
      <p:pic>
        <p:nvPicPr>
          <p:cNvPr id="10" name="Picture 2" descr="Picture background">
            <a:extLst>
              <a:ext uri="{FF2B5EF4-FFF2-40B4-BE49-F238E27FC236}">
                <a16:creationId xmlns="" xmlns:a16="http://schemas.microsoft.com/office/drawing/2014/main" id="{8BA545C6-E841-E517-5E56-605DE7289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79" y="3075836"/>
            <a:ext cx="780026" cy="3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C66217C-7FFE-1D70-91B4-F14408217DCA}"/>
              </a:ext>
            </a:extLst>
          </p:cNvPr>
          <p:cNvSpPr txBox="1"/>
          <p:nvPr/>
        </p:nvSpPr>
        <p:spPr>
          <a:xfrm>
            <a:off x="6227344" y="3790988"/>
            <a:ext cx="2404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0 программ/ 0  детей</a:t>
            </a:r>
          </a:p>
          <a:p>
            <a: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цифрового образования «</a:t>
            </a:r>
            <a:r>
              <a:rPr lang="en-US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-куб»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0E6A057-4525-1F06-15A5-86CEBE841B4A}"/>
              </a:ext>
            </a:extLst>
          </p:cNvPr>
          <p:cNvSpPr txBox="1"/>
          <p:nvPr/>
        </p:nvSpPr>
        <p:spPr>
          <a:xfrm>
            <a:off x="6258388" y="4823395"/>
            <a:ext cx="2343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 0  программ/ 0  детей</a:t>
            </a:r>
          </a:p>
          <a:p>
            <a: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технопарк «Школьный </a:t>
            </a:r>
            <a:r>
              <a:rPr lang="ru-RU" sz="1400" b="1" dirty="0" err="1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1F1AB6B-B66B-434D-7355-1DEC8A77910D}"/>
              </a:ext>
            </a:extLst>
          </p:cNvPr>
          <p:cNvSpPr txBox="1"/>
          <p:nvPr/>
        </p:nvSpPr>
        <p:spPr>
          <a:xfrm>
            <a:off x="9895985" y="2910856"/>
            <a:ext cx="227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 27 программ/ 161 детей</a:t>
            </a:r>
          </a:p>
          <a:p>
            <a: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школьных театров</a:t>
            </a:r>
          </a:p>
        </p:txBody>
      </p:sp>
      <p:pic>
        <p:nvPicPr>
          <p:cNvPr id="22" name="Google Shape;192;p19">
            <a:extLst>
              <a:ext uri="{FF2B5EF4-FFF2-40B4-BE49-F238E27FC236}">
                <a16:creationId xmlns="" xmlns:a16="http://schemas.microsoft.com/office/drawing/2014/main" id="{BA442011-66B5-A836-5649-D17F746C3CF9}"/>
              </a:ext>
            </a:extLst>
          </p:cNvPr>
          <p:cNvPicPr preferRelativeResize="0"/>
          <p:nvPr/>
        </p:nvPicPr>
        <p:blipFill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61483" y="2844793"/>
            <a:ext cx="598901" cy="62020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6735150-8C8E-F08C-2C6C-9C1E587C7F35}"/>
              </a:ext>
            </a:extLst>
          </p:cNvPr>
          <p:cNvSpPr txBox="1"/>
          <p:nvPr/>
        </p:nvSpPr>
        <p:spPr>
          <a:xfrm>
            <a:off x="9813606" y="1840433"/>
            <a:ext cx="2278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27  программ/ 0  детей</a:t>
            </a:r>
          </a:p>
          <a:p>
            <a: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школьных спортивных </a:t>
            </a:r>
            <a:b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клубов</a:t>
            </a:r>
          </a:p>
        </p:txBody>
      </p:sp>
      <p:pic>
        <p:nvPicPr>
          <p:cNvPr id="24" name="Picture 5">
            <a:extLst>
              <a:ext uri="{FF2B5EF4-FFF2-40B4-BE49-F238E27FC236}">
                <a16:creationId xmlns="" xmlns:a16="http://schemas.microsoft.com/office/drawing/2014/main" id="{ED03F46D-3D4B-268F-5043-BE9737ADE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888" y="1907120"/>
            <a:ext cx="551515" cy="55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1733812-B4BD-A4B4-03D2-15D42A39EF5C}"/>
              </a:ext>
            </a:extLst>
          </p:cNvPr>
          <p:cNvSpPr txBox="1"/>
          <p:nvPr/>
        </p:nvSpPr>
        <p:spPr>
          <a:xfrm>
            <a:off x="398378" y="664036"/>
            <a:ext cx="2416079" cy="6640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marL="249238"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программ по данным </a:t>
            </a:r>
          </a:p>
          <a:p>
            <a:pPr marL="249238"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АИС «Навигатор ДО РК» </a:t>
            </a:r>
            <a:endParaRPr lang="ru-RU" sz="1100" dirty="0"/>
          </a:p>
        </p:txBody>
      </p:sp>
      <p:sp>
        <p:nvSpPr>
          <p:cNvPr id="27" name="Стрелка: вниз 26">
            <a:extLst>
              <a:ext uri="{FF2B5EF4-FFF2-40B4-BE49-F238E27FC236}">
                <a16:creationId xmlns="" xmlns:a16="http://schemas.microsoft.com/office/drawing/2014/main" id="{1C20D46B-CAB4-D2B9-86D9-0FD2EED280A6}"/>
              </a:ext>
            </a:extLst>
          </p:cNvPr>
          <p:cNvSpPr/>
          <p:nvPr/>
        </p:nvSpPr>
        <p:spPr>
          <a:xfrm>
            <a:off x="2814457" y="2672053"/>
            <a:ext cx="256030" cy="391280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CD235E9-85A3-B14C-AC59-47A4D9EEB3FD}"/>
              </a:ext>
            </a:extLst>
          </p:cNvPr>
          <p:cNvSpPr txBox="1"/>
          <p:nvPr/>
        </p:nvSpPr>
        <p:spPr>
          <a:xfrm>
            <a:off x="631921" y="2068319"/>
            <a:ext cx="1400079" cy="510778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</a:t>
            </a:r>
            <a:endParaRPr lang="ru-RU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B0C365F-555E-9F3E-2B8D-3F416080E6AC}"/>
              </a:ext>
            </a:extLst>
          </p:cNvPr>
          <p:cNvSpPr txBox="1"/>
          <p:nvPr/>
        </p:nvSpPr>
        <p:spPr>
          <a:xfrm>
            <a:off x="771679" y="3166465"/>
            <a:ext cx="2660400" cy="3745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marL="249238"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обучалось</a:t>
            </a:r>
            <a:endParaRPr lang="ru-RU" sz="1600" dirty="0"/>
          </a:p>
        </p:txBody>
      </p:sp>
      <p:sp>
        <p:nvSpPr>
          <p:cNvPr id="31" name="Стрелка: вниз 30">
            <a:extLst>
              <a:ext uri="{FF2B5EF4-FFF2-40B4-BE49-F238E27FC236}">
                <a16:creationId xmlns="" xmlns:a16="http://schemas.microsoft.com/office/drawing/2014/main" id="{C4AE8D84-E94C-BCAE-C1B2-BF27CB189941}"/>
              </a:ext>
            </a:extLst>
          </p:cNvPr>
          <p:cNvSpPr/>
          <p:nvPr/>
        </p:nvSpPr>
        <p:spPr>
          <a:xfrm>
            <a:off x="2814457" y="4378497"/>
            <a:ext cx="256030" cy="391280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9D094A3-CC63-753C-4037-06DA08254D4D}"/>
              </a:ext>
            </a:extLst>
          </p:cNvPr>
          <p:cNvSpPr txBox="1"/>
          <p:nvPr/>
        </p:nvSpPr>
        <p:spPr>
          <a:xfrm>
            <a:off x="807415" y="4285983"/>
            <a:ext cx="2562890" cy="37457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49238"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9 096 чел.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2429BD7-D47D-1363-847D-E35E448B6B8E}"/>
              </a:ext>
            </a:extLst>
          </p:cNvPr>
          <p:cNvSpPr txBox="1"/>
          <p:nvPr/>
        </p:nvSpPr>
        <p:spPr>
          <a:xfrm>
            <a:off x="9915772" y="3874802"/>
            <a:ext cx="227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27 программ/144 детей</a:t>
            </a:r>
          </a:p>
          <a:p>
            <a: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школьных музеев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70E37A-ABF2-D64E-494C-88475690048A}"/>
              </a:ext>
            </a:extLst>
          </p:cNvPr>
          <p:cNvSpPr txBox="1"/>
          <p:nvPr/>
        </p:nvSpPr>
        <p:spPr>
          <a:xfrm>
            <a:off x="9915772" y="4880092"/>
            <a:ext cx="2335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 0    программ/0   детей</a:t>
            </a:r>
          </a:p>
          <a:p>
            <a:r>
              <a:rPr lang="ru-RU" sz="1400" b="1" dirty="0">
                <a:solidFill>
                  <a:srgbClr val="00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школьный хор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FD51FCA-5EF2-4914-B723-19257C236B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8526" t="22527" r="17690" b="22959"/>
          <a:stretch/>
        </p:blipFill>
        <p:spPr>
          <a:xfrm>
            <a:off x="4863696" y="4948013"/>
            <a:ext cx="1310246" cy="62990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A896FAB-848C-4E82-864E-7FC3CA1CE0E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2897" y="3863203"/>
            <a:ext cx="1124949" cy="7973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E5B6C18-DBA0-4E6E-9DF4-CF5E5249D7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93" y="4712464"/>
            <a:ext cx="929010" cy="9290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A1AC521-4493-40DC-8661-AA6B5D3BF3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879" y="3651342"/>
            <a:ext cx="954107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09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14457</TotalTime>
  <Words>2184</Words>
  <Application>Microsoft Office PowerPoint</Application>
  <PresentationFormat>Произвольный</PresentationFormat>
  <Paragraphs>488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RMC-3</dc:creator>
  <cp:lastModifiedBy>Малахова Александра</cp:lastModifiedBy>
  <cp:revision>597</cp:revision>
  <cp:lastPrinted>2023-06-22T14:54:20Z</cp:lastPrinted>
  <dcterms:created xsi:type="dcterms:W3CDTF">2022-08-16T08:39:00Z</dcterms:created>
  <dcterms:modified xsi:type="dcterms:W3CDTF">2024-12-20T07:15:21Z</dcterms:modified>
</cp:coreProperties>
</file>