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03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306" r:id="rId11"/>
    <p:sldId id="267" r:id="rId12"/>
    <p:sldId id="268" r:id="rId13"/>
    <p:sldId id="308" r:id="rId14"/>
    <p:sldId id="309" r:id="rId15"/>
    <p:sldId id="307" r:id="rId16"/>
    <p:sldId id="310" r:id="rId17"/>
    <p:sldId id="312" r:id="rId18"/>
    <p:sldId id="311" r:id="rId19"/>
    <p:sldId id="314" r:id="rId20"/>
    <p:sldId id="313" r:id="rId21"/>
    <p:sldId id="318" r:id="rId22"/>
    <p:sldId id="316" r:id="rId23"/>
    <p:sldId id="317" r:id="rId24"/>
    <p:sldId id="269" r:id="rId25"/>
    <p:sldId id="300" r:id="rId26"/>
    <p:sldId id="298" r:id="rId27"/>
    <p:sldId id="271" r:id="rId28"/>
    <p:sldId id="304" r:id="rId29"/>
    <p:sldId id="292" r:id="rId30"/>
    <p:sldId id="301" r:id="rId31"/>
    <p:sldId id="302" r:id="rId32"/>
    <p:sldId id="294" r:id="rId33"/>
    <p:sldId id="297" r:id="rId34"/>
    <p:sldId id="299" r:id="rId35"/>
  </p:sldIdLst>
  <p:sldSz cx="9144000" cy="6858000" type="screen4x3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3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A7659-CB30-46DA-B5F8-590532D4A525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A66C1-AD12-488D-A814-D1D43BB0E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14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DF6C-3F7E-4594-997F-967717D4AF8F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88142-8A11-4198-B502-FD9911875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etstvogid.ru/?p=22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tstvogid.ru/?p=196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19578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Деловая игра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воспитателей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47248" cy="5361459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Гжель всем нравится своим цветом. Какой он?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материал, из которого изготавливают изделия в селе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Полховский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Майдан.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Материал, из которого изготавливают дымковскую игрушку.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 промысла, для которого характерно изготовление подносов.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Благодаря этому цвету хохлому часто называют так.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Обобщающее слово, которым можно назвать изделия мастеров Дымково Филимоново,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Каргополья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мастеров, чьими руками изготовлялись глиняные расписные игрушки в одном из главных культурных центров русского Севера в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Каргополье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.).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142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основные приемы, используемые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занятиях лепкой?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Приемы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используемые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занятиях лепкой</a:t>
            </a: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раскатывание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скатывание, сплющивание, сгибание, вытягивание, вдавливание, оттягивание, скручивание,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прищипывание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оттягивание с моделированием),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защипывание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(края),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отгибание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краёв.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В какой возрастной группе </a:t>
            </a:r>
            <a:endParaRPr lang="ru-RU" sz="2800" b="1" dirty="0" smtClean="0">
              <a:solidFill>
                <a:srgbClr val="002060"/>
              </a:solidFill>
              <a:latin typeface="Times New Roman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начинается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освоение техникой </a:t>
            </a:r>
            <a:endParaRPr lang="ru-RU" sz="2800" b="1" dirty="0" smtClean="0">
              <a:solidFill>
                <a:srgbClr val="002060"/>
              </a:solidFill>
              <a:latin typeface="Times New Roman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работы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ножницами?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6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В средней группе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53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 фразу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/>
              </a:rPr>
              <a:t>На аппликации </a:t>
            </a:r>
            <a:endParaRPr lang="ru-RU" sz="2600" b="1" dirty="0" smtClean="0">
              <a:solidFill>
                <a:srgbClr val="00206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/>
              </a:rPr>
              <a:t>процесс </a:t>
            </a:r>
            <a:r>
              <a:rPr lang="ru-RU" sz="2600" b="1" dirty="0">
                <a:solidFill>
                  <a:srgbClr val="002060"/>
                </a:solidFill>
                <a:latin typeface="Times New Roman"/>
              </a:rPr>
              <a:t>выкладывания педагог </a:t>
            </a:r>
            <a:endParaRPr lang="ru-RU" sz="2600" b="1" dirty="0" smtClean="0">
              <a:solidFill>
                <a:srgbClr val="00206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/>
              </a:rPr>
              <a:t>демонстрирует на…….</a:t>
            </a:r>
            <a:endParaRPr lang="ru-RU" sz="26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3600" i="1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на </a:t>
            </a:r>
            <a:r>
              <a:rPr lang="ru-RU" sz="3600" b="1" dirty="0" err="1">
                <a:solidFill>
                  <a:srgbClr val="002060"/>
                </a:solidFill>
                <a:latin typeface="Times New Roman"/>
              </a:rPr>
              <a:t>фланелеграфе</a:t>
            </a:r>
            <a:r>
              <a:rPr lang="ru-RU" sz="3600" b="1" dirty="0">
                <a:solidFill>
                  <a:srgbClr val="002060"/>
                </a:solidFill>
                <a:latin typeface="Times New Roman"/>
              </a:rPr>
              <a:t>, </a:t>
            </a:r>
            <a:endParaRPr lang="ru-RU" sz="3600" b="1" dirty="0" smtClean="0">
              <a:solidFill>
                <a:srgbClr val="00206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мольберте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или доске</a:t>
            </a:r>
            <a:endParaRPr lang="ru-RU" sz="2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36174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ctr">
              <a:spcBef>
                <a:spcPts val="100"/>
              </a:spcBef>
            </a:pPr>
            <a:r>
              <a:rPr lang="ru-RU" sz="4000" b="1" kern="0" dirty="0">
                <a:solidFill>
                  <a:srgbClr val="001F5F"/>
                </a:solidFill>
                <a:latin typeface="Times New Roman"/>
                <a:cs typeface="Times New Roman"/>
              </a:rPr>
              <a:t>Ошибки</a:t>
            </a:r>
            <a:r>
              <a:rPr lang="ru-RU" sz="4000" b="1" kern="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</a:t>
            </a:r>
            <a:r>
              <a:rPr lang="ru-RU" sz="4000" b="1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организации</a:t>
            </a:r>
            <a:r>
              <a:rPr lang="ru-RU" sz="4000" b="1" kern="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35" dirty="0">
                <a:solidFill>
                  <a:srgbClr val="001F5F"/>
                </a:solidFill>
                <a:latin typeface="Times New Roman"/>
                <a:cs typeface="Times New Roman"/>
              </a:rPr>
              <a:t>рабочего</a:t>
            </a:r>
            <a:r>
              <a:rPr lang="ru-RU" sz="4000" b="1" kern="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10" dirty="0">
                <a:solidFill>
                  <a:srgbClr val="001F5F"/>
                </a:solidFill>
                <a:latin typeface="Times New Roman"/>
                <a:cs typeface="Times New Roman"/>
              </a:rPr>
              <a:t>места </a:t>
            </a:r>
            <a:r>
              <a:rPr lang="ru-RU" sz="4000" b="1" kern="0" spc="-9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lang="ru-RU" sz="4000" b="1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5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процессе</a:t>
            </a:r>
            <a:r>
              <a:rPr lang="ru-RU" sz="4000" b="1" kern="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разных</a:t>
            </a:r>
            <a:r>
              <a:rPr lang="ru-RU" sz="4000" b="1" kern="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25" dirty="0">
                <a:solidFill>
                  <a:srgbClr val="001F5F"/>
                </a:solidFill>
                <a:latin typeface="Times New Roman"/>
                <a:cs typeface="Times New Roman"/>
              </a:rPr>
              <a:t>видов</a:t>
            </a:r>
            <a:r>
              <a:rPr lang="ru-RU" sz="4000" b="1" kern="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20" dirty="0">
                <a:solidFill>
                  <a:srgbClr val="001F5F"/>
                </a:solidFill>
                <a:latin typeface="Times New Roman"/>
                <a:cs typeface="Times New Roman"/>
              </a:rPr>
              <a:t>творческой</a:t>
            </a:r>
          </a:p>
          <a:p>
            <a:pPr marL="2540" lvl="0" algn="ctr">
              <a:spcBef>
                <a:spcPts val="5"/>
              </a:spcBef>
            </a:pPr>
            <a:r>
              <a:rPr lang="ru-RU" sz="4000" b="1" kern="0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endParaRPr lang="ru-RU" sz="4000" b="1" kern="0" spc="-5" dirty="0">
              <a:solidFill>
                <a:srgbClr val="001F5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326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5"/>
            <a:ext cx="82809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67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78794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03244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05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ФГОС ДО художественно-эстетическое развитие предполагает 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497363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произведений искусства (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Работа со сказкой: интеграция образовательных областей"/>
              </a:rPr>
              <a:t>словесного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Музыкальное развитие дошкольников"/>
              </a:rPr>
              <a:t>музыкального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изобразительного), мира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природы;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эстетического отношения к окружающему миру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элементарных представлений о видах искусства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музыки, художественной литературы, фольклора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сопереживания персонажам художественных произведений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реализацию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самостоятельной творческой деятельности детей (изобразительной, конструктивно-модельной, музыкальной и др.).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0277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13690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77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7975501" cy="535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548680"/>
            <a:ext cx="7056784" cy="5577483"/>
          </a:xfrm>
        </p:spPr>
        <p:txBody>
          <a:bodyPr>
            <a:normAutofit fontScale="55000" lnSpcReduction="20000"/>
          </a:bodyPr>
          <a:lstStyle/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0" dirty="0">
                <a:latin typeface="Times New Roman"/>
              </a:rPr>
              <a:t>Отсутствие</a:t>
            </a:r>
            <a:r>
              <a:rPr lang="ru-RU" sz="3600" spc="95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детской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инициативы</a:t>
            </a:r>
            <a:r>
              <a:rPr lang="ru-RU" sz="3600" spc="4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в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выборе</a:t>
            </a:r>
            <a:r>
              <a:rPr lang="ru-RU" sz="3600" spc="20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материалов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(цвета</a:t>
            </a:r>
            <a:r>
              <a:rPr lang="ru-RU" sz="3600" spc="35" dirty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бумаги,</a:t>
            </a:r>
            <a:r>
              <a:rPr lang="ru-RU" sz="3600" spc="4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цвета</a:t>
            </a:r>
            <a:r>
              <a:rPr lang="ru-RU" sz="3600" spc="5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карандаша,</a:t>
            </a:r>
            <a:r>
              <a:rPr lang="ru-RU" sz="3600" spc="-1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красок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и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30" dirty="0">
                <a:latin typeface="Times New Roman"/>
              </a:rPr>
              <a:t>т.д</a:t>
            </a:r>
            <a:r>
              <a:rPr lang="ru-RU" sz="3600" spc="-30" dirty="0" smtClean="0">
                <a:latin typeface="Times New Roman"/>
              </a:rPr>
              <a:t>.)</a:t>
            </a:r>
            <a:endParaRPr lang="ru-RU" sz="3600" spc="-5" dirty="0" smtClean="0">
              <a:latin typeface="Times New Roman"/>
            </a:endParaRP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 smtClean="0">
                <a:latin typeface="Times New Roman"/>
              </a:rPr>
              <a:t>Нет </a:t>
            </a:r>
            <a:r>
              <a:rPr lang="ru-RU" sz="3600" spc="-5" dirty="0">
                <a:latin typeface="Times New Roman"/>
              </a:rPr>
              <a:t>индивидуальности </a:t>
            </a:r>
            <a:r>
              <a:rPr lang="ru-RU" sz="3600" dirty="0">
                <a:latin typeface="Times New Roman"/>
              </a:rPr>
              <a:t>в </a:t>
            </a:r>
            <a:r>
              <a:rPr lang="ru-RU" sz="3600" spc="-15" dirty="0">
                <a:latin typeface="Times New Roman"/>
              </a:rPr>
              <a:t>рисунке </a:t>
            </a:r>
            <a:r>
              <a:rPr lang="ru-RU" sz="3600" spc="-5" dirty="0">
                <a:latin typeface="Times New Roman"/>
              </a:rPr>
              <a:t>(все работы </a:t>
            </a:r>
            <a:r>
              <a:rPr lang="ru-RU" sz="3600" spc="-10" dirty="0">
                <a:latin typeface="Times New Roman"/>
              </a:rPr>
              <a:t>как </a:t>
            </a:r>
            <a:r>
              <a:rPr lang="ru-RU" sz="3600" spc="-5" dirty="0">
                <a:latin typeface="Times New Roman"/>
              </a:rPr>
              <a:t>по </a:t>
            </a:r>
            <a:r>
              <a:rPr lang="ru-RU" sz="3600" spc="-15" dirty="0">
                <a:latin typeface="Times New Roman"/>
              </a:rPr>
              <a:t>шаблону: </a:t>
            </a:r>
            <a:r>
              <a:rPr lang="ru-RU" sz="3600" spc="-10" dirty="0">
                <a:latin typeface="Times New Roman"/>
              </a:rPr>
              <a:t>например, </a:t>
            </a:r>
            <a:r>
              <a:rPr lang="ru-RU" sz="3600" spc="-5" dirty="0">
                <a:latin typeface="Times New Roman"/>
              </a:rPr>
              <a:t>деревья </a:t>
            </a:r>
            <a:r>
              <a:rPr lang="ru-RU" sz="3600" dirty="0">
                <a:latin typeface="Times New Roman"/>
              </a:rPr>
              <a:t>в </a:t>
            </a:r>
            <a:r>
              <a:rPr lang="ru-RU" sz="3600" spc="-15" dirty="0">
                <a:latin typeface="Times New Roman"/>
              </a:rPr>
              <a:t>одну </a:t>
            </a:r>
            <a:r>
              <a:rPr lang="ru-RU" sz="3600" dirty="0">
                <a:latin typeface="Times New Roman"/>
              </a:rPr>
              <a:t>сторону 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наклонены, </a:t>
            </a:r>
            <a:r>
              <a:rPr lang="ru-RU" sz="3600" spc="-5" dirty="0">
                <a:latin typeface="Times New Roman"/>
              </a:rPr>
              <a:t>птички </a:t>
            </a:r>
            <a:r>
              <a:rPr lang="ru-RU" sz="3600" spc="-10" dirty="0">
                <a:latin typeface="Times New Roman"/>
              </a:rPr>
              <a:t>смотрят </a:t>
            </a:r>
            <a:r>
              <a:rPr lang="ru-RU" sz="3600" dirty="0">
                <a:latin typeface="Times New Roman"/>
              </a:rPr>
              <a:t>в </a:t>
            </a:r>
            <a:r>
              <a:rPr lang="ru-RU" sz="3600" spc="-10" dirty="0">
                <a:latin typeface="Times New Roman"/>
              </a:rPr>
              <a:t>одну </a:t>
            </a:r>
            <a:r>
              <a:rPr lang="ru-RU" sz="3600" spc="-30" dirty="0">
                <a:latin typeface="Times New Roman"/>
              </a:rPr>
              <a:t>сторону, </a:t>
            </a:r>
            <a:r>
              <a:rPr lang="ru-RU" sz="3600" spc="-10" dirty="0">
                <a:latin typeface="Times New Roman"/>
              </a:rPr>
              <a:t>цветовая гамма </a:t>
            </a:r>
            <a:r>
              <a:rPr lang="ru-RU" sz="3600" spc="-5" dirty="0">
                <a:latin typeface="Times New Roman"/>
              </a:rPr>
              <a:t>фона </a:t>
            </a:r>
            <a:r>
              <a:rPr lang="ru-RU" sz="3600" dirty="0">
                <a:latin typeface="Times New Roman"/>
              </a:rPr>
              <a:t>у </a:t>
            </a:r>
            <a:r>
              <a:rPr lang="ru-RU" sz="3600" spc="-5" dirty="0">
                <a:latin typeface="Times New Roman"/>
              </a:rPr>
              <a:t>всех </a:t>
            </a:r>
            <a:r>
              <a:rPr lang="ru-RU" sz="3600" spc="-20" dirty="0">
                <a:latin typeface="Times New Roman"/>
              </a:rPr>
              <a:t>одинаковая, </a:t>
            </a:r>
            <a:r>
              <a:rPr lang="ru-RU" sz="3600" dirty="0">
                <a:latin typeface="Times New Roman"/>
              </a:rPr>
              <a:t>деление </a:t>
            </a:r>
            <a:r>
              <a:rPr lang="ru-RU" sz="3600" spc="-10" dirty="0">
                <a:latin typeface="Times New Roman"/>
              </a:rPr>
              <a:t>фоновой 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перспективы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одинаковое</a:t>
            </a:r>
            <a:r>
              <a:rPr lang="ru-RU" sz="3600" spc="-1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др.).</a:t>
            </a:r>
            <a:r>
              <a:rPr lang="ru-RU" sz="3600" spc="5" dirty="0">
                <a:latin typeface="Times New Roman"/>
              </a:rPr>
              <a:t> </a:t>
            </a:r>
            <a:endParaRPr lang="ru-RU" sz="3600" spc="-5" dirty="0" smtClean="0">
              <a:latin typeface="Times New Roman"/>
            </a:endParaRP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 smtClean="0">
                <a:latin typeface="Times New Roman"/>
              </a:rPr>
              <a:t>Неправильный </a:t>
            </a:r>
            <a:r>
              <a:rPr lang="ru-RU" sz="3600" spc="-5" dirty="0">
                <a:latin typeface="Times New Roman"/>
              </a:rPr>
              <a:t>навык рисования, неверный </a:t>
            </a:r>
            <a:r>
              <a:rPr lang="ru-RU" sz="3600" spc="-15" dirty="0">
                <a:latin typeface="Times New Roman"/>
              </a:rPr>
              <a:t>захват </a:t>
            </a:r>
            <a:r>
              <a:rPr lang="ru-RU" sz="3600" spc="-20" dirty="0">
                <a:latin typeface="Times New Roman"/>
              </a:rPr>
              <a:t>ребенком </a:t>
            </a:r>
            <a:r>
              <a:rPr lang="ru-RU" sz="3600" spc="-5" dirty="0">
                <a:latin typeface="Times New Roman"/>
              </a:rPr>
              <a:t>карандаша, кисти. Правильный </a:t>
            </a:r>
            <a:r>
              <a:rPr lang="ru-RU" sz="3600" spc="-15" dirty="0">
                <a:latin typeface="Times New Roman"/>
              </a:rPr>
              <a:t>захват 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карандаша</a:t>
            </a:r>
            <a:r>
              <a:rPr lang="ru-RU" sz="3600" dirty="0">
                <a:latin typeface="Times New Roman"/>
              </a:rPr>
              <a:t> 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кисти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должен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быть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сформирован</a:t>
            </a:r>
            <a:r>
              <a:rPr lang="ru-RU" sz="3600" dirty="0">
                <a:latin typeface="Times New Roman"/>
              </a:rPr>
              <a:t> у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ребенка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2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годам.</a:t>
            </a:r>
            <a:r>
              <a:rPr lang="ru-RU" sz="3600" spc="-15" dirty="0">
                <a:latin typeface="Times New Roman"/>
              </a:rPr>
              <a:t> Педагог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должен</a:t>
            </a:r>
            <a:r>
              <a:rPr lang="ru-RU" sz="3600" spc="420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регулярно </a:t>
            </a:r>
            <a:r>
              <a:rPr lang="ru-RU" sz="3600" spc="-1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обращать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внимание</a:t>
            </a:r>
            <a:r>
              <a:rPr lang="ru-RU" sz="3600" spc="2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на</a:t>
            </a:r>
            <a:r>
              <a:rPr lang="ru-RU" sz="3600" spc="-10" dirty="0">
                <a:latin typeface="Times New Roman"/>
              </a:rPr>
              <a:t> это</a:t>
            </a:r>
            <a:r>
              <a:rPr lang="ru-RU" sz="3600" spc="-10" dirty="0" smtClean="0">
                <a:latin typeface="Times New Roman"/>
              </a:rPr>
              <a:t>.</a:t>
            </a:r>
            <a:endParaRPr lang="ru-RU" sz="3600" spc="-10" dirty="0" smtClean="0">
              <a:latin typeface="Times New Roman"/>
            </a:endParaRPr>
          </a:p>
          <a:p>
            <a:pPr lvl="0" algn="just">
              <a:buFont typeface="Wingdings" pitchFamily="2" charset="2"/>
              <a:buChar char="v"/>
              <a:tabLst>
                <a:tab pos="414020" algn="l"/>
                <a:tab pos="457200" algn="l"/>
                <a:tab pos="630555" algn="l"/>
              </a:tabLst>
            </a:pPr>
            <a:r>
              <a:rPr lang="ru-RU" sz="3600" spc="-10" dirty="0" smtClean="0">
                <a:latin typeface="Times New Roman"/>
              </a:rPr>
              <a:t>Рабочее </a:t>
            </a:r>
            <a:r>
              <a:rPr lang="ru-RU" sz="3600" dirty="0">
                <a:latin typeface="Times New Roman"/>
              </a:rPr>
              <a:t>место </a:t>
            </a:r>
            <a:r>
              <a:rPr lang="ru-RU" sz="3600" spc="-10" dirty="0">
                <a:latin typeface="Times New Roman"/>
              </a:rPr>
              <a:t>оформлено </a:t>
            </a:r>
            <a:r>
              <a:rPr lang="ru-RU" sz="3600" spc="-5" dirty="0">
                <a:latin typeface="Times New Roman"/>
              </a:rPr>
              <a:t>не эстетично </a:t>
            </a:r>
            <a:r>
              <a:rPr lang="ru-RU" sz="3600" spc="-15" dirty="0">
                <a:latin typeface="Times New Roman"/>
              </a:rPr>
              <a:t>(куча </a:t>
            </a:r>
            <a:r>
              <a:rPr lang="ru-RU" sz="3600" spc="-5" dirty="0">
                <a:latin typeface="Times New Roman"/>
              </a:rPr>
              <a:t>пластилина, </a:t>
            </a:r>
            <a:r>
              <a:rPr lang="ru-RU" sz="3600" spc="-10" dirty="0">
                <a:latin typeface="Times New Roman"/>
              </a:rPr>
              <a:t>рваные </a:t>
            </a:r>
            <a:r>
              <a:rPr lang="ru-RU" sz="3600" spc="-15" dirty="0">
                <a:latin typeface="Times New Roman"/>
              </a:rPr>
              <a:t>коробки </a:t>
            </a:r>
            <a:r>
              <a:rPr lang="ru-RU" sz="3600" dirty="0">
                <a:latin typeface="Times New Roman"/>
              </a:rPr>
              <a:t>с </a:t>
            </a:r>
            <a:r>
              <a:rPr lang="ru-RU" sz="3600" spc="-5" dirty="0">
                <a:latin typeface="Times New Roman"/>
              </a:rPr>
              <a:t>карандашами, грязные 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коврики,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грязные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акварельные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краски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30" dirty="0" err="1">
                <a:latin typeface="Times New Roman"/>
              </a:rPr>
              <a:t>т.д</a:t>
            </a:r>
            <a:r>
              <a:rPr lang="ru-RU" sz="3600" spc="-30" dirty="0" smtClean="0">
                <a:latin typeface="Times New Roman"/>
              </a:rPr>
              <a:t>).</a:t>
            </a:r>
            <a:endParaRPr lang="ru-RU" sz="3600" dirty="0" smtClean="0">
              <a:latin typeface="Times New Roman"/>
            </a:endParaRP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dirty="0" smtClean="0">
                <a:latin typeface="Times New Roman"/>
              </a:rPr>
              <a:t>Нет</a:t>
            </a:r>
            <a:r>
              <a:rPr lang="ru-RU" sz="3600" spc="-20" dirty="0" smtClean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ковриков,</a:t>
            </a:r>
            <a:r>
              <a:rPr lang="ru-RU" sz="3600" dirty="0">
                <a:latin typeface="Times New Roman"/>
              </a:rPr>
              <a:t> клеенок,</a:t>
            </a:r>
            <a:r>
              <a:rPr lang="ru-RU" sz="3600" spc="-2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подложек</a:t>
            </a:r>
            <a:r>
              <a:rPr lang="ru-RU" sz="3600" spc="-15" dirty="0" smtClean="0">
                <a:latin typeface="Times New Roman"/>
              </a:rPr>
              <a:t>.</a:t>
            </a: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20" dirty="0">
                <a:solidFill>
                  <a:prstClr val="black"/>
                </a:solidFill>
                <a:latin typeface="Times New Roman"/>
              </a:rPr>
              <a:t>Вода</a:t>
            </a:r>
            <a:r>
              <a:rPr lang="ru-RU" sz="3600" spc="1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в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</a:rPr>
              <a:t>непроливайках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налита</a:t>
            </a:r>
            <a:r>
              <a:rPr lang="ru-RU" sz="3600" spc="1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до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самых</a:t>
            </a:r>
            <a:r>
              <a:rPr lang="ru-RU" sz="3600" spc="1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краев</a:t>
            </a:r>
            <a:r>
              <a:rPr lang="ru-RU" sz="3600" spc="-5" dirty="0" smtClean="0">
                <a:solidFill>
                  <a:prstClr val="black"/>
                </a:solidFill>
                <a:latin typeface="Times New Roman"/>
              </a:rPr>
              <a:t>. Отсутствие крышек в непроливайках.</a:t>
            </a: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>
                <a:latin typeface="Times New Roman"/>
              </a:rPr>
              <a:t>Кисти </a:t>
            </a:r>
            <a:r>
              <a:rPr lang="ru-RU" sz="3600" dirty="0">
                <a:latin typeface="Times New Roman"/>
              </a:rPr>
              <a:t>в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банках</a:t>
            </a:r>
            <a:r>
              <a:rPr lang="ru-RU" sz="3600" spc="-2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с</a:t>
            </a:r>
            <a:r>
              <a:rPr lang="ru-RU" sz="3600" spc="-15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водой</a:t>
            </a:r>
            <a:r>
              <a:rPr lang="ru-RU" sz="3600" spc="-20" dirty="0" smtClean="0">
                <a:latin typeface="Times New Roman"/>
              </a:rPr>
              <a:t>.</a:t>
            </a: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Не</a:t>
            </a:r>
            <a:r>
              <a:rPr lang="ru-RU" sz="3600" spc="15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</a:rPr>
              <a:t>используются</a:t>
            </a:r>
            <a:r>
              <a:rPr lang="ru-RU" sz="3600" spc="75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</a:rPr>
              <a:t>подставки</a:t>
            </a:r>
            <a:r>
              <a:rPr lang="ru-RU" sz="3600" spc="4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25" dirty="0">
                <a:solidFill>
                  <a:prstClr val="black"/>
                </a:solidFill>
                <a:latin typeface="Times New Roman"/>
              </a:rPr>
              <a:t>под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 кисти.</a:t>
            </a:r>
            <a:r>
              <a:rPr lang="ru-RU" sz="3600" spc="3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Кисти</a:t>
            </a:r>
            <a:r>
              <a:rPr lang="ru-RU" sz="3600" spc="5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</a:rPr>
              <a:t>лежат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на</a:t>
            </a:r>
            <a:r>
              <a:rPr lang="ru-RU" sz="3600" spc="15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</a:rPr>
              <a:t>столах,</a:t>
            </a:r>
            <a:r>
              <a:rPr lang="ru-RU" sz="3600" spc="3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в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</a:rPr>
              <a:t>банках</a:t>
            </a:r>
            <a:r>
              <a:rPr lang="ru-RU" sz="3600" spc="-25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с</a:t>
            </a:r>
            <a:r>
              <a:rPr lang="ru-RU" sz="3600" spc="2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20" dirty="0">
                <a:solidFill>
                  <a:prstClr val="black"/>
                </a:solidFill>
                <a:latin typeface="Times New Roman"/>
              </a:rPr>
              <a:t>водой,</a:t>
            </a:r>
            <a:r>
              <a:rPr lang="ru-RU" sz="3600" spc="2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в</a:t>
            </a:r>
            <a:r>
              <a:rPr lang="ru-RU" sz="3600" spc="1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</a:rPr>
              <a:t>банке 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>с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</a:rPr>
              <a:t>краской.</a:t>
            </a: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endParaRPr lang="ru-RU" sz="3600" dirty="0"/>
          </a:p>
          <a:p>
            <a:pPr marL="0" indent="0" algn="ctr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7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60648"/>
            <a:ext cx="7056784" cy="5865515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  <a:tabLst>
                <a:tab pos="355600" algn="l"/>
                <a:tab pos="457200" algn="l"/>
                <a:tab pos="630555" algn="l"/>
              </a:tabLst>
            </a:pP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dirty="0" smtClean="0">
                <a:latin typeface="Times New Roman"/>
              </a:rPr>
              <a:t>Нет</a:t>
            </a:r>
            <a:r>
              <a:rPr lang="ru-RU" sz="3600" spc="-5" dirty="0" smtClean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бумажных</a:t>
            </a:r>
            <a:r>
              <a:rPr lang="ru-RU" sz="3600" spc="4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салфеток,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либо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тряпочек</a:t>
            </a:r>
            <a:r>
              <a:rPr lang="ru-RU" sz="3600" dirty="0">
                <a:latin typeface="Times New Roman"/>
              </a:rPr>
              <a:t> для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устранения</a:t>
            </a:r>
            <a:r>
              <a:rPr lang="ru-RU" sz="3600" spc="6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с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кисти </a:t>
            </a:r>
            <a:r>
              <a:rPr lang="ru-RU" sz="3600" spc="-15" dirty="0">
                <a:latin typeface="Times New Roman"/>
              </a:rPr>
              <a:t>излишков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20" dirty="0" smtClean="0">
                <a:latin typeface="Times New Roman"/>
              </a:rPr>
              <a:t>воды. </a:t>
            </a:r>
            <a:r>
              <a:rPr lang="ru-RU" sz="3600" dirty="0" smtClean="0">
                <a:latin typeface="Times New Roman"/>
              </a:rPr>
              <a:t>Нет </a:t>
            </a:r>
            <a:r>
              <a:rPr lang="ru-RU" sz="3600" spc="-10" dirty="0">
                <a:latin typeface="Times New Roman"/>
              </a:rPr>
              <a:t>влажных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салфеток</a:t>
            </a:r>
            <a:r>
              <a:rPr lang="ru-RU" sz="3600" spc="1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при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работе </a:t>
            </a:r>
            <a:r>
              <a:rPr lang="ru-RU" sz="3600" dirty="0">
                <a:latin typeface="Times New Roman"/>
              </a:rPr>
              <a:t>с</a:t>
            </a:r>
            <a:r>
              <a:rPr lang="ru-RU" sz="3600" spc="-10" dirty="0">
                <a:latin typeface="Times New Roman"/>
              </a:rPr>
              <a:t> пластилином,</a:t>
            </a:r>
            <a:r>
              <a:rPr lang="ru-RU" sz="3600" spc="20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глиной,</a:t>
            </a:r>
            <a:r>
              <a:rPr lang="ru-RU" sz="3600" spc="2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а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также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при</a:t>
            </a:r>
            <a:r>
              <a:rPr lang="ru-RU" sz="3600" spc="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работе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с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гуашью</a:t>
            </a:r>
            <a:r>
              <a:rPr lang="ru-RU" sz="3600" spc="-15" dirty="0" smtClean="0">
                <a:latin typeface="Times New Roman"/>
              </a:rPr>
              <a:t>.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dirty="0">
                <a:latin typeface="Times New Roman"/>
              </a:rPr>
              <a:t>Не</a:t>
            </a:r>
            <a:r>
              <a:rPr lang="ru-RU" sz="3600" spc="-5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используются</a:t>
            </a:r>
            <a:r>
              <a:rPr lang="ru-RU" sz="3600" spc="50" dirty="0">
                <a:latin typeface="Times New Roman"/>
              </a:rPr>
              <a:t> </a:t>
            </a:r>
            <a:r>
              <a:rPr lang="ru-RU" sz="3600" spc="5" dirty="0">
                <a:latin typeface="Times New Roman"/>
              </a:rPr>
              <a:t>доски</a:t>
            </a:r>
            <a:r>
              <a:rPr lang="ru-RU" sz="3600" spc="-2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для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лепки.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0" dirty="0">
                <a:latin typeface="Times New Roman"/>
              </a:rPr>
              <a:t>Материал</a:t>
            </a:r>
            <a:r>
              <a:rPr lang="ru-RU" sz="3600" spc="29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расставлен</a:t>
            </a:r>
            <a:r>
              <a:rPr lang="ru-RU" sz="3600" spc="29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на</a:t>
            </a:r>
            <a:r>
              <a:rPr lang="ru-RU" sz="3600" spc="29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столах</a:t>
            </a:r>
            <a:r>
              <a:rPr lang="ru-RU" sz="3600" spc="27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в</a:t>
            </a:r>
            <a:r>
              <a:rPr lang="ru-RU" sz="3600" spc="27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недоступности</a:t>
            </a:r>
            <a:r>
              <a:rPr lang="ru-RU" sz="3600" spc="30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для</a:t>
            </a:r>
            <a:r>
              <a:rPr lang="ru-RU" sz="3600" spc="29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детей,</a:t>
            </a:r>
            <a:r>
              <a:rPr lang="ru-RU" sz="3600" spc="29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например,</a:t>
            </a:r>
            <a:r>
              <a:rPr lang="ru-RU" sz="3600" spc="305" dirty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одна</a:t>
            </a:r>
            <a:r>
              <a:rPr lang="ru-RU" sz="3600" spc="290" dirty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пачка</a:t>
            </a:r>
            <a:r>
              <a:rPr lang="ru-RU" sz="3600" spc="29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пластилина</a:t>
            </a:r>
            <a:r>
              <a:rPr lang="ru-RU" sz="3600" spc="29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на</a:t>
            </a:r>
            <a:r>
              <a:rPr lang="ru-RU" sz="3600" spc="29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4</a:t>
            </a:r>
            <a:r>
              <a:rPr lang="ru-RU" sz="3600" dirty="0"/>
              <a:t> </a:t>
            </a:r>
            <a:r>
              <a:rPr lang="ru-RU" sz="3600" spc="-10" dirty="0">
                <a:solidFill>
                  <a:srgbClr val="000000"/>
                </a:solidFill>
                <a:latin typeface="Times New Roman"/>
                <a:cs typeface="Liberation Sans"/>
              </a:rPr>
              <a:t>человека.</a:t>
            </a:r>
            <a:endParaRPr lang="ru-RU" sz="4800" dirty="0">
              <a:solidFill>
                <a:srgbClr val="000000"/>
              </a:solidFill>
              <a:latin typeface="FreeSans"/>
              <a:ea typeface="DejaVu Sans"/>
              <a:cs typeface="Liberation Sans"/>
            </a:endParaRP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5" dirty="0">
                <a:latin typeface="Times New Roman"/>
              </a:rPr>
              <a:t>Используется</a:t>
            </a:r>
            <a:r>
              <a:rPr lang="ru-RU" sz="3600" spc="6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клей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45" dirty="0">
                <a:latin typeface="Times New Roman"/>
              </a:rPr>
              <a:t>ПВА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25" dirty="0">
                <a:latin typeface="Times New Roman"/>
              </a:rPr>
              <a:t>(только</a:t>
            </a:r>
            <a:r>
              <a:rPr lang="ru-RU" sz="3600" spc="15" dirty="0">
                <a:latin typeface="Times New Roman"/>
              </a:rPr>
              <a:t> </a:t>
            </a:r>
            <a:r>
              <a:rPr lang="ru-RU" sz="3600" spc="-5" dirty="0" smtClean="0">
                <a:latin typeface="Times New Roman"/>
              </a:rPr>
              <a:t>клейстер</a:t>
            </a:r>
            <a:r>
              <a:rPr lang="ru-RU" sz="3600" spc="-5" dirty="0">
                <a:latin typeface="Times New Roman"/>
              </a:rPr>
              <a:t>)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>
                <a:latin typeface="Times New Roman"/>
              </a:rPr>
              <a:t>Для</a:t>
            </a:r>
            <a:r>
              <a:rPr lang="ru-RU" sz="3600" spc="220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раздачи</a:t>
            </a:r>
            <a:r>
              <a:rPr lang="ru-RU" sz="3600" spc="23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разрезного</a:t>
            </a:r>
            <a:r>
              <a:rPr lang="ru-RU" sz="3600" spc="23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материала</a:t>
            </a:r>
            <a:r>
              <a:rPr lang="ru-RU" sz="3600" spc="24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не</a:t>
            </a:r>
            <a:r>
              <a:rPr lang="ru-RU" sz="3600" spc="23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используются</a:t>
            </a:r>
            <a:r>
              <a:rPr lang="ru-RU" sz="3600" spc="22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подносы</a:t>
            </a:r>
            <a:r>
              <a:rPr lang="ru-RU" sz="3600" spc="22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или</a:t>
            </a:r>
            <a:r>
              <a:rPr lang="ru-RU" sz="3600" spc="25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тарелочки.</a:t>
            </a:r>
            <a:r>
              <a:rPr lang="ru-RU" sz="3600" spc="24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Для</a:t>
            </a:r>
            <a:r>
              <a:rPr lang="ru-RU" sz="3600" spc="23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остатков</a:t>
            </a:r>
            <a:r>
              <a:rPr lang="ru-RU" sz="3600" spc="230" dirty="0">
                <a:latin typeface="Times New Roman"/>
              </a:rPr>
              <a:t> </a:t>
            </a:r>
            <a:r>
              <a:rPr lang="ru-RU" sz="3600" spc="-20" dirty="0">
                <a:latin typeface="Times New Roman"/>
              </a:rPr>
              <a:t>бумаги</a:t>
            </a:r>
            <a:r>
              <a:rPr lang="ru-RU" sz="3600" spc="250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в </a:t>
            </a:r>
            <a:r>
              <a:rPr lang="ru-RU" sz="3600" spc="-435" dirty="0">
                <a:latin typeface="Times New Roman"/>
              </a:rPr>
              <a:t> </a:t>
            </a:r>
            <a:r>
              <a:rPr lang="ru-RU" sz="3600" spc="-35" dirty="0">
                <a:latin typeface="Times New Roman"/>
              </a:rPr>
              <a:t>ходе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аппликации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не</a:t>
            </a:r>
            <a:r>
              <a:rPr lang="ru-RU" sz="3600" spc="-1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используются</a:t>
            </a:r>
            <a:r>
              <a:rPr lang="ru-RU" sz="3600" spc="8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тарелки. </a:t>
            </a:r>
            <a:r>
              <a:rPr lang="ru-RU" sz="3600" spc="-20" dirty="0">
                <a:latin typeface="Times New Roman"/>
              </a:rPr>
              <a:t>Мусор</a:t>
            </a:r>
            <a:r>
              <a:rPr lang="ru-RU" sz="3600" spc="45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на</a:t>
            </a:r>
            <a:r>
              <a:rPr lang="ru-RU" sz="3600" spc="10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столе.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0" dirty="0">
                <a:latin typeface="Times New Roman"/>
              </a:rPr>
              <a:t>Несоответствующее</a:t>
            </a:r>
            <a:r>
              <a:rPr lang="ru-RU" sz="3600" spc="95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использование</a:t>
            </a:r>
            <a:r>
              <a:rPr lang="ru-RU" sz="3600" spc="30" dirty="0">
                <a:latin typeface="Times New Roman"/>
              </a:rPr>
              <a:t> </a:t>
            </a:r>
            <a:r>
              <a:rPr lang="ru-RU" sz="3600" spc="-15" dirty="0">
                <a:latin typeface="Times New Roman"/>
              </a:rPr>
              <a:t>техник</a:t>
            </a:r>
            <a:r>
              <a:rPr lang="ru-RU" sz="3600" spc="40" dirty="0">
                <a:latin typeface="Times New Roman"/>
              </a:rPr>
              <a:t> </a:t>
            </a:r>
            <a:r>
              <a:rPr lang="ru-RU" sz="3600" spc="-5" dirty="0">
                <a:latin typeface="Times New Roman"/>
              </a:rPr>
              <a:t>рисования</a:t>
            </a:r>
            <a:r>
              <a:rPr lang="ru-RU" sz="3600" dirty="0">
                <a:latin typeface="Times New Roman"/>
              </a:rPr>
              <a:t> </a:t>
            </a:r>
            <a:r>
              <a:rPr lang="ru-RU" sz="3600" spc="-10" dirty="0">
                <a:latin typeface="Times New Roman"/>
              </a:rPr>
              <a:t>возрасту</a:t>
            </a:r>
            <a:r>
              <a:rPr lang="ru-RU" sz="3600" spc="35" dirty="0">
                <a:latin typeface="Times New Roman"/>
              </a:rPr>
              <a:t> </a:t>
            </a:r>
            <a:r>
              <a:rPr lang="ru-RU" sz="3600" dirty="0">
                <a:latin typeface="Times New Roman"/>
              </a:rPr>
              <a:t>детей!</a:t>
            </a: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Затягивание занятия.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Неправильная</a:t>
            </a:r>
            <a:r>
              <a:rPr lang="ru-RU" sz="3600" spc="3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  <a:cs typeface="Times New Roman"/>
              </a:rPr>
              <a:t>методика</a:t>
            </a:r>
            <a:r>
              <a:rPr lang="ru-RU" sz="3600" spc="3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20" dirty="0">
                <a:solidFill>
                  <a:prstClr val="black"/>
                </a:solidFill>
                <a:latin typeface="Times New Roman"/>
                <a:cs typeface="Times New Roman"/>
              </a:rPr>
              <a:t>обучения</a:t>
            </a:r>
            <a:r>
              <a:rPr lang="ru-RU" sz="3600" spc="3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36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20" dirty="0">
                <a:solidFill>
                  <a:prstClr val="black"/>
                </a:solidFill>
                <a:latin typeface="Times New Roman"/>
                <a:cs typeface="Times New Roman"/>
              </a:rPr>
              <a:t>какому-либо</a:t>
            </a:r>
            <a:r>
              <a:rPr lang="ru-RU" sz="3600" spc="3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элементу</a:t>
            </a:r>
            <a:r>
              <a:rPr lang="ru-RU" sz="3600" spc="2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  <a:cs typeface="Times New Roman"/>
              </a:rPr>
              <a:t>рисования,</a:t>
            </a:r>
            <a:r>
              <a:rPr lang="ru-RU" sz="3600" spc="3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либо</a:t>
            </a:r>
            <a:r>
              <a:rPr lang="ru-RU" sz="3600" spc="3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  <a:cs typeface="Times New Roman"/>
              </a:rPr>
              <a:t>технике</a:t>
            </a:r>
            <a:r>
              <a:rPr lang="ru-RU" sz="36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рисования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(например,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15" dirty="0">
                <a:solidFill>
                  <a:prstClr val="black"/>
                </a:solidFill>
                <a:latin typeface="Times New Roman"/>
                <a:cs typeface="Times New Roman"/>
              </a:rPr>
              <a:t>декоративная</a:t>
            </a:r>
            <a:r>
              <a:rPr lang="ru-RU" sz="36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роспись,</a:t>
            </a:r>
            <a:r>
              <a:rPr lang="ru-RU" sz="36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20" dirty="0">
                <a:solidFill>
                  <a:prstClr val="black"/>
                </a:solidFill>
                <a:latin typeface="Times New Roman"/>
                <a:cs typeface="Times New Roman"/>
              </a:rPr>
              <a:t>обучение</a:t>
            </a:r>
            <a:r>
              <a:rPr lang="ru-RU" sz="36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36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рисованию</a:t>
            </a:r>
            <a:r>
              <a:rPr lang="ru-RU" sz="36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  <a:cs typeface="Times New Roman"/>
              </a:rPr>
              <a:t>человека</a:t>
            </a:r>
            <a:r>
              <a:rPr lang="ru-RU" sz="36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).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Своевременно  </a:t>
            </a:r>
            <a:r>
              <a:rPr lang="ru-RU" sz="3600" spc="-10" dirty="0">
                <a:solidFill>
                  <a:prstClr val="black"/>
                </a:solidFill>
                <a:latin typeface="Times New Roman"/>
                <a:cs typeface="Times New Roman"/>
              </a:rPr>
              <a:t>не подписаны </a:t>
            </a:r>
            <a:r>
              <a:rPr lang="ru-RU" sz="36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листы для рисования, аппликации.</a:t>
            </a:r>
          </a:p>
          <a:p>
            <a:pPr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r>
              <a:rPr lang="ru-RU" sz="36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Отсутствие образца, нарисованного воспитателем.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endParaRPr lang="ru-RU" sz="3600" dirty="0"/>
          </a:p>
          <a:p>
            <a:pPr lvl="0" algn="just">
              <a:buFont typeface="Wingdings" pitchFamily="2" charset="2"/>
              <a:buChar char="v"/>
              <a:tabLst>
                <a:tab pos="355600" algn="l"/>
                <a:tab pos="457200" algn="l"/>
                <a:tab pos="630555" algn="l"/>
              </a:tabLst>
            </a:pPr>
            <a:endParaRPr lang="ru-RU" sz="3600" dirty="0" smtClean="0"/>
          </a:p>
          <a:p>
            <a:pPr marL="0" indent="0" algn="just">
              <a:spcAft>
                <a:spcPts val="0"/>
              </a:spcAft>
              <a:buNone/>
            </a:pPr>
            <a:endParaRPr lang="ru-RU" sz="4800" dirty="0">
              <a:solidFill>
                <a:srgbClr val="000000"/>
              </a:solidFill>
              <a:latin typeface="FreeSans"/>
              <a:ea typeface="DejaVu Sans"/>
              <a:cs typeface="Liberation Sans"/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26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 какими жанрами художественной     литературы знакомите детей?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Назовите детских писателей.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Какие основные методы вы используете при обучении детей родному языку? </a:t>
            </a:r>
          </a:p>
          <a:p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Рассказ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сказка, басня,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стихотворение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С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Маршак, А.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Барто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Е. Благинина, З. Александрова, Б.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Заходер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В. Берестов, К. Ушинский, М. Пришвин, В. Бианки, Е.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Чарушин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Н. Сладков, Н. Носов, В. Осеева, К. Чуковский, Б. Житков, Е. Пермяк, В. Степанов, В.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Сутеев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3. Словесные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наглядные, игровые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Выберите из представленных портретов портрет 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Е.Чарушина</a:t>
            </a:r>
            <a:endParaRPr lang="ru-RU" sz="2800" dirty="0"/>
          </a:p>
        </p:txBody>
      </p:sp>
      <p:pic>
        <p:nvPicPr>
          <p:cNvPr id="1026" name="Picture 2" descr="D:\Личные папки\Владелец\Desktop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850" t="21315" r="52386" b="8681"/>
          <a:stretch>
            <a:fillRect/>
          </a:stretch>
        </p:blipFill>
        <p:spPr bwMode="auto">
          <a:xfrm>
            <a:off x="539552" y="1340768"/>
            <a:ext cx="2376264" cy="2987303"/>
          </a:xfrm>
          <a:prstGeom prst="rect">
            <a:avLst/>
          </a:prstGeom>
          <a:noFill/>
        </p:spPr>
      </p:pic>
      <p:pic>
        <p:nvPicPr>
          <p:cNvPr id="1027" name="Picture 3" descr="D:\Личные папки\Владелец\Desktop\img7.jpg"/>
          <p:cNvPicPr>
            <a:picLocks noChangeAspect="1" noChangeArrowheads="1"/>
          </p:cNvPicPr>
          <p:nvPr/>
        </p:nvPicPr>
        <p:blipFill>
          <a:blip r:embed="rId3" cstate="print"/>
          <a:srcRect l="2751" t="5901" r="50000" b="7476"/>
          <a:stretch>
            <a:fillRect/>
          </a:stretch>
        </p:blipFill>
        <p:spPr bwMode="auto">
          <a:xfrm>
            <a:off x="3491880" y="1268760"/>
            <a:ext cx="2199517" cy="3024335"/>
          </a:xfrm>
          <a:prstGeom prst="rect">
            <a:avLst/>
          </a:prstGeom>
          <a:noFill/>
        </p:spPr>
      </p:pic>
      <p:pic>
        <p:nvPicPr>
          <p:cNvPr id="1028" name="Picture 4" descr="D:\Личные папки\Владелец\Desktop\07lab0eov1272742678.jpg"/>
          <p:cNvPicPr>
            <a:picLocks noChangeAspect="1" noChangeArrowheads="1"/>
          </p:cNvPicPr>
          <p:nvPr/>
        </p:nvPicPr>
        <p:blipFill>
          <a:blip r:embed="rId4" cstate="print"/>
          <a:srcRect l="12922" r="7389" b="10302"/>
          <a:stretch>
            <a:fillRect/>
          </a:stretch>
        </p:blipFill>
        <p:spPr bwMode="auto">
          <a:xfrm>
            <a:off x="6084168" y="1340769"/>
            <a:ext cx="2129570" cy="3024336"/>
          </a:xfrm>
          <a:prstGeom prst="rect">
            <a:avLst/>
          </a:prstGeom>
          <a:noFill/>
        </p:spPr>
      </p:pic>
      <p:pic>
        <p:nvPicPr>
          <p:cNvPr id="1029" name="Picture 5" descr="D:\Личные папки\Владелец\Desktop\i (1).jpg"/>
          <p:cNvPicPr>
            <a:picLocks noChangeAspect="1" noChangeArrowheads="1"/>
          </p:cNvPicPr>
          <p:nvPr/>
        </p:nvPicPr>
        <p:blipFill>
          <a:blip r:embed="rId5" cstate="print"/>
          <a:srcRect l="5172" t="25340" r="50000" b="7916"/>
          <a:stretch>
            <a:fillRect/>
          </a:stretch>
        </p:blipFill>
        <p:spPr bwMode="auto">
          <a:xfrm>
            <a:off x="1763688" y="3764114"/>
            <a:ext cx="2592288" cy="2891398"/>
          </a:xfrm>
          <a:prstGeom prst="rect">
            <a:avLst/>
          </a:prstGeom>
          <a:noFill/>
        </p:spPr>
      </p:pic>
      <p:pic>
        <p:nvPicPr>
          <p:cNvPr id="1030" name="Picture 6" descr="D:\Личные папки\Владелец\Desktop\i (2).jpg"/>
          <p:cNvPicPr>
            <a:picLocks noChangeAspect="1" noChangeArrowheads="1"/>
          </p:cNvPicPr>
          <p:nvPr/>
        </p:nvPicPr>
        <p:blipFill>
          <a:blip r:embed="rId6" cstate="print"/>
          <a:srcRect l="23707" t="14065" r="26245" b="8578"/>
          <a:stretch>
            <a:fillRect/>
          </a:stretch>
        </p:blipFill>
        <p:spPr bwMode="auto">
          <a:xfrm>
            <a:off x="4932040" y="3789040"/>
            <a:ext cx="2422087" cy="2804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Знаете ли вы басни?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Перечислите героев басни «Квартет»;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Кого «по улицам водили, как будто напоказ»?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кого к зиме «был готов и стол, и дом»?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Любимое блюдо Демьяна?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Что Бог послал вороне?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Знаете ли вы басни?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Проказница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Мартышка, Осел, Козел да косолапый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Мишка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Слона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Попрыгунье Стрекозе                     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Уха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Сыр</a:t>
            </a:r>
          </a:p>
        </p:txBody>
      </p:sp>
    </p:spTree>
    <p:extLst>
      <p:ext uri="{BB962C8B-B14F-4D97-AF65-F5344CB8AC3E}">
        <p14:creationId xmlns:p14="http://schemas.microsoft.com/office/powerpoint/2010/main" val="25029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театра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используются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работе ДОУ?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Компоненты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художественно-эстетической творческой деятельности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124744"/>
            <a:ext cx="6400800" cy="17526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ru-RU" sz="1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деятельность.</a:t>
            </a:r>
          </a:p>
          <a:p>
            <a:pPr algn="l"/>
            <a:endParaRPr lang="ru-RU" sz="1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Музыкальная деятельность.</a:t>
            </a:r>
          </a:p>
          <a:p>
            <a:pPr algn="l"/>
            <a:endParaRPr lang="ru-RU" sz="1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литературного искусства. Художественная литература (чтение стихов).</a:t>
            </a:r>
          </a:p>
          <a:p>
            <a:pPr algn="l"/>
            <a:endParaRPr lang="ru-RU" sz="1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Виды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театра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Бибабо, пальчиковый,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театр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масок, театр ложек,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театр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жетонов,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настольный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2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28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Изобрази жестом».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45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Воспитателям </a:t>
            </a:r>
            <a:r>
              <a:rPr lang="ru-RU" sz="4500" b="1" dirty="0">
                <a:latin typeface="Times New Roman" pitchFamily="18" charset="0"/>
                <a:ea typeface="Times New Roman"/>
                <a:cs typeface="Times New Roman" pitchFamily="18" charset="0"/>
              </a:rPr>
              <a:t>предлагается без слов изобразить написанное на карточке словосочетание, а все остальные должны угадать.</a:t>
            </a:r>
            <a:endParaRPr lang="ru-RU" sz="45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Уставшая бабушка;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Весёлый фокусник;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Горячий чай;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Грустный щенок;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Злой охранник (сторож);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Быстрая лошадь;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Тяжёлая работа;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750"/>
              </a:spcAft>
              <a:buNone/>
              <a:tabLst>
                <a:tab pos="457200" algn="l"/>
              </a:tabLst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Сладкая конфета.</a:t>
            </a:r>
            <a:endParaRPr lang="ru-RU" sz="45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2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5340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Музыкально-ритмическое упражнение, которое часто встречается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механике?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Ансамбль из четырех музыкантов или певцов?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серенада?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фольклор?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Назовите основные жанры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музыки, классифицируемые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ДОУ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Назовите основное средство выражения музыки. 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Пружинка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Квартет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Изначально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это песня, исполняемая для возлюбленной, обычно в вечернее или ночное время, и часто под ее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окном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Народное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художественное творчество: песни, сказки, легенды, танцы, драматические произведения, а также произведения изобразительного и декоративно-прикладного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искусства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Песня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танец,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марш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750"/>
              </a:spcAft>
              <a:buSzPts val="1000"/>
              <a:buNone/>
              <a:tabLst>
                <a:tab pos="457200" algn="l"/>
              </a:tabLs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Звук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Успехов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работе!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материалы,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используемые на занятиях по изобразительной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Простые и цветные карандаши, ластик, восковые мелки,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тушь, кисти разных размеров,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гуашь, акварельные краски.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три главных цвета,                                   и докажите,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они главные?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Красный, желтый и синий.                                         При их смешивании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образуются все цвета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светового спектра.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виды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традиционного и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нетрадиционного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рисования?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Традиционное рисование: предметное и сюжетное, декоративное, по замыслу;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Нетрадиционные виды рисования: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нитками, руками и пальцами, монотипия предметная, </a:t>
            </a:r>
          </a:p>
          <a:p>
            <a:pPr algn="ctr"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обычная, </a:t>
            </a:r>
          </a:p>
          <a:p>
            <a:pPr algn="ctr"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трубочкой,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свеча в сочетании с акварелью,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картофельные штампы,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набрызг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яичная скорлупа.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29b4e4142843f9e1b4bc7e331c677d55d5027"/>
</p:tagLst>
</file>

<file path=ppt/theme/theme1.xml><?xml version="1.0" encoding="utf-8"?>
<a:theme xmlns:a="http://schemas.openxmlformats.org/drawingml/2006/main" name="school_holida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school_holiday</Template>
  <TotalTime>458</TotalTime>
  <Words>802</Words>
  <Application>Microsoft Office PowerPoint</Application>
  <PresentationFormat>Экран (4:3)</PresentationFormat>
  <Paragraphs>160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school_holiday</vt:lpstr>
      <vt:lpstr>Деловая игра  для воспитателей  «Художественно-эстетическое развитие»</vt:lpstr>
      <vt:lpstr> В соответствии с ФГОС ДО художественно-эстетическое развитие предполагает  </vt:lpstr>
      <vt:lpstr> Компоненты художественно-эстетической творческой деятельности</vt:lpstr>
      <vt:lpstr>     Назовите материалы,  используемые на занятиях по изобразительной деятельности?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Приемы, используемые на занятиях лепкой</vt:lpstr>
      <vt:lpstr> </vt:lpstr>
      <vt:lpstr> </vt:lpstr>
      <vt:lpstr> Продолжите фразу</vt:lpstr>
      <vt:lpstr>Презентация PowerPoint</vt:lpstr>
      <vt:lpstr> 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Выберите из представленных портретов портрет Е.Чарушина</vt:lpstr>
      <vt:lpstr>Знаете ли вы басни?</vt:lpstr>
      <vt:lpstr>Знаете ли вы басни?</vt:lpstr>
      <vt:lpstr>Презентация PowerPoint</vt:lpstr>
      <vt:lpstr>Виды театра</vt:lpstr>
      <vt:lpstr>  «Изобрази жестом». </vt:lpstr>
      <vt:lpstr> </vt:lpstr>
      <vt:lpstr> Ответы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Деловая игра для воспитателей «Художественно-эстетическое развитие»</dc:title>
  <dc:creator>RePack by SPecialiST</dc:creator>
  <cp:lastModifiedBy>Пользователь</cp:lastModifiedBy>
  <cp:revision>43</cp:revision>
  <dcterms:created xsi:type="dcterms:W3CDTF">2017-04-10T06:07:10Z</dcterms:created>
  <dcterms:modified xsi:type="dcterms:W3CDTF">2023-03-12T17:58:55Z</dcterms:modified>
</cp:coreProperties>
</file>