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080625" cy="7559675"/>
  <p:notesSz cx="7772400" cy="10058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830" y="-5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8E891FD1-4C83-4033-950A-5F5D4552EC1A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МБДОУ «Раздольненский детский сад №5 «Сказка»</a:t>
            </a:r>
          </a:p>
        </p:txBody>
      </p:sp>
      <p:sp>
        <p:nvSpPr>
          <p:cNvPr id="40" name="TextShape 2"/>
          <p:cNvSpPr txBox="1"/>
          <p:nvPr/>
        </p:nvSpPr>
        <p:spPr>
          <a:xfrm>
            <a:off x="504000" y="576000"/>
            <a:ext cx="9071640" cy="568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ctr"/>
            <a:r>
              <a:rPr lang="ru-RU" sz="4000" b="1" i="1" strike="noStrike" spc="-1" dirty="0">
                <a:solidFill>
                  <a:srgbClr val="3300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Мастер-класс для воспитателей </a:t>
            </a:r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ctr"/>
            <a:r>
              <a:rPr lang="ru-RU" sz="4000" b="1" i="1" strike="noStrike" spc="-1" dirty="0">
                <a:solidFill>
                  <a:srgbClr val="3300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"Математика через сказку"</a:t>
            </a:r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ctr"/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ctr"/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r"/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r"/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r"/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Подготовила: старший воспитатель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Умерова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Н.Г.</a:t>
            </a:r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TextShape 2"/>
          <p:cNvSpPr txBox="1"/>
          <p:nvPr/>
        </p:nvSpPr>
        <p:spPr>
          <a:xfrm>
            <a:off x="144000" y="648000"/>
            <a:ext cx="9431640" cy="5505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Изучая временные представления, используются произведения детских писателей С. Маршака «Двенадцать месяцев», «Круглый год», Г. Скребицкого «Четыре художника», Н. Мигуновой «Круглый год».</a:t>
            </a:r>
          </a:p>
          <a:p>
            <a:pPr marL="432000" indent="-324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Знакомя детей с понятием числа, побуждаем детей вспоминать сказки, стихотворения где употребляются числа: «Три поросёнка», «Волк и семеро козлят», «Белоснежка и семь гномов», «Три толстяка», «Сказка о мёртвой царевне и семи богатырях», «Два жадных медвежонка», «Три медведя» и т. д.</a:t>
            </a:r>
          </a:p>
        </p:txBody>
      </p:sp>
      <p:pic>
        <p:nvPicPr>
          <p:cNvPr id="68" name="Рисунок 67"/>
          <p:cNvPicPr/>
          <p:nvPr/>
        </p:nvPicPr>
        <p:blipFill>
          <a:blip r:embed="rId2"/>
          <a:stretch/>
        </p:blipFill>
        <p:spPr>
          <a:xfrm>
            <a:off x="144000" y="4276080"/>
            <a:ext cx="1998720" cy="3067920"/>
          </a:xfrm>
          <a:prstGeom prst="rect">
            <a:avLst/>
          </a:prstGeom>
          <a:ln>
            <a:noFill/>
          </a:ln>
        </p:spPr>
      </p:pic>
      <p:pic>
        <p:nvPicPr>
          <p:cNvPr id="69" name="Рисунок 68"/>
          <p:cNvPicPr/>
          <p:nvPr/>
        </p:nvPicPr>
        <p:blipFill>
          <a:blip r:embed="rId3"/>
          <a:stretch/>
        </p:blipFill>
        <p:spPr>
          <a:xfrm>
            <a:off x="2194560" y="3240000"/>
            <a:ext cx="1966680" cy="2808000"/>
          </a:xfrm>
          <a:prstGeom prst="rect">
            <a:avLst/>
          </a:prstGeom>
          <a:ln>
            <a:noFill/>
          </a:ln>
        </p:spPr>
      </p:pic>
      <p:pic>
        <p:nvPicPr>
          <p:cNvPr id="70" name="Рисунок 69"/>
          <p:cNvPicPr/>
          <p:nvPr/>
        </p:nvPicPr>
        <p:blipFill>
          <a:blip r:embed="rId4"/>
          <a:stretch/>
        </p:blipFill>
        <p:spPr>
          <a:xfrm>
            <a:off x="4198320" y="4320000"/>
            <a:ext cx="1867680" cy="287892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5"/>
          <a:stretch/>
        </p:blipFill>
        <p:spPr>
          <a:xfrm>
            <a:off x="6066000" y="3240000"/>
            <a:ext cx="1902240" cy="2677320"/>
          </a:xfrm>
          <a:prstGeom prst="rect">
            <a:avLst/>
          </a:prstGeom>
          <a:ln>
            <a:noFill/>
          </a:ln>
        </p:spPr>
      </p:pic>
      <p:pic>
        <p:nvPicPr>
          <p:cNvPr id="72" name="Рисунок 71"/>
          <p:cNvPicPr/>
          <p:nvPr/>
        </p:nvPicPr>
        <p:blipFill>
          <a:blip r:embed="rId6"/>
          <a:stretch/>
        </p:blipFill>
        <p:spPr>
          <a:xfrm>
            <a:off x="8064000" y="4673160"/>
            <a:ext cx="1901160" cy="271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ru-RU" sz="4800" b="1" i="1" strike="noStrike" spc="-1">
                <a:solidFill>
                  <a:srgbClr val="3300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Сегодня мы  отправимся в увлекательное путешествие по русской народной сказке "Теремок"</a:t>
            </a:r>
            <a:endParaRPr lang="ru-RU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TextShape 2"/>
          <p:cNvSpPr txBox="1"/>
          <p:nvPr/>
        </p:nvSpPr>
        <p:spPr>
          <a:xfrm>
            <a:off x="504000" y="-16200"/>
            <a:ext cx="9071640" cy="6112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lang="ru-RU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Стоит в поле теремок, никто там не живёт. А кто придёт мы сейчас узнаем, отгадав загадку: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 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Живёт в норке,</a:t>
            </a: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Кушает корки,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Короткие ножки,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Боится кошки. Кто это? 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Мышка.</a:t>
            </a:r>
          </a:p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Мышка теремок увидала и к дорожкам подбежала.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К теремку ведут две дорожки. Одинаковые ли они? А чем они отличаются?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(о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дна длинная, другая короткая).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Правильно. А по какой дорожке мышке пробежать, чтобы в теремок попасть быстрее?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по короткой)</a:t>
            </a:r>
          </a:p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Правильно. Пробегай, мышка, быстрее. 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Посчитаем, сколько зверей живёт  в теремке?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Один.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Ставим цифру один в нижнее  левое окошко.</a:t>
            </a:r>
          </a:p>
        </p:txBody>
      </p:sp>
      <p:pic>
        <p:nvPicPr>
          <p:cNvPr id="77" name="Рисунок 76"/>
          <p:cNvPicPr/>
          <p:nvPr/>
        </p:nvPicPr>
        <p:blipFill>
          <a:blip r:embed="rId2"/>
          <a:stretch/>
        </p:blipFill>
        <p:spPr>
          <a:xfrm>
            <a:off x="5112320" y="5399140"/>
            <a:ext cx="4050000" cy="208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504000" y="30168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just">
              <a:lnSpc>
                <a:spcPct val="100000"/>
              </a:lnSpc>
            </a:pP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504000" y="144000"/>
            <a:ext cx="9360000" cy="39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just">
              <a:lnSpc>
                <a:spcPct val="100000"/>
              </a:lnSpc>
            </a:pP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 теперь  отгадаем еще  загадку:</a:t>
            </a:r>
            <a:endParaRPr lang="ru-RU" sz="2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 </a:t>
            </a: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Быстро плавает в пруду,</a:t>
            </a:r>
          </a:p>
          <a:p>
            <a:pPr algn="just">
              <a:lnSpc>
                <a:spcPct val="100000"/>
              </a:lnSpc>
            </a:pP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 </a:t>
            </a: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Ловит целый день еду,</a:t>
            </a:r>
          </a:p>
          <a:p>
            <a:pPr algn="just">
              <a:lnSpc>
                <a:spcPct val="100000"/>
              </a:lnSpc>
            </a:pP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 </a:t>
            </a: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Кто же ты, шепни на ушко.</a:t>
            </a:r>
          </a:p>
          <a:p>
            <a:pPr algn="just">
              <a:lnSpc>
                <a:spcPct val="100000"/>
              </a:lnSpc>
            </a:pP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 </a:t>
            </a: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"</a:t>
            </a:r>
            <a:r>
              <a:rPr lang="ru-RU" sz="2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Ква</a:t>
            </a: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" - ответила….лягушка.</a:t>
            </a:r>
          </a:p>
          <a:p>
            <a:pPr algn="just">
              <a:lnSpc>
                <a:spcPct val="100000"/>
              </a:lnSpc>
            </a:pP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Лягушка скачет по болоту, по кочкам. Какие кочки по форме?</a:t>
            </a: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(круг, квадрат, треугольник, овал).</a:t>
            </a:r>
            <a:endParaRPr lang="ru-RU" sz="2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Правильно. Проходи, лягушка, в теремок. Давайте теперь посчитаем, сколько зверей живёт в теремке.</a:t>
            </a: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Один, два.</a:t>
            </a: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Ставим цифру 2 в </a:t>
            </a:r>
            <a:r>
              <a:rPr lang="ru-RU" sz="25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правое нижнее </a:t>
            </a:r>
            <a:r>
              <a:rPr lang="ru-RU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окошко.</a:t>
            </a:r>
          </a:p>
        </p:txBody>
      </p:sp>
      <p:pic>
        <p:nvPicPr>
          <p:cNvPr id="80" name="Рисунок 79"/>
          <p:cNvPicPr/>
          <p:nvPr/>
        </p:nvPicPr>
        <p:blipFill>
          <a:blip r:embed="rId2"/>
          <a:stretch/>
        </p:blipFill>
        <p:spPr>
          <a:xfrm>
            <a:off x="2952080" y="4066823"/>
            <a:ext cx="4823360" cy="325191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TextShape 2"/>
          <p:cNvSpPr txBox="1"/>
          <p:nvPr/>
        </p:nvSpPr>
        <p:spPr>
          <a:xfrm>
            <a:off x="504000" y="301320"/>
            <a:ext cx="9071640" cy="585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А кто это - в гору бегом, с горы кувырком?</a:t>
            </a: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Зайчик.</a:t>
            </a: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А зайчик к нам не с пустыми лапками, что у него в корзине?</a:t>
            </a: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Капуста и тарелочки. Только вот пока зайка бежал, и капуста и тарелочки перепутались. Надо разложить маленькие кочаны в маленькие тарелочки, а большие кочаны в большие тарелки. Чего больше - тарелок или кочанов капусты? (капусты) Правильно. </a:t>
            </a: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Проходи, зайчик, в теремок.   </a:t>
            </a: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А сколько теперь живёт зверей в теремке, давайте посчитаем - один, два, три. Ставим  цифру 3 в верхнее окошко.. </a:t>
            </a:r>
          </a:p>
        </p:txBody>
      </p:sp>
      <p:pic>
        <p:nvPicPr>
          <p:cNvPr id="83" name="Рисунок 82"/>
          <p:cNvPicPr/>
          <p:nvPr/>
        </p:nvPicPr>
        <p:blipFill>
          <a:blip r:embed="rId2"/>
          <a:stretch/>
        </p:blipFill>
        <p:spPr>
          <a:xfrm>
            <a:off x="2736056" y="3779837"/>
            <a:ext cx="5737264" cy="360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504000" y="301320"/>
            <a:ext cx="9071640" cy="3874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just">
              <a:lnSpc>
                <a:spcPct val="100000"/>
              </a:lnSpc>
            </a:pPr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 кто же поселится ещё?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 </a:t>
            </a:r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Рыжая- прерыжая,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 </a:t>
            </a:r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Обманщица бесстыжая.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 </a:t>
            </a: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Удирает от неё косой,</a:t>
            </a: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 </a:t>
            </a: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А зовут её …лисой.</a:t>
            </a: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Лиса подошла и говорит: - Повстречались мне на пути три дерева, три елочки. Первая была низкая, вторая повыше, а третья самая высокая. (выложить деревья в ряд в соответствии с заданием).                                           Пустим лису в теремок и посчитаем, сколько же зверей стало жить в нём? Один, два, три, четыре. Ставим цифру 4 в окошко над цифрой 1.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</p:txBody>
      </p:sp>
      <p:pic>
        <p:nvPicPr>
          <p:cNvPr id="86" name="Рисунок 85"/>
          <p:cNvPicPr/>
          <p:nvPr/>
        </p:nvPicPr>
        <p:blipFill>
          <a:blip r:embed="rId2"/>
          <a:stretch/>
        </p:blipFill>
        <p:spPr>
          <a:xfrm>
            <a:off x="2411820" y="4176000"/>
            <a:ext cx="5256000" cy="312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TextShape 2"/>
          <p:cNvSpPr txBox="1"/>
          <p:nvPr/>
        </p:nvSpPr>
        <p:spPr>
          <a:xfrm>
            <a:off x="504000" y="0"/>
            <a:ext cx="9071640" cy="389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just"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Отгадайте следующую загадку: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Зубы острые, как нож,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 собаку он похож.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Кто это? (волк)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 волк тоже не с пустыми лапами. Он принес грибов. Он нашел их на поляне. Какой формы поляна? Квадратной. Один гриб был в правом верхнем углу поляны, второй в нижнем левом углу, третий в верхнем левом, четвертый в правом нижнем углу, ну, а пятый - посередине поляны.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Проходи и ты, волчок, в теремок. Сколько теперь зверей живут в теремке? Пять. Ставим цифру 5 в окошко над крылечком.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</p:txBody>
      </p:sp>
      <p:pic>
        <p:nvPicPr>
          <p:cNvPr id="89" name="Рисунок 88"/>
          <p:cNvPicPr/>
          <p:nvPr/>
        </p:nvPicPr>
        <p:blipFill>
          <a:blip r:embed="rId2"/>
          <a:stretch/>
        </p:blipFill>
        <p:spPr>
          <a:xfrm>
            <a:off x="2736056" y="4519919"/>
            <a:ext cx="5039912" cy="298809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504000" y="432000"/>
            <a:ext cx="9071640" cy="36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Все окошки заняты, теремок заселен. Но кто-то еще идет сюда: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Косолапый и мохнатый,                                                                                       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Греет он в берлоге лапы.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Ну, конечно же, медведь.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Медведь увидел теремок, да как зарычит: </a:t>
            </a:r>
          </a:p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"Пустите меня в теремок!" А как вы думаете – медведь поместится в теремок? Нет. Почему?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Медведь большой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А ещё почему?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Окошек – 5, а зверей будет 6.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Правильно. А какое число больше? 5 или 6?  </a:t>
            </a:r>
          </a:p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Медведю не хватило окошечка. Но он не расстроился и вернулся в свою берлогу, которая находится где по отношению к дереву? Слева. А вверху сияет солнышко. Вот и сказочке конец</a:t>
            </a:r>
            <a:r>
              <a:rPr lang="ru-RU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.</a:t>
            </a:r>
          </a:p>
        </p:txBody>
      </p:sp>
      <p:pic>
        <p:nvPicPr>
          <p:cNvPr id="92" name="Рисунок 91"/>
          <p:cNvPicPr/>
          <p:nvPr/>
        </p:nvPicPr>
        <p:blipFill>
          <a:blip r:embed="rId2"/>
          <a:stretch/>
        </p:blipFill>
        <p:spPr>
          <a:xfrm>
            <a:off x="2448024" y="4571924"/>
            <a:ext cx="4824536" cy="287536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504000" y="1351800"/>
            <a:ext cx="9071640" cy="5848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just"/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2800" b="1" i="1" strike="noStrike" spc="-1" dirty="0">
                <a:solidFill>
                  <a:srgbClr val="3300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Математика – наука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2800" b="1" i="1" strike="noStrike" spc="-1" dirty="0">
                <a:solidFill>
                  <a:srgbClr val="3300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Хороша и всем нужна,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2800" b="1" i="1" strike="noStrike" spc="-1" dirty="0">
                <a:solidFill>
                  <a:srgbClr val="3300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Без нее прожить нам трудно,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2800" b="1" i="1" strike="noStrike" spc="-1" dirty="0">
                <a:solidFill>
                  <a:srgbClr val="3300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Без нее нам жизнь сложна.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/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И хотя математика один из самых сложных предметов, но наши воспитанники не должны узнать об этом никогда, ведь наша цель – научить ребенка постигать математику с интересом и удовольствием. А достичь этого нам помогут любимые сказки. 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/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</p:txBody>
      </p:sp>
      <p:sp>
        <p:nvSpPr>
          <p:cNvPr id="95" name="TextShape 3"/>
          <p:cNvSpPr txBox="1"/>
          <p:nvPr/>
        </p:nvSpPr>
        <p:spPr>
          <a:xfrm>
            <a:off x="601920" y="249480"/>
            <a:ext cx="8652960" cy="1102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r>
              <a:rPr lang="ru-RU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Закончить наш мастер-класс мы хотели бы словами: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endParaRPr lang="ru-RU" sz="3200" b="0" strike="noStrike" spc="-1">
              <a:solidFill>
                <a:srgbClr val="330099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ctr"/>
            <a:r>
              <a:rPr lang="ru-RU" sz="3200" b="1" i="1" strike="noStrike" spc="-1">
                <a:solidFill>
                  <a:srgbClr val="3300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И нельзя без сказки нам прожить, друзья,</a:t>
            </a:r>
            <a:endParaRPr lang="ru-RU" sz="3200" b="0" strike="noStrike" spc="-1">
              <a:solidFill>
                <a:srgbClr val="330099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ctr"/>
            <a:r>
              <a:rPr lang="ru-RU" sz="3200" b="1" i="1" strike="noStrike" spc="-1">
                <a:solidFill>
                  <a:srgbClr val="3300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Ведь со сказкой проще верить в чудеса.</a:t>
            </a:r>
            <a:endParaRPr lang="ru-RU" sz="3200" b="0" strike="noStrike" spc="-1">
              <a:solidFill>
                <a:srgbClr val="330099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ctr"/>
            <a:r>
              <a:rPr lang="ru-RU" sz="3200" b="1" i="1" strike="noStrike" spc="-1">
                <a:solidFill>
                  <a:srgbClr val="3300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Ведь со сказкой легче отыскать нам путь,</a:t>
            </a:r>
            <a:endParaRPr lang="ru-RU" sz="3200" b="0" strike="noStrike" spc="-1">
              <a:solidFill>
                <a:srgbClr val="330099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ctr"/>
            <a:r>
              <a:rPr lang="ru-RU" sz="3200" b="1" i="1" strike="noStrike" spc="-1">
                <a:solidFill>
                  <a:srgbClr val="330099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 маленькое сердце дверцу распахнуть!</a:t>
            </a:r>
            <a:endParaRPr lang="ru-RU" sz="3200" b="0" strike="noStrike" spc="-1">
              <a:solidFill>
                <a:srgbClr val="330099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TextShape 2"/>
          <p:cNvSpPr txBox="1"/>
          <p:nvPr/>
        </p:nvSpPr>
        <p:spPr>
          <a:xfrm>
            <a:off x="576360" y="864000"/>
            <a:ext cx="9071640" cy="590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just"/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Как сделать каждое занятие с детьми интересным и увлекательным. Просто и ненавязчиво, легко и играючи обучать дошкольников. Пусть дети не видят, что их чему-то обучают. И самый лучший помощник в этом, конечно, сказка.</a:t>
            </a:r>
          </a:p>
          <a:p>
            <a:pPr algn="just"/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Сказка - незаменимый инструмент формирования личности ребенка. Она дает необходимую гамму переживаний, создает особенное настроение, вызывает добрые чувства. 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/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Воспринимая сказку, ребенок видит выход из различных сложных ситуаций, пути решения возникших конфликтов, позитивную поддержку своих возможностей и веры в себя. Отождествляя себя с положительным героем, ребенок усваивает правильные моральные нормы и ценности, учится различать добро и зло. Незаметно, в игре дети овладевают и сложными мыслительными операциями, и получают элементарные математические представления.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/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/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/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TextShape 2"/>
          <p:cNvSpPr txBox="1"/>
          <p:nvPr/>
        </p:nvSpPr>
        <p:spPr>
          <a:xfrm>
            <a:off x="504000" y="301320"/>
            <a:ext cx="9071640" cy="585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just"/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Вариативность игр со сказкой обеспечивает возможность использования их практически в любой режимный момент. А также позволяет реализовать индивидуальный подход за счет усложнения или упрощения заданий. 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/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Применяя сказки в своей работе, мы наблюдаем положительное влияние на более быстрое и прочное усвоение знаний. У детей повышается познавательная активность и интерес к обучению.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  <a:p>
            <a:pPr algn="just"/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Народные и авторские сказки, которые малыши от многократных прочтений уже, наверное, знают наизусть, - наши бесценные помощники. В любой из них целая уйма всевозможных математических ситуаций. 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TextShape 2"/>
          <p:cNvSpPr txBox="1"/>
          <p:nvPr/>
        </p:nvSpPr>
        <p:spPr>
          <a:xfrm>
            <a:off x="504000" y="301320"/>
            <a:ext cx="9071640" cy="585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just"/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Сказка "Теремок" поможет запомнить не только количественный и порядковый счет (первой пришла к теремку мышка, второй – лягушка и т.д.), но и основы арифметики.  Легко усвоят дети, как увеличивается количество, если каждый раз прибавлять по единичке</a:t>
            </a: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. </a:t>
            </a: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Прискакал зайка – и стало их трое. Прибежала лисичка – стало четверо.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Times New Roman"/>
            </a:endParaRPr>
          </a:p>
        </p:txBody>
      </p:sp>
      <p:pic>
        <p:nvPicPr>
          <p:cNvPr id="49" name="Рисунок 48"/>
          <p:cNvPicPr/>
          <p:nvPr/>
        </p:nvPicPr>
        <p:blipFill>
          <a:blip r:embed="rId2"/>
          <a:stretch/>
        </p:blipFill>
        <p:spPr>
          <a:xfrm>
            <a:off x="2496600" y="3240000"/>
            <a:ext cx="5755320" cy="417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98860" y="308676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TextShape 2"/>
          <p:cNvSpPr txBox="1"/>
          <p:nvPr/>
        </p:nvSpPr>
        <p:spPr>
          <a:xfrm>
            <a:off x="250904" y="326422"/>
            <a:ext cx="9623536" cy="5649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just"/>
            <a:r>
              <a:rPr lang="ru-RU" sz="2800" b="0" strike="noStrike" spc="-1" dirty="0" smtClean="0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Сказки </a:t>
            </a:r>
            <a:r>
              <a:rPr lang="ru-RU" sz="2800" b="0" strike="noStrike" spc="-1" dirty="0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"Колобок" и "Репка" особенно хороши для усвоения порядкового счета. Кто тянул репку первым? Кто повстречался колобку третьим? А в сказке "Репка" можно и о размере поговорить. Кто самый большой? Кто самый маленький? Кто стоит перед кошкой? Кто стоит за бабкой?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" name="Рисунок 51"/>
          <p:cNvPicPr/>
          <p:nvPr/>
        </p:nvPicPr>
        <p:blipFill>
          <a:blip r:embed="rId2"/>
          <a:stretch/>
        </p:blipFill>
        <p:spPr>
          <a:xfrm>
            <a:off x="5225760" y="3151162"/>
            <a:ext cx="4783104" cy="3883958"/>
          </a:xfrm>
          <a:prstGeom prst="rect">
            <a:avLst/>
          </a:prstGeom>
          <a:ln>
            <a:noFill/>
          </a:ln>
        </p:spPr>
      </p:pic>
      <p:pic>
        <p:nvPicPr>
          <p:cNvPr id="53" name="Рисунок 52"/>
          <p:cNvPicPr/>
          <p:nvPr/>
        </p:nvPicPr>
        <p:blipFill>
          <a:blip r:embed="rId3"/>
          <a:stretch/>
        </p:blipFill>
        <p:spPr>
          <a:xfrm>
            <a:off x="71760" y="3151162"/>
            <a:ext cx="5025470" cy="390483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TextShape 2"/>
          <p:cNvSpPr txBox="1"/>
          <p:nvPr/>
        </p:nvSpPr>
        <p:spPr>
          <a:xfrm>
            <a:off x="504000" y="576000"/>
            <a:ext cx="9071640" cy="5577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just"/>
            <a:r>
              <a:rPr lang="ru-RU" sz="2800" b="0" strike="noStrike" spc="-1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Сказка "Три медведя" - это вообще математическая суперсказка. И медведей посчитать можно, и о размере поговорить (большой, маленький, средний, кто меньше, кто больше, кто самый большой, кто самый маленький), и соотнести мишек с соответствующими стульями, тарелками.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" name="Рисунок 55"/>
          <p:cNvPicPr/>
          <p:nvPr/>
        </p:nvPicPr>
        <p:blipFill>
          <a:blip r:embed="rId2"/>
          <a:stretch/>
        </p:blipFill>
        <p:spPr>
          <a:xfrm>
            <a:off x="5294160" y="3336840"/>
            <a:ext cx="4641840" cy="3156480"/>
          </a:xfrm>
          <a:prstGeom prst="rect">
            <a:avLst/>
          </a:prstGeom>
          <a:ln>
            <a:noFill/>
          </a:ln>
        </p:spPr>
      </p:pic>
      <p:pic>
        <p:nvPicPr>
          <p:cNvPr id="57" name="Рисунок 56"/>
          <p:cNvPicPr/>
          <p:nvPr/>
        </p:nvPicPr>
        <p:blipFill>
          <a:blip r:embed="rId3"/>
          <a:stretch/>
        </p:blipFill>
        <p:spPr>
          <a:xfrm>
            <a:off x="241200" y="3312000"/>
            <a:ext cx="4861440" cy="331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TextShape 2"/>
          <p:cNvSpPr txBox="1"/>
          <p:nvPr/>
        </p:nvSpPr>
        <p:spPr>
          <a:xfrm>
            <a:off x="504000" y="432000"/>
            <a:ext cx="9071640" cy="5721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just"/>
            <a:r>
              <a:rPr lang="ru-RU" sz="2800" b="0" strike="noStrike" spc="-1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Чтение сказки "Красная шапочка" дает возможность поговорить о понятиях "длинный" и "короткий", "далеко" и "близко".          
Еще одна очень полезная сказка для освоения счета – "Про козленка, который умел считать до десяти". Кажется, что именно для этой цели она и создана. Пересчитывайте вместе с козленком героев сказки, и дети легко запомнят количественный счет до 10.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" name="Рисунок 59"/>
          <p:cNvPicPr/>
          <p:nvPr/>
        </p:nvPicPr>
        <p:blipFill>
          <a:blip r:embed="rId2"/>
          <a:stretch/>
        </p:blipFill>
        <p:spPr>
          <a:xfrm>
            <a:off x="864000" y="3888000"/>
            <a:ext cx="4536000" cy="3402000"/>
          </a:xfrm>
          <a:prstGeom prst="rect">
            <a:avLst/>
          </a:prstGeom>
          <a:ln>
            <a:noFill/>
          </a:ln>
        </p:spPr>
      </p:pic>
      <p:pic>
        <p:nvPicPr>
          <p:cNvPr id="61" name="Рисунок 60"/>
          <p:cNvPicPr/>
          <p:nvPr/>
        </p:nvPicPr>
        <p:blipFill>
          <a:blip r:embed="rId3"/>
          <a:stretch/>
        </p:blipFill>
        <p:spPr>
          <a:xfrm>
            <a:off x="6334200" y="3456000"/>
            <a:ext cx="3025800" cy="38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144000" y="301320"/>
            <a:ext cx="9431640" cy="585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 algn="just">
              <a:buClr>
                <a:srgbClr val="000000"/>
              </a:buClr>
              <a:buSzPct val="45000"/>
            </a:pP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Содержание </a:t>
            </a: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сказки «Гуси лебеди» научит дошкольников ориентироваться в пространстве и усвоить понятия: «над лесом», «над рекой», «правый и левый берег» и т. д</a:t>
            </a:r>
            <a:r>
              <a:rPr lang="ru-RU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</a:p>
          <a:p>
            <a:pPr marL="108000" algn="just">
              <a:buClr>
                <a:srgbClr val="000000"/>
              </a:buClr>
              <a:buSzPct val="45000"/>
            </a:pP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08000" algn="just">
              <a:buClr>
                <a:srgbClr val="000000"/>
              </a:buClr>
              <a:buSzPct val="45000"/>
            </a:pP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Знакомя детей со знаками и понятиями «больше», «меньше» можно использовать сказку «Два жадных брата», «Два жадных медвежонка».</a:t>
            </a:r>
          </a:p>
        </p:txBody>
      </p:sp>
      <p:pic>
        <p:nvPicPr>
          <p:cNvPr id="64" name="Рисунок 63"/>
          <p:cNvPicPr/>
          <p:nvPr/>
        </p:nvPicPr>
        <p:blipFill>
          <a:blip r:embed="rId2"/>
          <a:stretch/>
        </p:blipFill>
        <p:spPr>
          <a:xfrm>
            <a:off x="187406" y="3456000"/>
            <a:ext cx="4852413" cy="3492188"/>
          </a:xfrm>
          <a:prstGeom prst="rect">
            <a:avLst/>
          </a:prstGeom>
          <a:ln>
            <a:noFill/>
          </a:ln>
        </p:spPr>
      </p:pic>
      <p:pic>
        <p:nvPicPr>
          <p:cNvPr id="65" name="Рисунок 64"/>
          <p:cNvPicPr/>
          <p:nvPr/>
        </p:nvPicPr>
        <p:blipFill>
          <a:blip r:embed="rId3"/>
          <a:stretch/>
        </p:blipFill>
        <p:spPr>
          <a:xfrm>
            <a:off x="5184328" y="3455999"/>
            <a:ext cx="4752528" cy="349218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895</Words>
  <Application>Microsoft Office PowerPoint</Application>
  <PresentationFormat>Произвольный</PresentationFormat>
  <Paragraphs>81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dc:description/>
  <cp:lastModifiedBy>Пользователь</cp:lastModifiedBy>
  <cp:revision>6</cp:revision>
  <dcterms:created xsi:type="dcterms:W3CDTF">2020-11-09T18:46:10Z</dcterms:created>
  <dcterms:modified xsi:type="dcterms:W3CDTF">2020-11-10T09:19:33Z</dcterms:modified>
  <dc:language>ru-RU</dc:language>
</cp:coreProperties>
</file>