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90" r:id="rId2"/>
    <p:sldId id="293" r:id="rId3"/>
    <p:sldId id="289" r:id="rId4"/>
    <p:sldId id="294" r:id="rId5"/>
    <p:sldId id="295" r:id="rId6"/>
    <p:sldId id="296" r:id="rId7"/>
    <p:sldId id="297" r:id="rId8"/>
    <p:sldId id="298" r:id="rId9"/>
    <p:sldId id="288" r:id="rId10"/>
    <p:sldId id="301" r:id="rId11"/>
    <p:sldId id="300" r:id="rId12"/>
    <p:sldId id="302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4660"/>
  </p:normalViewPr>
  <p:slideViewPr>
    <p:cSldViewPr>
      <p:cViewPr>
        <p:scale>
          <a:sx n="87" d="100"/>
          <a:sy n="87" d="100"/>
        </p:scale>
        <p:origin x="-1368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744FFF-5FAA-4FC3-B996-C99191D6E838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43DD0F-8705-4EC5-8D03-3BDE8F0486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215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1268761"/>
            <a:ext cx="7772400" cy="1800199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Педагогический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совет 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тему «Знай и люби, свой край!»</a:t>
            </a:r>
            <a:r>
              <a:rPr lang="ru-RU" sz="4000" dirty="0">
                <a:solidFill>
                  <a:prstClr val="black"/>
                </a:solidFill>
              </a:rPr>
              <a:t/>
            </a:r>
            <a:br>
              <a:rPr lang="ru-RU" sz="4000" dirty="0">
                <a:solidFill>
                  <a:prstClr val="black"/>
                </a:solidFill>
              </a:rPr>
            </a:b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932040" y="3886200"/>
            <a:ext cx="3816424" cy="1752600"/>
          </a:xfrm>
        </p:spPr>
        <p:txBody>
          <a:bodyPr/>
          <a:lstStyle/>
          <a:p>
            <a:pPr lvl="0" algn="r"/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Форма проведения: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деловая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</a:t>
            </a:r>
          </a:p>
          <a:p>
            <a:pPr lvl="0" algn="r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Подготовила: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старший воспитатель 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/>
            <a:r>
              <a:rPr lang="ru-RU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Умерова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Н.Г.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618" y="3212976"/>
            <a:ext cx="3407479" cy="2557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61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Брейн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-ринг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«Природа Крыма»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 fontScale="47500" lnSpcReduction="20000"/>
          </a:bodyPr>
          <a:lstStyle/>
          <a:p>
            <a:pPr indent="0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1. Какая гора является самой высокой в Крыму?</a:t>
            </a:r>
            <a:endParaRPr lang="ru-RU" sz="28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*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Аю-Даг</a:t>
            </a:r>
            <a:endParaRPr lang="ru-RU" sz="28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* Роман-Кош</a:t>
            </a:r>
            <a:endParaRPr lang="ru-RU" sz="28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 *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Чатыр-Даг</a:t>
            </a:r>
            <a:endParaRPr lang="ru-RU" sz="28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sz="28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 гора Роман-Кош</a:t>
            </a:r>
            <a:endParaRPr lang="ru-RU" sz="28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sz="28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2. Какой цветок считается символом Крымского полуострова?</a:t>
            </a:r>
            <a:endParaRPr lang="ru-RU" sz="28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  * Ландыш</a:t>
            </a:r>
            <a:endParaRPr lang="ru-RU" sz="28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  * Тюльпан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Шренка</a:t>
            </a:r>
            <a:endParaRPr lang="ru-RU" sz="28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  * Подснежник</a:t>
            </a:r>
            <a:endParaRPr lang="ru-RU" sz="28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sz="28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Тюльпан </a:t>
            </a:r>
            <a:r>
              <a:rPr lang="ru-RU" b="1" dirty="0" err="1">
                <a:latin typeface="Times New Roman"/>
                <a:ea typeface="Calibri"/>
                <a:cs typeface="Times New Roman"/>
              </a:rPr>
              <a:t>Шренка</a:t>
            </a:r>
            <a:endParaRPr lang="ru-RU" sz="28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sz="28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3.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Какие моря омывают Крым?</a:t>
            </a:r>
            <a:endParaRPr lang="ru-RU" sz="28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*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Азовское</a:t>
            </a:r>
            <a:endParaRPr lang="ru-RU" sz="28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*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Черное</a:t>
            </a:r>
            <a:endParaRPr lang="ru-RU" sz="28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* Средиземное</a:t>
            </a:r>
          </a:p>
          <a:p>
            <a:pPr indent="0">
              <a:spcAft>
                <a:spcPts val="0"/>
              </a:spcAft>
              <a:buNone/>
            </a:pPr>
            <a:endParaRPr lang="ru-RU" b="1" dirty="0" smtClean="0">
              <a:latin typeface="Times New Roman"/>
              <a:ea typeface="Calibri"/>
              <a:cs typeface="Times New Roman"/>
            </a:endParaRPr>
          </a:p>
          <a:p>
            <a:pPr lvl="0" indent="0">
              <a:buNone/>
            </a:pPr>
            <a:r>
              <a:rPr lang="ru-RU" sz="33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Азовское море</a:t>
            </a:r>
            <a:endParaRPr lang="ru-RU" sz="27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indent="0">
              <a:buNone/>
            </a:pPr>
            <a:r>
              <a:rPr lang="ru-RU" sz="33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Черное море</a:t>
            </a:r>
            <a:endParaRPr lang="ru-RU" sz="27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endParaRPr lang="ru-RU" sz="2800" dirty="0"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3074" name="Picture 2" descr="C:\Users\Пользователь\Desktop\vesna-na-roman-kos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84984"/>
            <a:ext cx="4178088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89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2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200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Брейн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-ринг </a:t>
            </a: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«Природа Крыма»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2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402832" cy="5184576"/>
          </a:xfrm>
        </p:spPr>
        <p:txBody>
          <a:bodyPr>
            <a:normAutofit fontScale="55000" lnSpcReduction="20000"/>
          </a:bodyPr>
          <a:lstStyle/>
          <a:p>
            <a:pPr indent="0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Какой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вид ландшафта характерен для южного берега Крыма?</a:t>
            </a:r>
            <a:endParaRPr lang="ru-RU" sz="28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*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Степь</a:t>
            </a:r>
            <a:endParaRPr lang="ru-RU" sz="28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*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Лес</a:t>
            </a:r>
            <a:endParaRPr lang="ru-RU" sz="28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*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Горный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</a:t>
            </a:r>
            <a:endParaRPr lang="ru-RU" sz="28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 </a:t>
            </a:r>
            <a:endParaRPr lang="ru-RU" sz="28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Горный</a:t>
            </a:r>
            <a:endParaRPr lang="ru-RU" sz="28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sz="28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Какое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растение Крыма используют для приготовления душистых чая?</a:t>
            </a:r>
            <a:endParaRPr lang="ru-RU" sz="28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* Ромашка</a:t>
            </a:r>
            <a:endParaRPr lang="ru-RU" sz="28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*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Зверобой</a:t>
            </a:r>
            <a:endParaRPr lang="ru-RU" sz="28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*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Шалфей</a:t>
            </a:r>
            <a:endParaRPr lang="ru-RU" sz="28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sz="28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Шалфей</a:t>
            </a:r>
            <a:endParaRPr lang="ru-RU" sz="28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sz="28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Какие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птицы являются особенными для Крыма и занесены в Красную книгу?</a:t>
            </a:r>
            <a:endParaRPr lang="ru-RU" sz="28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*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Сойки</a:t>
            </a:r>
            <a:endParaRPr lang="ru-RU" sz="28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*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Соловьи</a:t>
            </a:r>
            <a:endParaRPr lang="ru-RU" sz="28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*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Фламинго</a:t>
            </a:r>
            <a:endParaRPr lang="ru-RU" sz="28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sz="28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Фламинго</a:t>
            </a:r>
            <a:endParaRPr lang="ru-RU" sz="2800" dirty="0"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468" y="1988840"/>
            <a:ext cx="3552395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830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700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Брейн</a:t>
            </a: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-ринг </a:t>
            </a:r>
            <a:r>
              <a:rPr lang="ru-RU" sz="27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«Природа Крыма»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pPr indent="0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Какой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вид животного является символом Крыма?</a:t>
            </a:r>
            <a:endParaRPr lang="ru-RU" sz="24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*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Дельфин</a:t>
            </a:r>
            <a:endParaRPr lang="ru-RU" sz="2400" dirty="0" smtClean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* Лиса</a:t>
            </a:r>
            <a:endParaRPr lang="ru-RU" sz="24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* Олень</a:t>
            </a:r>
            <a:endParaRPr lang="ru-RU" sz="24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endParaRPr lang="ru-RU" dirty="0" smtClean="0">
              <a:latin typeface="Times New Roman"/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Дельфин</a:t>
            </a:r>
            <a:endParaRPr lang="ru-RU" sz="24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sz="24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sz="24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Какая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река является самой большой в Крыму?</a:t>
            </a:r>
            <a:endParaRPr lang="ru-RU" sz="24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*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Салгир</a:t>
            </a:r>
            <a:endParaRPr lang="ru-RU" sz="24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*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Бельбек</a:t>
            </a:r>
            <a:endParaRPr lang="ru-RU" sz="24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* Чёрная</a:t>
            </a:r>
          </a:p>
          <a:p>
            <a:pPr indent="0">
              <a:spcAft>
                <a:spcPts val="0"/>
              </a:spcAft>
              <a:buNone/>
            </a:pPr>
            <a:endParaRPr lang="ru-RU" sz="24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р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ека </a:t>
            </a:r>
            <a:r>
              <a:rPr lang="ru-RU" b="1" dirty="0" err="1" smtClean="0">
                <a:latin typeface="Times New Roman"/>
                <a:ea typeface="Calibri"/>
                <a:cs typeface="Times New Roman"/>
              </a:rPr>
              <a:t>Салгир</a:t>
            </a:r>
            <a:endParaRPr lang="ru-RU" sz="24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sz="24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Какое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из этих озер не находится в Крыму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?</a:t>
            </a:r>
            <a:endParaRPr lang="ru-RU" sz="2400" dirty="0" smtClean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 *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Сасык</a:t>
            </a:r>
            <a:r>
              <a:rPr lang="ru-RU" dirty="0">
                <a:latin typeface="Times New Roman"/>
                <a:ea typeface="Calibri"/>
                <a:cs typeface="Times New Roman"/>
              </a:rPr>
              <a:t>-Сиваш</a:t>
            </a:r>
            <a:endParaRPr lang="ru-RU" sz="24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*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Донузлав</a:t>
            </a:r>
            <a:endParaRPr lang="ru-RU" sz="24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* Байкал</a:t>
            </a:r>
            <a:endParaRPr lang="ru-RU" sz="24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 </a:t>
            </a:r>
            <a:endParaRPr lang="ru-RU" sz="2400" b="1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 озеро Байкал</a:t>
            </a:r>
            <a:endParaRPr lang="ru-RU" sz="2400" dirty="0"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  </a:t>
            </a:r>
            <a:endParaRPr lang="ru-RU" sz="2400" dirty="0"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56792"/>
            <a:ext cx="4038600" cy="2281809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77072"/>
            <a:ext cx="403244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99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42976" y="142852"/>
            <a:ext cx="7500990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Достопримечательности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Крыма</a:t>
            </a:r>
          </a:p>
          <a:p>
            <a:pPr algn="ctr"/>
            <a:endParaRPr lang="ru-RU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Крым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прекрасная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и удивительная земля!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Достопримечательности 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Крыма всегда         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славились архитектурными  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памятниками искусства и  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истории, а также 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оригинальной красотой  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местной природы!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</a:t>
            </a:r>
            <a: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</a:t>
            </a:r>
          </a:p>
          <a:p>
            <a: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</a:t>
            </a:r>
          </a:p>
          <a:p>
            <a: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</a:t>
            </a:r>
          </a:p>
          <a:p>
            <a: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</a:t>
            </a:r>
          </a:p>
        </p:txBody>
      </p:sp>
      <p:pic>
        <p:nvPicPr>
          <p:cNvPr id="34818" name="Picture 2" descr="https://kerch.fm/uploads/posts/2018-04/1524650072_1524650062.jpg"/>
          <p:cNvPicPr>
            <a:picLocks noChangeAspect="1" noChangeArrowheads="1"/>
          </p:cNvPicPr>
          <p:nvPr/>
        </p:nvPicPr>
        <p:blipFill>
          <a:blip r:embed="rId2"/>
          <a:srcRect l="1921" t="2562" r="3928" b="2647"/>
          <a:stretch>
            <a:fillRect/>
          </a:stretch>
        </p:blipFill>
        <p:spPr bwMode="auto">
          <a:xfrm>
            <a:off x="785786" y="2000240"/>
            <a:ext cx="3429024" cy="31432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142852"/>
            <a:ext cx="821537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 «Ассоциации»</a:t>
            </a:r>
          </a:p>
          <a:p>
            <a:r>
              <a:rPr lang="ru-RU" sz="2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расширить и углубить знания педагогов о крае, в котором мы живём, о Крыме;</a:t>
            </a:r>
            <a:b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 развивать познавательную активность, создать положительный эмоциональный настрой;</a:t>
            </a:r>
            <a:b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воспитывать чувство любви к родному краю, бережное отношение к природе;</a:t>
            </a:r>
            <a:b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воспитывать дружеские взаимоотношения в педагогическом коллективе. </a:t>
            </a:r>
          </a:p>
          <a:p>
            <a:pPr>
              <a:buFontTx/>
              <a:buChar char="-"/>
            </a:pPr>
            <a:endParaRPr lang="ru-RU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Правила игры:</a:t>
            </a:r>
          </a:p>
          <a:p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Нужно произнести 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вслух 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название достопримечательности Крыма, которая ассоциируется у Вас с представленной на экране картинкой.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https://www.motto.net.ua/pic/201604/1920x1200/motto.net.ua-1034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85728"/>
            <a:ext cx="464347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aju-dag-medved-gor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944" y="3253405"/>
            <a:ext cx="4714908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500034" y="4214818"/>
            <a:ext cx="335758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</a:t>
            </a:r>
          </a:p>
          <a:p>
            <a:pPr algn="ctr"/>
            <a:r>
              <a:rPr lang="ru-RU" dirty="0" smtClean="0"/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Аю-Даг (Медведь-гора)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http://user.avoka.do/files/P_S1280x853q80/Wnone/ui-5940eed98d3fc4.64453132.jpeg"/>
          <p:cNvPicPr/>
          <p:nvPr/>
        </p:nvPicPr>
        <p:blipFill>
          <a:blip r:embed="rId3"/>
          <a:srcRect l="13433" r="4478" b="7143"/>
          <a:stretch>
            <a:fillRect/>
          </a:stretch>
        </p:blipFill>
        <p:spPr bwMode="auto">
          <a:xfrm>
            <a:off x="3643306" y="214290"/>
            <a:ext cx="5286412" cy="3571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lastochkino-gnezdo"/>
          <p:cNvPicPr/>
          <p:nvPr/>
        </p:nvPicPr>
        <p:blipFill>
          <a:blip r:embed="rId4"/>
          <a:srcRect l="9524"/>
          <a:stretch>
            <a:fillRect/>
          </a:stretch>
        </p:blipFill>
        <p:spPr bwMode="auto">
          <a:xfrm>
            <a:off x="214282" y="3286124"/>
            <a:ext cx="5357850" cy="32861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143504" y="5072074"/>
            <a:ext cx="3357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Ялта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596" y="1071546"/>
            <a:ext cx="33575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«Ласточкино гнездо»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9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https://www.ljplus.ru/img/n/e/nebulus_eterna/03.jpg"/>
          <p:cNvPicPr/>
          <p:nvPr/>
        </p:nvPicPr>
        <p:blipFill>
          <a:blip r:embed="rId2"/>
          <a:srcRect l="3448" t="1562" r="5172" b="3125"/>
          <a:stretch>
            <a:fillRect/>
          </a:stretch>
        </p:blipFill>
        <p:spPr bwMode="auto">
          <a:xfrm>
            <a:off x="142844" y="285728"/>
            <a:ext cx="4286280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ersones-tavricheskiy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85728"/>
            <a:ext cx="4286280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643174" y="5214950"/>
            <a:ext cx="4214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«Херсонес»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http://i.ucrazy.ru/files/i/2006.8.12/1155361305_022180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5" y="285728"/>
            <a:ext cx="4572032" cy="3786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pamyatnik-zatoplennyim-korablyam"/>
          <p:cNvPicPr/>
          <p:nvPr/>
        </p:nvPicPr>
        <p:blipFill>
          <a:blip r:embed="rId3"/>
          <a:srcRect l="43783"/>
          <a:stretch>
            <a:fillRect/>
          </a:stretch>
        </p:blipFill>
        <p:spPr bwMode="auto">
          <a:xfrm>
            <a:off x="4929190" y="285728"/>
            <a:ext cx="4071966" cy="52149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928662" y="4000504"/>
            <a:ext cx="37862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«Памятник затопленным   кораблям»</a:t>
            </a:r>
            <a:endParaRPr lang="ru-RU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000628" y="5500702"/>
            <a:ext cx="3786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Севастополь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http://yartoys.ru/shop/images/big/262166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85728"/>
            <a:ext cx="4143404" cy="61436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http://idem-v-pohod.ru/wp-content/uploads/2015/02/Polyana-skazok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285728"/>
            <a:ext cx="4500594" cy="3786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500562" y="4000504"/>
            <a:ext cx="42148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Музей 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«Поляна сказок»</a:t>
            </a:r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643438" y="5357826"/>
            <a:ext cx="3857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Ялта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9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5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/>
            </a:r>
            <a:br>
              <a:rPr lang="ru-RU" sz="2500" b="1" dirty="0" smtClean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ru-RU" sz="25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Конкурс</a:t>
            </a:r>
            <a:r>
              <a:rPr lang="ru-RU" sz="2500" dirty="0">
                <a:solidFill>
                  <a:srgbClr val="002060"/>
                </a:solidFill>
                <a:latin typeface="Times New Roman"/>
                <a:ea typeface="Times New Roman"/>
              </a:rPr>
              <a:t>  </a:t>
            </a:r>
            <a:r>
              <a:rPr lang="ru-RU" sz="2500" b="1" dirty="0">
                <a:solidFill>
                  <a:srgbClr val="002060"/>
                </a:solidFill>
                <a:latin typeface="Times New Roman"/>
                <a:ea typeface="Times New Roman"/>
              </a:rPr>
              <a:t>«Методический турнир»</a:t>
            </a:r>
            <a:r>
              <a:rPr lang="ru-RU" sz="2500" dirty="0">
                <a:solidFill>
                  <a:srgbClr val="002060"/>
                </a:solidFill>
                <a:latin typeface="Times New Roman"/>
                <a:ea typeface="Times New Roman"/>
              </a:rPr>
              <a:t/>
            </a:r>
            <a:br>
              <a:rPr lang="ru-RU" sz="2500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pPr lvl="0" algn="just">
              <a:spcAft>
                <a:spcPts val="750"/>
              </a:spcAft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Как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называется региональная парциальная программа по гражданско-патриотическому воспитанию детей дошкольного возраста в Республике Крым? </a:t>
            </a:r>
          </a:p>
          <a:p>
            <a:pPr lvl="0" algn="just">
              <a:spcAft>
                <a:spcPts val="750"/>
              </a:spcAft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Назовите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авторов и составителей  региональная парциальная программа по гражданско-патриотическому воспитанию детей дошкольного возраста. </a:t>
            </a:r>
          </a:p>
          <a:p>
            <a:pPr>
              <a:buFont typeface="Wingdings" pitchFamily="2" charset="2"/>
              <a:buChar char="v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290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https://fs01.infourok.ru/images/doc/89/106823/img22.jpg"/>
          <p:cNvPicPr/>
          <p:nvPr/>
        </p:nvPicPr>
        <p:blipFill>
          <a:blip r:embed="rId2"/>
          <a:srcRect r="50871"/>
          <a:stretch>
            <a:fillRect/>
          </a:stretch>
        </p:blipFill>
        <p:spPr bwMode="auto">
          <a:xfrm>
            <a:off x="323528" y="322539"/>
            <a:ext cx="3925100" cy="5880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http://feo.today/upload/000/u2/3e/c0/22d418f4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9992" y="476672"/>
            <a:ext cx="4173629" cy="3844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596825" y="4643446"/>
            <a:ext cx="4286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«Музей Айвазовского»  Феодосия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http://itd0.mycdn.me/image?id=862982363691&amp;t=20&amp;plc=WEB&amp;tkn=*vNqA_KdJ3FRzTcSsBPZyN6uGYbg"/>
          <p:cNvPicPr/>
          <p:nvPr/>
        </p:nvPicPr>
        <p:blipFill>
          <a:blip r:embed="rId2"/>
          <a:srcRect l="17166" r="22623" b="22604"/>
          <a:stretch>
            <a:fillRect/>
          </a:stretch>
        </p:blipFill>
        <p:spPr bwMode="auto">
          <a:xfrm>
            <a:off x="214282" y="285728"/>
            <a:ext cx="4295074" cy="61436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https://img.lookmytrips.com/images/look6a23/big-57d9a9fbff936724990626b2-582bf88732f2b-1c2nu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4649" y="285728"/>
            <a:ext cx="4301601" cy="39290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643438" y="4143380"/>
            <a:ext cx="4286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6391275" algn="l"/>
              </a:tabLst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«Генуэзская крепость»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6391275" algn="l"/>
              </a:tabLst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Судак</a:t>
            </a:r>
            <a:endParaRPr lang="ru-RU" sz="4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http://5literatura.net/datas/literatura/Poety-vremjon-Pushkina/0030-030-A.S.Pushkin.jpg"/>
          <p:cNvPicPr/>
          <p:nvPr/>
        </p:nvPicPr>
        <p:blipFill>
          <a:blip r:embed="rId2"/>
          <a:srcRect l="2715" r="2489" b="6476"/>
          <a:stretch>
            <a:fillRect/>
          </a:stretch>
        </p:blipFill>
        <p:spPr bwMode="auto">
          <a:xfrm>
            <a:off x="142844" y="142852"/>
            <a:ext cx="4429156" cy="6429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572000" y="4214818"/>
            <a:ext cx="43577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«Фонтан слез». Ханский дворец. 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Бахчисарай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s://m.io.ua/img_aa/medium/0071/61/0071617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14290"/>
            <a:ext cx="4357718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https://img-fotki.yandex.ru/get/9325/97833783.713/0_dc503_6b46ace1_XXXL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85728"/>
            <a:ext cx="4143404" cy="6215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https://platform.guideadvisor.ru/file/5b/2b/5b2ba7bc1f7fa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285728"/>
            <a:ext cx="4516447" cy="4000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429124" y="4357694"/>
            <a:ext cx="450059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Ливадийский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дворец</a:t>
            </a:r>
          </a:p>
          <a:p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http://img-7.photosight.ru/076/5720600_xlarge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85728"/>
            <a:ext cx="4000528" cy="6215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://jeduvkrym.ru/wp-content/uploads/2018/07/Bal-Hrizantem-v-Nikitskom-botanicheskom-sadu-1-768x432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285728"/>
            <a:ext cx="4662498" cy="3786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286248" y="4143381"/>
            <a:ext cx="4643470" cy="2625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«Бал Хризантем». </a:t>
            </a:r>
            <a:r>
              <a:rPr lang="ru-RU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Никитский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Ботанический сад.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Ялта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http://oboi.cc/uploads/11_05_2013/view/201209/oboik.ru_15130.jpg"/>
          <p:cNvPicPr/>
          <p:nvPr/>
        </p:nvPicPr>
        <p:blipFill>
          <a:blip r:embed="rId2"/>
          <a:srcRect r="36672"/>
          <a:stretch>
            <a:fillRect/>
          </a:stretch>
        </p:blipFill>
        <p:spPr bwMode="auto">
          <a:xfrm>
            <a:off x="142844" y="285728"/>
            <a:ext cx="4357718" cy="6215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gora-aj-petri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85728"/>
            <a:ext cx="4357718" cy="4071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714876" y="4357694"/>
            <a:ext cx="40719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Гора </a:t>
            </a:r>
            <a:r>
              <a:rPr lang="ru-RU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Ай-Петри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https://ds02.infourok.ru/uploads/ex/11bf/0002bd56-521f2a11/img5.jpg"/>
          <p:cNvPicPr/>
          <p:nvPr/>
        </p:nvPicPr>
        <p:blipFill>
          <a:blip r:embed="rId2"/>
          <a:srcRect t="10976" b="14111"/>
          <a:stretch>
            <a:fillRect/>
          </a:stretch>
        </p:blipFill>
        <p:spPr bwMode="auto">
          <a:xfrm>
            <a:off x="142844" y="285728"/>
            <a:ext cx="4429156" cy="6215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mramornaya-peshher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85728"/>
            <a:ext cx="4429156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714876" y="4572008"/>
            <a:ext cx="4143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  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Мраморная пещера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https://ds04.infourok.ru/uploads/ex/03dd/0015127c-c064c02f/img18.jpg"/>
          <p:cNvPicPr/>
          <p:nvPr/>
        </p:nvPicPr>
        <p:blipFill>
          <a:blip r:embed="rId2"/>
          <a:srcRect l="27308" b="6669"/>
          <a:stretch>
            <a:fillRect/>
          </a:stretch>
        </p:blipFill>
        <p:spPr bwMode="auto">
          <a:xfrm>
            <a:off x="142844" y="285728"/>
            <a:ext cx="4286280" cy="6215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oborona-sevastopoly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85728"/>
            <a:ext cx="4424351" cy="39588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572000" y="4357694"/>
            <a:ext cx="43577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Музей панорама «Оборона Севастополя»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70267" y="2000240"/>
            <a:ext cx="703590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80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Методический турнир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896544"/>
          </a:xfrm>
        </p:spPr>
        <p:txBody>
          <a:bodyPr>
            <a:normAutofit fontScale="92500"/>
          </a:bodyPr>
          <a:lstStyle/>
          <a:p>
            <a:pPr marL="0" lvl="0" indent="0" algn="just">
              <a:buNone/>
            </a:pPr>
            <a:r>
              <a:rPr lang="ru-RU" sz="2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Региональная парциальная программа по гражданско-патриотическому воспитанию детей дошкольного возраста в Республике Крым «</a:t>
            </a:r>
            <a:r>
              <a:rPr lang="ru-RU" sz="220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Крымский </a:t>
            </a:r>
            <a:r>
              <a:rPr lang="ru-RU" sz="220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веночек» </a:t>
            </a:r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направлена на воспитание детей многонационального Крымского региона. </a:t>
            </a:r>
          </a:p>
          <a:p>
            <a:pPr marL="0" lvl="0" indent="0" algn="just">
              <a:buNone/>
            </a:pPr>
            <a:endParaRPr lang="ru-RU" sz="2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0" algn="just">
              <a:buNone/>
            </a:pPr>
            <a:r>
              <a:rPr lang="ru-RU" sz="2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Авторы-составители: </a:t>
            </a:r>
            <a:r>
              <a:rPr lang="ru-RU" sz="2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Мухоморина</a:t>
            </a:r>
            <a:r>
              <a:rPr lang="ru-RU" sz="2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Людмила Гавриловна, </a:t>
            </a:r>
            <a:r>
              <a:rPr lang="ru-RU" sz="2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Кемилева</a:t>
            </a:r>
            <a:r>
              <a:rPr lang="ru-RU" sz="2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Эльвина</a:t>
            </a:r>
            <a:r>
              <a:rPr lang="ru-RU" sz="2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Фекретовна</a:t>
            </a:r>
            <a:r>
              <a:rPr lang="ru-RU" sz="2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ru-RU" sz="2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Тригуб</a:t>
            </a:r>
            <a:r>
              <a:rPr lang="ru-RU" sz="2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Любовь Михайловна, Феклистова Елена Владимировна</a:t>
            </a:r>
            <a:endParaRPr lang="ru-RU" sz="2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3847024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896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sz="23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/>
            </a:r>
            <a:br>
              <a:rPr lang="ru-RU" sz="2300" b="1" dirty="0" smtClean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Конкурс</a:t>
            </a:r>
            <a:r>
              <a:rPr lang="ru-RU" sz="2700" dirty="0">
                <a:solidFill>
                  <a:srgbClr val="002060"/>
                </a:solidFill>
                <a:latin typeface="Times New Roman"/>
                <a:ea typeface="Times New Roman"/>
              </a:rPr>
              <a:t>  </a:t>
            </a:r>
            <a:r>
              <a:rPr lang="ru-RU" sz="2700" b="1" dirty="0">
                <a:solidFill>
                  <a:srgbClr val="002060"/>
                </a:solidFill>
                <a:latin typeface="Times New Roman"/>
                <a:ea typeface="Times New Roman"/>
              </a:rPr>
              <a:t>«Методический турнир»</a:t>
            </a:r>
            <a:r>
              <a:rPr lang="ru-RU" sz="2300" dirty="0">
                <a:solidFill>
                  <a:srgbClr val="002060"/>
                </a:solidFill>
                <a:latin typeface="Times New Roman"/>
                <a:ea typeface="Times New Roman"/>
              </a:rPr>
              <a:t/>
            </a:r>
            <a:br>
              <a:rPr lang="ru-RU" sz="2300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>
              <a:spcAft>
                <a:spcPts val="750"/>
              </a:spcAft>
              <a:buFont typeface="Wingdings" pitchFamily="2" charset="2"/>
              <a:buChar char="v"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Из каких трех разделов состоит региональная парциальная программа «Крымский веночек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?»</a:t>
            </a:r>
          </a:p>
          <a:p>
            <a:pPr lvl="0" algn="just">
              <a:spcAft>
                <a:spcPts val="750"/>
              </a:spcAft>
              <a:buFont typeface="Wingdings" pitchFamily="2" charset="2"/>
              <a:buChar char="v"/>
            </a:pPr>
            <a:endParaRPr lang="ru-RU" sz="24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Какими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разделами представлена содержательная часть программы? 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5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ru-RU" sz="31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Конкурс</a:t>
            </a:r>
            <a:r>
              <a:rPr lang="ru-RU" sz="3100" dirty="0">
                <a:solidFill>
                  <a:srgbClr val="002060"/>
                </a:solidFill>
                <a:latin typeface="Times New Roman"/>
                <a:ea typeface="Times New Roman"/>
              </a:rPr>
              <a:t>  </a:t>
            </a:r>
            <a:r>
              <a:rPr lang="ru-RU" sz="3100" b="1" dirty="0">
                <a:solidFill>
                  <a:srgbClr val="002060"/>
                </a:solidFill>
                <a:latin typeface="Times New Roman"/>
                <a:ea typeface="Times New Roman"/>
              </a:rPr>
              <a:t>«Методический турнир»</a:t>
            </a:r>
            <a:r>
              <a:rPr lang="ru-RU" sz="3100" dirty="0">
                <a:solidFill>
                  <a:srgbClr val="002060"/>
                </a:solidFill>
                <a:latin typeface="Times New Roman"/>
                <a:ea typeface="Times New Roman"/>
              </a:rPr>
              <a:t/>
            </a:r>
            <a:br>
              <a:rPr lang="ru-RU" sz="3100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Целевой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, содержательный, организационный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разделы</a:t>
            </a:r>
          </a:p>
          <a:p>
            <a:pPr>
              <a:buFont typeface="Wingdings" pitchFamily="2" charset="2"/>
              <a:buChar char="v"/>
            </a:pPr>
            <a:endParaRPr lang="ru-RU" sz="24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 algn="just">
              <a:buFont typeface="Wingdings" pitchFamily="2" charset="2"/>
              <a:buChar char="v"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одержательная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часть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программы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представлена разделами:  </a:t>
            </a:r>
            <a:r>
              <a:rPr lang="ru-RU" sz="2400" dirty="0" smtClean="0">
                <a:latin typeface="Times New Roman"/>
                <a:ea typeface="Times New Roman"/>
              </a:rPr>
              <a:t>«Природа </a:t>
            </a:r>
            <a:r>
              <a:rPr lang="ru-RU" sz="2400" dirty="0">
                <a:latin typeface="Times New Roman"/>
                <a:ea typeface="Times New Roman"/>
              </a:rPr>
              <a:t>Крыма», «Люди Крыма и их культуры», «Взаимодействие с семьями воспитанников». </a:t>
            </a:r>
            <a:endParaRPr lang="ru-RU" sz="2400" dirty="0" smtClean="0">
              <a:latin typeface="Times New Roman"/>
              <a:ea typeface="Times New Roman"/>
            </a:endParaRPr>
          </a:p>
          <a:p>
            <a:pPr lvl="0" algn="just">
              <a:buFont typeface="Wingdings" pitchFamily="2" charset="2"/>
              <a:buChar char="v"/>
            </a:pPr>
            <a:r>
              <a:rPr lang="ru-RU" sz="2400" dirty="0" smtClean="0">
                <a:latin typeface="Times New Roman"/>
                <a:ea typeface="Times New Roman"/>
              </a:rPr>
              <a:t>Раздел </a:t>
            </a:r>
            <a:r>
              <a:rPr lang="ru-RU" sz="2400" dirty="0">
                <a:latin typeface="Times New Roman"/>
                <a:ea typeface="Times New Roman"/>
              </a:rPr>
              <a:t>«Люди Крыма и их культуры» конкретизируется в подразделах: «Речевое общение на родном языке и «языке соседа», «Традиционная и современная культура людей, живущих в Крыму», «История людей и памятников», «Художественная литература», «Музыка», «Играем вместе</a:t>
            </a:r>
            <a:r>
              <a:rPr lang="ru-RU" sz="2400" dirty="0" smtClean="0">
                <a:latin typeface="Times New Roman"/>
                <a:ea typeface="Times New Roman"/>
              </a:rPr>
              <a:t>»</a:t>
            </a:r>
            <a:endParaRPr lang="ru-RU" sz="24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>
              <a:buFont typeface="Wingdings" pitchFamily="2" charset="2"/>
              <a:buChar char="v"/>
            </a:pPr>
            <a:endParaRPr lang="ru-RU" sz="24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sz="24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3075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/>
            </a:r>
            <a:b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Конкурс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Times New Roman"/>
              </a:rPr>
              <a:t>  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«Методический турнир»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Times New Roman"/>
              </a:rPr>
              <a:t/>
            </a:r>
            <a:br>
              <a:rPr lang="ru-RU" sz="2800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>
              <a:spcAft>
                <a:spcPts val="750"/>
              </a:spcAft>
              <a:buFont typeface="Wingdings" pitchFamily="2" charset="2"/>
              <a:buChar char="v"/>
            </a:pPr>
            <a:r>
              <a:rPr lang="ru-RU" sz="2400" dirty="0">
                <a:latin typeface="Times New Roman"/>
                <a:ea typeface="Times New Roman"/>
              </a:rPr>
              <a:t>Для детей  какого возраста представлены целевые ориентиры в программе? </a:t>
            </a:r>
            <a:endParaRPr lang="ru-RU" sz="2400" dirty="0" smtClean="0">
              <a:latin typeface="Times New Roman"/>
              <a:ea typeface="Times New Roman"/>
            </a:endParaRPr>
          </a:p>
          <a:p>
            <a:pPr lvl="0" algn="just">
              <a:spcAft>
                <a:spcPts val="750"/>
              </a:spcAft>
              <a:buFont typeface="Wingdings" pitchFamily="2" charset="2"/>
              <a:buChar char="v"/>
            </a:pPr>
            <a:endParaRPr lang="ru-RU" sz="2400" dirty="0" smtClean="0">
              <a:latin typeface="Times New Roman"/>
              <a:ea typeface="Times New Roman"/>
            </a:endParaRPr>
          </a:p>
          <a:p>
            <a:pPr lvl="0" algn="just">
              <a:spcAft>
                <a:spcPts val="750"/>
              </a:spcAft>
              <a:buFont typeface="Wingdings" pitchFamily="2" charset="2"/>
              <a:buChar char="v"/>
            </a:pPr>
            <a:r>
              <a:rPr lang="ru-RU" sz="2400" dirty="0" smtClean="0">
                <a:latin typeface="Times New Roman"/>
                <a:ea typeface="Times New Roman"/>
              </a:rPr>
              <a:t>В </a:t>
            </a:r>
            <a:r>
              <a:rPr lang="ru-RU" sz="2400" dirty="0">
                <a:latin typeface="Times New Roman"/>
                <a:ea typeface="Times New Roman"/>
              </a:rPr>
              <a:t>каких цветах, на географической карте Крыма,  представлены природные зоны:</a:t>
            </a:r>
            <a:r>
              <a:rPr lang="ru-RU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степная, предгорная, горная?</a:t>
            </a:r>
            <a:r>
              <a:rPr lang="ru-RU" sz="2400" dirty="0">
                <a:latin typeface="Times New Roman"/>
                <a:ea typeface="Times New Roman"/>
              </a:rPr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7359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/>
                <a:ea typeface="Times New Roman"/>
              </a:rPr>
              <a:t/>
            </a:r>
            <a:br>
              <a:rPr lang="ru-RU" sz="2200" b="1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ru-RU" sz="31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Конкурс</a:t>
            </a:r>
            <a:r>
              <a:rPr lang="ru-RU" sz="3100" dirty="0">
                <a:solidFill>
                  <a:srgbClr val="002060"/>
                </a:solidFill>
                <a:latin typeface="Times New Roman"/>
                <a:ea typeface="Times New Roman"/>
              </a:rPr>
              <a:t>  </a:t>
            </a:r>
            <a:r>
              <a:rPr lang="ru-RU" sz="3100" b="1" dirty="0">
                <a:solidFill>
                  <a:srgbClr val="002060"/>
                </a:solidFill>
                <a:latin typeface="Times New Roman"/>
                <a:ea typeface="Times New Roman"/>
              </a:rPr>
              <a:t>«Методический турнир»</a:t>
            </a:r>
            <a:r>
              <a:rPr lang="ru-RU" sz="3100" dirty="0">
                <a:solidFill>
                  <a:srgbClr val="002060"/>
                </a:solidFill>
                <a:latin typeface="Times New Roman"/>
                <a:ea typeface="Times New Roman"/>
              </a:rPr>
              <a:t/>
            </a:r>
            <a:br>
              <a:rPr lang="ru-RU" sz="3100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>
              <a:spcAft>
                <a:spcPts val="750"/>
              </a:spcAft>
              <a:buFont typeface="Wingdings" pitchFamily="2" charset="2"/>
              <a:buChar char="v"/>
            </a:pPr>
            <a:r>
              <a:rPr lang="ru-RU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Целевые 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</a:rPr>
              <a:t>ориентиры даны для детей младшего, среднего и старшего дошкольного возраста по разделам 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программы</a:t>
            </a:r>
          </a:p>
          <a:p>
            <a:pPr lvl="0" algn="just">
              <a:spcAft>
                <a:spcPts val="750"/>
              </a:spcAft>
              <a:buFont typeface="Wingdings" pitchFamily="2" charset="2"/>
              <a:buChar char="v"/>
            </a:pPr>
            <a:r>
              <a:rPr lang="ru-RU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На 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</a:rPr>
              <a:t>географической карте эти природные зоны могут быть представлены в цвете: степная – зеленая, предгорная – желтая, горная – 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коричневая</a:t>
            </a:r>
            <a:endParaRPr lang="ru-RU" sz="2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0" lvl="0" indent="0" algn="just">
              <a:spcAft>
                <a:spcPts val="750"/>
              </a:spcAft>
              <a:buNone/>
            </a:pPr>
            <a:endParaRPr lang="ru-RU" sz="27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717032"/>
            <a:ext cx="3915943" cy="2448272"/>
          </a:xfrm>
        </p:spPr>
      </p:pic>
    </p:spTree>
    <p:extLst>
      <p:ext uri="{BB962C8B-B14F-4D97-AF65-F5344CB8AC3E}">
        <p14:creationId xmlns:p14="http://schemas.microsoft.com/office/powerpoint/2010/main" val="283436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/>
            </a:r>
            <a:b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Конкурс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Times New Roman"/>
              </a:rPr>
              <a:t>  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«Методический турнир»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Times New Roman"/>
              </a:rPr>
              <a:t/>
            </a:r>
            <a:br>
              <a:rPr lang="ru-RU" sz="2800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spcBef>
                <a:spcPts val="0"/>
              </a:spcBef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Через какие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формы организации работы с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детьми в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детском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саду осуществляется реализация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регионального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компонента?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2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2844" y="142853"/>
            <a:ext cx="87868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регионального компонента в детском саду осуществляется через следующие формы организации работы с детьми: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680217"/>
              </p:ext>
            </p:extLst>
          </p:nvPr>
        </p:nvGraphicFramePr>
        <p:xfrm>
          <a:off x="983411" y="2420888"/>
          <a:ext cx="7194432" cy="363485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3536831"/>
                <a:gridCol w="3657601"/>
              </a:tblGrid>
              <a:tr h="167487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95997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3428992" y="3929066"/>
            <a:ext cx="2428892" cy="71438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214678" y="3857628"/>
            <a:ext cx="28575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РЕГИОНАЛЬНЫЙ КОМПОНЕНТ</a:t>
            </a:r>
            <a:endParaRPr lang="ru-RU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7224" y="2714620"/>
            <a:ext cx="3214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Организованная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образовательная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0" y="2500306"/>
            <a:ext cx="35004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Совместная деятельность педагога с детьми по всем основным направлениям развития ребёнка 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14414" y="4714884"/>
            <a:ext cx="3214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Самостоятельная деятельность детей 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14876" y="4786322"/>
            <a:ext cx="3429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Взаимодействие с родителями воспитанников 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773</TotalTime>
  <Words>491</Words>
  <Application>Microsoft Office PowerPoint</Application>
  <PresentationFormat>Экран (4:3)</PresentationFormat>
  <Paragraphs>154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Педагогический совет  на тему «Знай и люби, свой край!» </vt:lpstr>
      <vt:lpstr> Конкурс  «Методический турнир» </vt:lpstr>
      <vt:lpstr>Методический турнир</vt:lpstr>
      <vt:lpstr> Конкурс  «Методический турнир» </vt:lpstr>
      <vt:lpstr>  Конкурс  «Методический турнир» </vt:lpstr>
      <vt:lpstr>  Конкурс  «Методический турнир» </vt:lpstr>
      <vt:lpstr>  Конкурс  «Методический турнир» </vt:lpstr>
      <vt:lpstr>  Конкурс  «Методический турнир» </vt:lpstr>
      <vt:lpstr>Презентация PowerPoint</vt:lpstr>
      <vt:lpstr> Брейн-ринг «Природа Крыма» </vt:lpstr>
      <vt:lpstr>  Брейн-ринг «Природа Крыма» </vt:lpstr>
      <vt:lpstr>  Брейн-ринг «Природа Крыма»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</dc:creator>
  <cp:lastModifiedBy>Пользователь</cp:lastModifiedBy>
  <cp:revision>104</cp:revision>
  <dcterms:created xsi:type="dcterms:W3CDTF">2018-11-04T09:32:40Z</dcterms:created>
  <dcterms:modified xsi:type="dcterms:W3CDTF">2024-12-05T17:24:58Z</dcterms:modified>
</cp:coreProperties>
</file>