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9" r:id="rId5"/>
    <p:sldId id="288" r:id="rId6"/>
    <p:sldId id="257" r:id="rId7"/>
    <p:sldId id="264" r:id="rId8"/>
    <p:sldId id="265" r:id="rId9"/>
    <p:sldId id="292" r:id="rId10"/>
    <p:sldId id="293" r:id="rId11"/>
    <p:sldId id="294" r:id="rId12"/>
    <p:sldId id="263" r:id="rId13"/>
    <p:sldId id="300" r:id="rId14"/>
    <p:sldId id="298" r:id="rId15"/>
    <p:sldId id="301" r:id="rId16"/>
    <p:sldId id="302" r:id="rId17"/>
    <p:sldId id="303" r:id="rId18"/>
    <p:sldId id="305" r:id="rId19"/>
    <p:sldId id="262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0818" autoAdjust="0"/>
  </p:normalViewPr>
  <p:slideViewPr>
    <p:cSldViewPr snapToGrid="0">
      <p:cViewPr>
        <p:scale>
          <a:sx n="87" d="100"/>
          <a:sy n="87" d="100"/>
        </p:scale>
        <p:origin x="-720" y="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16.06.2025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16.06.2025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4AAEB19-4B49-2801-9B15-7682CDF04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D23C3EC-28B3-4644-8BE5-3288734B4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C45A11E-9896-BD8B-8CC6-A79C124D8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386022B-53D6-6CE0-2093-873FC64A5D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BD4BD8F-684C-A145-3376-9E69B0E5B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6E7C1DA9-2A25-EE21-085B-8857DC1AD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F236BB3-E567-A8A9-5EC2-BCEF79CFC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D4A87C9F-C765-C63C-951E-70721DDAC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4425665-0C9C-3899-9DB9-ED05D91E2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=""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949C8ABD-000F-7A94-A7B0-9589F4FEF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DC3A554-E5A9-B3CB-913D-45DBFBA79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E3A8DF3-F55A-2494-C55D-8FB94BBC6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79DC86E-6F8A-B036-5CB2-AA8A79837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B9E0C03-C633-9356-4E28-678BAB7AE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0C8A4F7-6C4C-719B-298F-3B81223D1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E7E5D8B-D6BC-19AE-C0C9-249A556170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7-0A28-4AB9-98DC-E6F33870A0AF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7588714-FE55-FCEF-78C2-2A4D11ECD7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AF6BF02-4CD8-261B-BE58-05677EB947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1AF1F17-7A1F-BCA2-15C0-417928B4E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FF0ADE0B-D150-E72B-EE9A-E5EFDBC6F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BBCDD5A-A3C4-DF4F-74AD-CAF0F465B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9430AE4-C878-DFAB-EDA5-36B97176D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F61487B2-0348-2FFC-03FB-6508B6FD3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=""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61BD0-E7BF-49DD-9A22-152A48698AC6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1843C0D-8C0B-0B3C-7014-7B7217C008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7B715CF-E60F-DDAE-369E-BCC2CE4FF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BD8F5F-4228-6BB9-5EA6-553590898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F721F95-97C0-7151-B9F6-C088CEA1A7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E1BBEEFE-AE8A-8083-54B6-DBE9BC0E9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64FF31D-04D7-B1F4-53B1-AA4170602E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9F040EF-92FF-AEA1-BBA6-A4B739E11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CA59A84-C321-FDF9-555F-1FB322EBB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D3A09-8B2A-4EA5-ABC6-B2E051E1EA02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C6EC6AF9-CC07-5258-9160-8C6391530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BC6DCCE-3025-75FB-9405-8D51DCD63D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516CCC3-736F-49AC-F079-9A090DAA81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3BF578A-ADDB-6713-E5AD-0FF27EDC2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3CF0EA4-D201-44E7-3558-D05CB4233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681E18B-2347-8DB6-2A7F-3EAC100A4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6CBD635-4863-B127-5668-D2C7DA8CDE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1629720-DD91-8012-686D-AABA43987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0">
            <a:extLst>
              <a:ext uri="{FF2B5EF4-FFF2-40B4-BE49-F238E27FC236}">
                <a16:creationId xmlns="" xmlns:a16="http://schemas.microsoft.com/office/drawing/2014/main" id="{C4293765-78A6-5206-26C2-E8817B283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B4E351F-7451-86A3-5271-0D00B9EFA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A860223-A40E-30ED-6832-0825A930B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0B6907E-F17B-783E-D454-DFC62D097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6B12211-7E94-9534-6F2D-2AFD2EBE36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36580245-E985-EC3F-9385-D0F517F0C1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B75A82A3-E3DF-978F-4BD7-10E0F1075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9EDC40AE-D1CB-7535-22E2-E6D910FB8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59E49FCE-658C-FF5A-6405-3D10F1AC1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903C516-D418-5E3E-1E4E-1DF846433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7BF5B15-0E8A-A82C-6E9C-FCF3FBAAD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54B33CA-9490-C8E1-FE4F-06367AF29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586824F-3198-FE44-5A4A-70312048DA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058CD71-6E97-B6A9-11B6-867ED408D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E9FDAA6-BDE8-D6C3-17CD-F87BFB54F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972B9-D29C-4410-9572-A3CF43EFF749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DD9208B-0FD2-A7E3-5202-0F18392AE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04010E2-9C6F-C582-1E3A-F5D43D0FF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3D2B8AF-94DE-C211-EAE7-0971C111B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247A2AC-F284-077E-9A14-EB7D1DE62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0E91F1F-5151-2442-2B89-CE0AB1178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3FBD82AC-3C5B-819E-E0FF-157D74B84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F299648-2E6E-FA0D-85E4-8884BE34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0F14A-E99F-4269-9F1E-1866BA5B80FE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700B3A65-BB60-F2B4-4CF4-19A7C53F1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F1DB8D5-B954-BFC9-C8D8-F0491CCBE2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507D69F-27D7-2C68-A17D-3F1399C8B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90398-C035-4147-AA8E-E91FCBDCC4C1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54AD8BA-12A1-40A0-B5A6-C36392043198}" type="datetime1">
              <a:rPr lang="ru-RU" noProof="0" smtClean="0"/>
              <a:t>16.06.2025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1" kern="1200" cap="all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azka.eduds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hyperlink" Target="https://vk.com/public20529728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kazka.eduds.ru/food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crimeaschool.ru/organization-217/51dba559-02f7-4e82-b116-19f9dedea667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dn.crimeaschool.ru/organization-217/773fdfe4-cd40-417d-b9ec-4a6efd49ebbe" TargetMode="External"/><Relationship Id="rId5" Type="http://schemas.openxmlformats.org/officeDocument/2006/relationships/hyperlink" Target="https://cdn.crimeaschool.ru/organization-217/49771ec9-aef2-4e2c-bb7b-90e6825bcd10" TargetMode="External"/><Relationship Id="rId4" Type="http://schemas.openxmlformats.org/officeDocument/2006/relationships/hyperlink" Target="https://cdn.crimeaschool.ru/organization-217/c2c68062-536f-4f71-bcd0-37b46947343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22" y="600437"/>
            <a:ext cx="5200432" cy="4384801"/>
          </a:xfrm>
        </p:spPr>
        <p:txBody>
          <a:bodyPr rtlCol="0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/>
                <a:ea typeface="Times New Roman"/>
                <a:cs typeface="Times New Roman"/>
              </a:rPr>
              <a:t>общеЕ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latin typeface="Times New Roman"/>
                <a:ea typeface="Times New Roman"/>
                <a:cs typeface="Times New Roman"/>
              </a:rPr>
              <a:t>родительскоЕ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latin typeface="Times New Roman"/>
                <a:ea typeface="Times New Roman"/>
                <a:cs typeface="Times New Roman"/>
              </a:rPr>
              <a:t>собраниЕ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</a:rPr>
              <a:t>                                                                     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Итоги работы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детского сада </a:t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2024/2025  учебном году, организация работы в летний оздоровительный период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r="2291"/>
          <a:stretch>
            <a:fillRect/>
          </a:stretch>
        </p:blipFill>
        <p:spPr>
          <a:xfrm>
            <a:off x="5870959" y="-131885"/>
            <a:ext cx="6578801" cy="6894576"/>
          </a:xfr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07" y="263769"/>
            <a:ext cx="6645965" cy="1497257"/>
          </a:xfrm>
          <a:noFill/>
        </p:spPr>
        <p:txBody>
          <a:bodyPr rtlCol="0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Взаимодействие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с семьей - основа успешного развития ребенка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916" y="1160585"/>
            <a:ext cx="6488723" cy="5424854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Формы информирования и взаимодействия: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•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Информационные стенды ДОУ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 Официальный сайт учреждения: </a:t>
            </a:r>
            <a:r>
              <a:rPr lang="ru-RU" dirty="0">
                <a:latin typeface="Times New Roman"/>
                <a:ea typeface="Calibri"/>
                <a:cs typeface="Times New Roman"/>
                <a:hlinkClick r:id="rId3"/>
              </a:rPr>
              <a:t>https://</a:t>
            </a:r>
            <a:r>
              <a:rPr lang="ru-RU">
                <a:latin typeface="Times New Roman"/>
                <a:ea typeface="Calibri"/>
                <a:cs typeface="Times New Roman"/>
                <a:hlinkClick r:id="rId3"/>
              </a:rPr>
              <a:t>skazka.eduds.ru</a:t>
            </a:r>
            <a:r>
              <a:rPr lang="ru-RU" smtClean="0"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 Сообщество в VK: </a:t>
            </a:r>
            <a:r>
              <a:rPr lang="ru-RU" dirty="0">
                <a:latin typeface="Times New Roman"/>
                <a:ea typeface="Calibri"/>
                <a:cs typeface="Times New Roman"/>
                <a:hlinkClick r:id="rId4"/>
              </a:rPr>
              <a:t>https://</a:t>
            </a:r>
            <a:r>
              <a:rPr lang="ru-RU" dirty="0" smtClean="0">
                <a:latin typeface="Times New Roman"/>
                <a:ea typeface="Calibri"/>
                <a:cs typeface="Times New Roman"/>
                <a:hlinkClick r:id="rId4"/>
              </a:rPr>
              <a:t>vk.com/public205297286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 Родительские чаты на образовательной платформе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Сферум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(VK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Мессенджер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Принципы взаимодействия: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• 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Партнерство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•  Сотрудничество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•  Взаимодействие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6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4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6645965" cy="742706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Организация питания в МБДОУ «</a:t>
            </a:r>
            <a:r>
              <a:rPr lang="ru-RU" sz="2000" b="1" dirty="0" err="1">
                <a:solidFill>
                  <a:srgbClr val="002060"/>
                </a:solidFill>
              </a:rPr>
              <a:t>Раздольненский</a:t>
            </a:r>
            <a:r>
              <a:rPr lang="ru-RU" sz="2000" b="1" dirty="0">
                <a:solidFill>
                  <a:srgbClr val="002060"/>
                </a:solidFill>
              </a:rPr>
              <a:t> детский сад «Сказка»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565031"/>
            <a:ext cx="5465884" cy="4558274"/>
          </a:xfrm>
        </p:spPr>
        <p:txBody>
          <a:bodyPr>
            <a:normAutofit fontScale="85000" lnSpcReduction="10000"/>
          </a:bodyPr>
          <a:lstStyle/>
          <a:p>
            <a:pPr lvl="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МБДОУ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Раздольненский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детский сад «Сказка» соблюдаются принципы рационального, сбалансированного питания детей раннего и дошкольного возраста. Питание осуществляется в соответствии с Перспективным 10-дневным планом-меню, разработанным на основе физиологических потребностей в пищевых веществах и норм питания детей дошкольного возраста, согласованным и утвержденным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Роспотребнадзором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на основании которого составляется рабочее ежедневное меню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На сайте ДОУ можно посмотреть раздел: Организация питания в образовательной организации </a:t>
            </a:r>
            <a:r>
              <a:rPr lang="en-US" b="1" u="sng" dirty="0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https</a:t>
            </a:r>
            <a:r>
              <a:rPr lang="ru-RU" b="1" u="sng" dirty="0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://</a:t>
            </a:r>
            <a:r>
              <a:rPr lang="en-US" b="1" u="sng" dirty="0" err="1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skazka</a:t>
            </a:r>
            <a:r>
              <a:rPr lang="ru-RU" b="1" u="sng" dirty="0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.</a:t>
            </a:r>
            <a:r>
              <a:rPr lang="en-US" b="1" u="sng" dirty="0" err="1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eduds</a:t>
            </a:r>
            <a:r>
              <a:rPr lang="ru-RU" b="1" u="sng" dirty="0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.</a:t>
            </a:r>
            <a:r>
              <a:rPr lang="en-US" b="1" u="sng" dirty="0" err="1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ru</a:t>
            </a:r>
            <a:r>
              <a:rPr lang="ru-RU" b="1" u="sng" dirty="0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/</a:t>
            </a:r>
            <a:r>
              <a:rPr lang="en-US" b="1" u="sng" dirty="0">
                <a:solidFill>
                  <a:srgbClr val="002060"/>
                </a:solidFill>
                <a:latin typeface="Times New Roman"/>
                <a:ea typeface="Calibri"/>
                <a:hlinkClick r:id="rId2"/>
              </a:rPr>
              <a:t>food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 </a:t>
            </a:r>
            <a:endParaRPr lang="ru-RU" sz="1400" dirty="0">
              <a:latin typeface="Times New Roman"/>
              <a:ea typeface="Times New Roman"/>
            </a:endParaRPr>
          </a:p>
          <a:p>
            <a:pPr lvl="0"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r="8961"/>
          <a:stretch>
            <a:fillRect/>
          </a:stretch>
        </p:blipFill>
        <p:spPr>
          <a:xfrm>
            <a:off x="6901962" y="-22860"/>
            <a:ext cx="5290037" cy="6903720"/>
          </a:xfrm>
        </p:spPr>
      </p:pic>
    </p:spTree>
    <p:extLst>
      <p:ext uri="{BB962C8B-B14F-4D97-AF65-F5344CB8AC3E}">
        <p14:creationId xmlns:p14="http://schemas.microsoft.com/office/powerpoint/2010/main" val="10459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383"/>
          </a:xfrm>
        </p:spPr>
        <p:txBody>
          <a:bodyPr/>
          <a:lstStyle/>
          <a:p>
            <a:pPr algn="l"/>
            <a: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1800" i="0" cap="none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14"/>
          </p:nvPr>
        </p:nvSpPr>
        <p:spPr>
          <a:xfrm>
            <a:off x="834961" y="448408"/>
            <a:ext cx="4463005" cy="565174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Разнообразие рациона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• Здоровое питание каждый день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• В рационе: свежие фрукты, овощи, соки, кисломолочные продукты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• Использование технологических карт на основе действующих сборников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нормативов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питания: 4-х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разовое питание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Завтрак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Второй завтрак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Обед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Полдник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Круглогодичная С-витаминизация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3"/>
          </p:nvPr>
        </p:nvSpPr>
        <p:spPr>
          <a:xfrm>
            <a:off x="6141720" y="254978"/>
            <a:ext cx="5212080" cy="52050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питания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Уютная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обстановка и профессиональный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Питание организовано в групповых комнатах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Квалифицированный повар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Пищеблок с необходимыми цехами 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кладовыми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Полное оснащение оборудованием в соответствии с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нормативами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качество – приоритет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Прием продуктов с документами, подтверждающими качество и безопасность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Входной контроль завхозом, журнал бракеража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Недопустимость продуктов с признаками недоброкачественности и без документов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• Контроль качества готовых блюд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бракеражной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комиссией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5" y="4730262"/>
            <a:ext cx="10477500" cy="206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509287"/>
            <a:ext cx="3314700" cy="4792476"/>
          </a:xfrm>
          <a:noFill/>
        </p:spPr>
        <p:txBody>
          <a:bodyPr rtlCol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Контроль </a:t>
            </a:r>
            <a:r>
              <a:rPr lang="ru-RU" sz="2400" b="1" dirty="0">
                <a:solidFill>
                  <a:srgbClr val="002060"/>
                </a:solidFill>
              </a:rPr>
              <a:t>и документация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563" y="720969"/>
            <a:ext cx="5055576" cy="4440116"/>
          </a:xfrm>
          <a:noFill/>
        </p:spPr>
        <p:txBody>
          <a:bodyPr rtlCol="0" anchor="ctr">
            <a:normAutofit fontScale="25000" lnSpcReduction="20000"/>
          </a:bodyPr>
          <a:lstStyle/>
          <a:p>
            <a:pPr>
              <a:spcAft>
                <a:spcPts val="1000"/>
              </a:spcAft>
            </a:pPr>
            <a:endParaRPr lang="ru-RU" sz="64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Система 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контроля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Контроль администрации, медсестры и повара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Регулярные проверки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Удовлетворительные результаты проверок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Вся необходимая документация по питанию ведется </a:t>
            </a:r>
            <a:r>
              <a:rPr lang="ru-RU" sz="6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своевременно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Медицинский контроль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Здоровье детей – наша забота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Контроль за качеством поступающих продуктов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Контроль за хранением и сроками реализации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Контроль за технологией приготовления и качеством блюд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Санитарно-эпидемический контроль за пищеблоком</a:t>
            </a:r>
            <a:b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 • Контроль за гигиеной сотрудников</a:t>
            </a:r>
          </a:p>
          <a:p>
            <a:pPr>
              <a:spcAft>
                <a:spcPts val="1000"/>
              </a:spcAft>
            </a:pPr>
            <a:r>
              <a:rPr lang="ru-RU" sz="6400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r="21194"/>
          <a:stretch>
            <a:fillRect/>
          </a:stretch>
        </p:blipFill>
        <p:spPr>
          <a:xfrm>
            <a:off x="8818685" y="0"/>
            <a:ext cx="3373315" cy="6903720"/>
          </a:xfrm>
        </p:spPr>
      </p:pic>
    </p:spTree>
    <p:extLst>
      <p:ext uri="{BB962C8B-B14F-4D97-AF65-F5344CB8AC3E}">
        <p14:creationId xmlns:p14="http://schemas.microsoft.com/office/powerpoint/2010/main" val="25290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468" y="486137"/>
            <a:ext cx="5200432" cy="5026640"/>
          </a:xfrm>
        </p:spPr>
        <p:txBody>
          <a:bodyPr rtlCol="0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Лето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- время здоровья, развития и радости!</a:t>
            </a:r>
            <a:b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  •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Летняя работа в детском саду - это, прежде всего, оздоровление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  • Наша цель: всемерно использовать благоприятные условия для укрепления здоровья, закаливания и развития детей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  • Летом природа предоставляет отличные возможности для познавательного развития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rPr>
              <a:t>  • Важно своевременно подготовиться к летней работе, чтобы обеспечить полноценный и интересный отдых для каждого ребенка.</a:t>
            </a:r>
            <a:endParaRPr lang="ru-RU" sz="1600" b="1" i="0" cap="none" dirty="0">
              <a:solidFill>
                <a:schemeClr val="tx1"/>
              </a:solidFill>
              <a:effectLst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 b="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49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8938"/>
            <a:ext cx="5536223" cy="808893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Организация летнего периода</a:t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4239" y="931985"/>
            <a:ext cx="5518638" cy="55391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 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  Систематическая работа по всем разделам программы продолжается и летом.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Все виды деятельности переносятся на свежий воздух с соблюдением режима дня.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Чередование активной деятельности и отдыха, преобладание игровой деятельности.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Особое внимание уделяется двигательной активности, закаливающим мероприятиям, физкультурным праздникам и досугам.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В результате пребывание на свежем воздухе, игры и разнообразная двигательная деятельность способствуют укреплению здоровья, закаливанию организма и обогащению двигательного опыта детей.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r="8644"/>
          <a:stretch>
            <a:fillRect/>
          </a:stretch>
        </p:blipFill>
        <p:spPr>
          <a:xfrm>
            <a:off x="6787662" y="-22860"/>
            <a:ext cx="5404337" cy="6903720"/>
          </a:xfrm>
        </p:spPr>
      </p:pic>
    </p:spTree>
    <p:extLst>
      <p:ext uri="{BB962C8B-B14F-4D97-AF65-F5344CB8AC3E}">
        <p14:creationId xmlns:p14="http://schemas.microsoft.com/office/powerpoint/2010/main" val="1613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677" y="430823"/>
            <a:ext cx="4185138" cy="1679332"/>
          </a:xfrm>
          <a:noFill/>
        </p:spPr>
        <p:txBody>
          <a:bodyPr rtlCol="0" anchor="b"/>
          <a:lstStyle/>
          <a:p>
            <a:pPr algn="ctr" rtl="0"/>
            <a:r>
              <a:rPr lang="ru" b="1" dirty="0" smtClean="0">
                <a:solidFill>
                  <a:srgbClr val="C00000"/>
                </a:solidFill>
              </a:rPr>
              <a:t>СПАСИБО ЗА ВНИМАНИЕ</a:t>
            </a:r>
            <a:endParaRPr lang="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454" y="2162908"/>
            <a:ext cx="4985238" cy="3963531"/>
          </a:xfrm>
          <a:noFill/>
        </p:spPr>
        <p:txBody>
          <a:bodyPr rtlCol="0" anchor="t">
            <a:normAutofit fontScale="85000" lnSpcReduction="20000"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 планом летней оздоровительной работы (ЛОП)  в детском саду на 2025 год можно ознакомиться на сайте ДОУ: </a:t>
            </a:r>
            <a:r>
              <a:rPr lang="ru-RU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  <a:hlinkClick r:id="rId3"/>
              </a:rPr>
              <a:t>https://cdn.crimeaschool.ru/organization-217/51dba559-02f7-4e82-b116-19f9dedea667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Режим дня на ЛОП: </a:t>
            </a:r>
            <a:r>
              <a:rPr lang="ru-RU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  <a:hlinkClick r:id="rId4"/>
              </a:rPr>
              <a:t>https://cdn.crimeaschool.ru/organization-217/c2c68062-536f-4f71-bcd0-37b46947343c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Комплексно- тематическое планирование: </a:t>
            </a:r>
            <a:r>
              <a:rPr lang="ru-RU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  <a:hlinkClick r:id="rId5"/>
              </a:rPr>
              <a:t>https://cdn.crimeaschool.ru/organization-217/49771ec9-aef2-4e2c-bb7b-90e6825bcd10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Расписание занятий: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https://cdn.crimeaschool.ru/organization-217/773fdfe4-cd40-417d-b9ec-4a6efd49ebbe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4" b="18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70" y="509287"/>
            <a:ext cx="3077308" cy="4792476"/>
          </a:xfrm>
          <a:noFill/>
        </p:spPr>
        <p:txBody>
          <a:bodyPr rtlCol="0">
            <a:noAutofit/>
          </a:bodyPr>
          <a:lstStyle/>
          <a:p>
            <a:pPr rtl="0"/>
            <a:r>
              <a:rPr lang="ru" sz="2800" b="1" dirty="0">
                <a:solidFill>
                  <a:srgbClr val="002060"/>
                </a:solidFill>
              </a:rPr>
              <a:t>ПОВЕСТКА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0" y="448408"/>
            <a:ext cx="5345724" cy="5547947"/>
          </a:xfrm>
          <a:noFill/>
        </p:spPr>
        <p:txBody>
          <a:bodyPr rtlCol="0" anchor="ctr"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Реализация годового плана (старший воспитатель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Умерова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Н.Г.)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2. Итоги работы с родителями (заведующий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Семенюкова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Л.А.)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3. Отчет об организации питания (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мед.сестра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Адживела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Э.Ф.)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4. Подготовка ДОУ к летней оздоровительной работе (старший воспитатель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Умерова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Н.Г.)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r="21194"/>
          <a:stretch>
            <a:fillRect/>
          </a:stretch>
        </p:blipFill>
        <p:spPr>
          <a:xfrm>
            <a:off x="8994531" y="0"/>
            <a:ext cx="3197469" cy="6903720"/>
          </a:xfr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18752"/>
          </a:xfrm>
          <a:noFill/>
        </p:spPr>
        <p:txBody>
          <a:bodyPr rtlCol="0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" sz="1800" i="0" cap="none" dirty="0">
                <a:solidFill>
                  <a:srgbClr val="002060"/>
                </a:solidFill>
              </a:rPr>
              <a:t>О</a:t>
            </a:r>
            <a:r>
              <a:rPr lang="ru-RU" sz="1800" i="0" cap="none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бразовательный</a:t>
            </a:r>
            <a:r>
              <a:rPr lang="ru-RU" sz="1800" i="0" cap="none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процесс в ДОУ осуществлялся в соответствии с Федеральным государственным образовательным стандартом дошкольного образования (ФГОС ДО) и требованиями образовательной программы </a:t>
            </a:r>
            <a:r>
              <a:rPr lang="ru-RU" sz="1800" i="0" cap="none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доу</a:t>
            </a:r>
            <a:r>
              <a:rPr lang="ru-RU" sz="1800" i="0" cap="none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разработанной с учетом Федеральной образовательной программы (ФОП ДО). в своей работе педагогический коллектив также успешно применял «Региональную парциальную программу по гражданско-патриотическому воспитанию детей дошкольного возраста «Крымский веночек».</a:t>
            </a:r>
            <a:r>
              <a:rPr lang="ru-RU" sz="1800" cap="non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cap="none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en-US" sz="1800" cap="none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56" y="2868300"/>
            <a:ext cx="4871182" cy="31874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74" y="2977307"/>
            <a:ext cx="2309288" cy="3247647"/>
          </a:xfr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  <a:noFill/>
        </p:spPr>
        <p:txBody>
          <a:bodyPr rtlCol="0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Социально-коммуникативное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развитие: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15962" y="1169376"/>
            <a:ext cx="3648807" cy="5424855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достижения: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навыков общения и сотрудничества: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стали более уверенно вступать в контакт со сверстниками и взрослыми, проявлять инициативу в играх и совместной деятельности. 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эмоциональной сферы: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научились лучше понимать свои эмоции и эмоции других людей, выражать свои чувства в социально приемлемой форме. На занятиях «Уроки доброты» дети анализировали различные жизненные ситуации, учились сочувствовать и оказывать поддержку сверстникам.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основ безопасного поведения: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усвоили основные правила дорожного движения, правила поведения в общественных местах и при общении с незнакомыми людьми. </a:t>
            </a: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7862" y="1257299"/>
            <a:ext cx="3516923" cy="538981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 некоторых детей наблюдаются трудности в установлении контактов с новыми детьми.</a:t>
            </a: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Продолжить работу по формированию навыков общения и сотрудничества, уделив особое внимание индивидуальной работе с детьми, испытывающими трудности в установлении контактов.</a:t>
            </a: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Разработать и внедрить программу развития эмоционального интеллекта для всех возрастных групп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" y="1124381"/>
            <a:ext cx="4299439" cy="47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21"/>
          </a:xfrm>
          <a:noFill/>
        </p:spPr>
        <p:txBody>
          <a:bodyPr rtlCol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Познавательное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19808" y="1230923"/>
            <a:ext cx="3552092" cy="4528038"/>
          </a:xfrm>
          <a:noFill/>
        </p:spPr>
        <p:txBody>
          <a:bodyPr rtlCol="0"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r>
              <a:rPr lang="ru-RU" sz="1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элементарных математических представлений: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успешно освоили счет в пределах 10, научились сравнивать предметы по величине, форме, цвету, ориентироваться в пространстве и времени.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Расширение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представлений об окружающем мире: Дети узнали много нового о природе, животном и растительном мире, о профессиях, о культуре и истории своей страны.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познавательной активности и любознательности: Дети активно задавали вопросы, проявляли интерес к экспериментированию и исследовательской деятельности.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94992" y="1204546"/>
            <a:ext cx="3516923" cy="4941470"/>
          </a:xfrm>
          <a:noFill/>
        </p:spPr>
        <p:txBody>
          <a:bodyPr rtlCol="0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r>
              <a:rPr lang="ru-RU" sz="16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некоторых детей наблюдается недостаточно сформированное умение анализировать, сравнивать, обобщать информацию.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Задачи на следующий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год:</a:t>
            </a:r>
            <a:r>
              <a:rPr lang="ru-RU" sz="16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Совершенствовать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методики развития познавательной активности и любознательности, активно использовать игровые технологии, проблемные ситуации,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экспериментирование.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Уделить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особое внимание формированию умения анализировать, сравнивать, обобщать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rtl="0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31" y="0"/>
            <a:ext cx="4683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  <a:noFill/>
        </p:spPr>
        <p:txBody>
          <a:bodyPr rtlCol="0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РЕЧЕВОЕ развитие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4754" y="747346"/>
            <a:ext cx="3710355" cy="6110654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endParaRPr lang="ru-RU" sz="1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Расширение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словарного запаса: Дети значительно увеличили свой словарный запас, научились использовать в речи новые слова и выражения. На занятиях по развитию речи использовались различные игры и упражнения, направленные на активизацию словаря, например, «Назови одним словом», «Скажи наоборот», «Составь предложение».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грамматически правильной речи: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Дети научились правильно строить предложения, согласовывать слова в роде, числе и падеже. На занятиях по грамматике дети выполняли упражнения на образование множественного числа существительных, согласование прилагательных с существительными, изменение глаголов по временам и лицам.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связной речи: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Дети научились пересказывать тексты, составлять рассказы по картинкам и собственным наблюдениям. Например, в подготовительной группе дети успешно пересказывали сложные тексты, составляли описательные рассказы о природе, животных, людях.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16462" y="1160585"/>
            <a:ext cx="3288323" cy="548653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endParaRPr lang="ru-RU" sz="1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многих детей старшего дошкольного возраста наблюдаются нарушения звукопроизношения и недостаточно развита выразительность речи.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  <a:endParaRPr lang="ru-RU" sz="1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Усилить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работу по коррекции звукопроизношения, используя индивидуальные и групповые занятия с логопедом.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Развивать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выразительность речи, используя театрализованные игры, чтение стихов, разучивание пословиц и поговорок.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081454"/>
            <a:ext cx="4360985" cy="508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861646"/>
          </a:xfrm>
          <a:noFill/>
        </p:spPr>
        <p:txBody>
          <a:bodyPr rtlCol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ХУДОЖЕСТВЕННО-ЭСТЕТИЧЕСКОЕ  развитие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7054" y="1011115"/>
            <a:ext cx="4114799" cy="4853354"/>
          </a:xfrm>
          <a:noFill/>
        </p:spPr>
        <p:txBody>
          <a:bodyPr rtlCol="0"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достижения:</a:t>
            </a:r>
            <a:endParaRPr lang="ru-RU" sz="13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художественных навыков и умений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Дети овладели различными техниками рисования, лепки, аппликации, научились использовать разнообразные материалы и инструменты для создания художественных образов. На занятиях по рисованию дети экспериментировали с разными техниками (рисование пальчиками, ладошками, кисточкой, губкой), использовали нетрадиционные материалы (соль, крупу, нитки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13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эстетического вкуса: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научились видеть красоту в окружающем мире, понимать и оценивать произведения искусства. </a:t>
            </a:r>
            <a:endParaRPr lang="ru-RU" sz="13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творческих способностей и воображения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Дети проявляли фантазию и креативность в своих работах, создавали оригинальные и неповторимые образы. На занятиях по конструированию дети строили из строительного материала дома, мосты, башни, проявляя фантазию и изобретательность.</a:t>
            </a:r>
            <a:endParaRPr lang="ru-RU" sz="13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2192" y="975946"/>
            <a:ext cx="3965330" cy="4888523"/>
          </a:xfrm>
          <a:noFill/>
        </p:spPr>
        <p:txBody>
          <a:bodyPr rtlCol="0">
            <a:normAutofit fontScale="40000" lnSpcReduction="20000"/>
          </a:bodyPr>
          <a:lstStyle/>
          <a:p>
            <a:pPr lvl="0" algn="just">
              <a:lnSpc>
                <a:spcPct val="115000"/>
              </a:lnSpc>
            </a:pPr>
            <a:endParaRPr lang="ru-RU" sz="16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29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приобрели базовые музыкальные умения: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Развитие слухового восприятия — умение различать мелодию, ритм и темп, ознакомление с музыкальными инструментами и звуками; усвоение простых песен и стихотворений, развитие памяти и артикуляции, навыки исполнения танцевальных движений и ритмических упражнений и др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</a:t>
            </a:r>
            <a:endParaRPr lang="ru-RU" sz="29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</a:t>
            </a:r>
            <a:r>
              <a:rPr lang="ru-RU" sz="29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моменты: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 все дети проявляют достаточный интерес к художественной деятельности, некоторые испытывают затруднения в выражении своих чувств и эмоций через творчество.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Создавать стимулирующую среду для развития творческих способностей, предлагая детям разнообразные материалы и инструменты для творчества.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Вовлекать родителей в совместную художественную деятельность (организация выставок, мастер-классов, совместных проектов).</a:t>
            </a:r>
          </a:p>
          <a:p>
            <a:pPr rtl="0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08" y="861646"/>
            <a:ext cx="3560883" cy="500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0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  <a:noFill/>
        </p:spPr>
        <p:txBody>
          <a:bodyPr rtlCol="0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ФИЗИЧЕСКое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развитие: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3238" y="896816"/>
            <a:ext cx="3789485" cy="5697416"/>
          </a:xfrm>
          <a:solidFill>
            <a:schemeClr val="bg1"/>
          </a:solidFill>
        </p:spPr>
        <p:txBody>
          <a:bodyPr rtlCol="0">
            <a:normAutofit fontScale="85000" lnSpcReduction="1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течение года особое внимание уделялось укреплению здоровья детей, развитию основных двигательных навыков и формированию привычки к здоровому образу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жизни.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endParaRPr lang="ru-RU" sz="1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основных двигательных навыков и качеств: Дети улучшили свои показатели в беге, прыжках, метании, лазании, научились выполнять сложные физические упражнения. Например, на физкультурных занятиях использовались различные упражнения на развитие координации, ловкости, силы 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выносливости.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привычки к здоровому образу жизни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: Дети усвоили основные правила личной гигиены, научились правильно питаться, соблюдать режим дня. В группах были реализованы проекты, в ходе которых дети узнали о пользе витаминов, о правильном питании и значении физической активности для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здоровья.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Снижение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заболеваемости: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Благодаря комплексу оздоровительных мероприятий удалось снизить заболеваемость детей по сравнению с прошлым годом.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18728" y="1257299"/>
            <a:ext cx="3686057" cy="538981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Некоторые дети испытывают трудности в выполнении отдельных видов физических упражнений, не проявляют достаточный интерес к физической активности.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Индивидуализировать подход к физическому развитию детей, учитывая их особенности и возможности.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Разнообразить формы и методы работы по формированию привычки к здоровому образу жизни.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0" y="844062"/>
            <a:ext cx="3506055" cy="57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07" y="263769"/>
            <a:ext cx="6645965" cy="1497257"/>
          </a:xfrm>
          <a:noFill/>
        </p:spPr>
        <p:txBody>
          <a:bodyPr rtlCol="0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Взаимодействие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с семьей - основа успешного развития ребенка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124" y="1503485"/>
            <a:ext cx="6488723" cy="469015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ДОУ уделяется серьезное внимание работе с семьей, как важной составляющей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-образовательного процесса. Родители - активные участники жизни детского сада, вовлеченные в различные мероприятия: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-образовательном процессе: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Поддержка инициатив и проектов, помощь в организации мероприятий.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Утренники, выставки детско-родительского творчества (примеры с фотографиями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rtl="0"/>
            <a:endParaRPr lang="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16209"/>
          <a:stretch>
            <a:fillRect/>
          </a:stretch>
        </p:blipFill>
        <p:spPr>
          <a:xfrm>
            <a:off x="7605345" y="-22860"/>
            <a:ext cx="4586653" cy="6903720"/>
          </a:xfr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Walbaum Display Light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ngle lines design_Win32_SL_V15" id="{7EDC6EF7-8AD3-4A22-B09A-9C2D96F216F8}" vid="{B0E828C9-6219-42BF-B63C-156B68E5CC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http://purl.org/dc/elements/1.1/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1250</Words>
  <Application>Microsoft Office PowerPoint</Application>
  <PresentationFormat>Произвольный</PresentationFormat>
  <Paragraphs>115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AngleLinesVTI</vt:lpstr>
      <vt:lpstr>общеЕ родительскоЕ собраниЕ                                                                        Итоги работы детского сада  в 2024/2025  учебном году, организация работы в летний оздоровительный период </vt:lpstr>
      <vt:lpstr>ПОВЕСТКА ДНЯ</vt:lpstr>
      <vt:lpstr>Образовательный процесс в ДОУ осуществлялся в соответствии с Федеральным государственным образовательным стандартом дошкольного образования (ФГОС ДО) и требованиями образовательной программы доу, разработанной с учетом Федеральной образовательной программы (ФОП ДО). в своей работе педагогический коллектив также успешно применял «Региональную парциальную программу по гражданско-патриотическому воспитанию детей дошкольного возраста «Крымский веночек». </vt:lpstr>
      <vt:lpstr>                                           Социально-коммуникативное развитие: </vt:lpstr>
      <vt:lpstr>Познавательное развитие</vt:lpstr>
      <vt:lpstr>                                                           РЕЧЕВОЕ развитие: </vt:lpstr>
      <vt:lpstr>ХУДОЖЕСТВЕННО-ЭСТЕТИЧЕСКОЕ  развитие</vt:lpstr>
      <vt:lpstr>                                           ФИЗИЧЕСКое развитие: </vt:lpstr>
      <vt:lpstr>             Взаимодействие с семьей - основа успешного развития ребенка   </vt:lpstr>
      <vt:lpstr>             Взаимодействие с семьей - основа успешного развития ребенка   </vt:lpstr>
      <vt:lpstr>Организация питания в МБДОУ «Раздольненский детский сад «Сказка»</vt:lpstr>
      <vt:lpstr>     </vt:lpstr>
      <vt:lpstr>Контроль и документация </vt:lpstr>
      <vt:lpstr>  Лето - время здоровья, развития и радости!    • Летняя работа в детском саду - это, прежде всего, оздоровление.    • Наша цель: всемерно использовать благоприятные условия для укрепления здоровья, закаливания и развития детей.    • Летом природа предоставляет отличные возможности для познавательного развития.    • Важно своевременно подготовиться к летней работе, чтобы обеспечить полноценный и интересный отдых для каждого ребенка.</vt:lpstr>
      <vt:lpstr>Организация летнего периода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2023-12-10T21:10:30Z</dcterms:created>
  <dcterms:modified xsi:type="dcterms:W3CDTF">2025-06-16T13:02:48Z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