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89" r:id="rId5"/>
    <p:sldId id="288" r:id="rId6"/>
    <p:sldId id="257" r:id="rId7"/>
    <p:sldId id="264" r:id="rId8"/>
    <p:sldId id="265" r:id="rId9"/>
    <p:sldId id="292" r:id="rId10"/>
    <p:sldId id="293" r:id="rId11"/>
    <p:sldId id="294" r:id="rId12"/>
    <p:sldId id="263" r:id="rId13"/>
    <p:sldId id="300" r:id="rId14"/>
    <p:sldId id="306" r:id="rId15"/>
    <p:sldId id="301" r:id="rId16"/>
    <p:sldId id="298" r:id="rId17"/>
    <p:sldId id="302" r:id="rId18"/>
    <p:sldId id="303" r:id="rId19"/>
    <p:sldId id="305" r:id="rId20"/>
    <p:sldId id="308" r:id="rId21"/>
    <p:sldId id="262" r:id="rId2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8" autoAdjust="0"/>
    <p:restoredTop sz="90818" autoAdjust="0"/>
  </p:normalViewPr>
  <p:slideViewPr>
    <p:cSldViewPr snapToGrid="0">
      <p:cViewPr>
        <p:scale>
          <a:sx n="87" d="100"/>
          <a:sy n="87" d="100"/>
        </p:scale>
        <p:origin x="-720" y="2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80" d="100"/>
          <a:sy n="80" d="100"/>
        </p:scale>
        <p:origin x="3984" y="1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EB88A17-8FFD-47C7-BBEB-680E6FB8FC56}" type="datetime1">
              <a:rPr lang="ru-RU" smtClean="0"/>
              <a:t>09.06.2026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08324-DD3D-4F0C-A110-C69C3C48FBD3}" type="datetime1">
              <a:rPr lang="ru-RU" smtClean="0"/>
              <a:pPr/>
              <a:t>09.06.2026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C5DA344-5FA2-43F7-9D95-CA56C82B080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55762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444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08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047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634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444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4415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634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047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799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8769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799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8769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799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0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74AAEB19-4B49-2801-9B15-7682CDF04C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FD23C3EC-28B3-4644-8BE5-3288734B46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7468" y="486137"/>
            <a:ext cx="5427584" cy="3599727"/>
          </a:xfrm>
        </p:spPr>
        <p:txBody>
          <a:bodyPr rtlCol="0" anchor="b" anchorCtr="0">
            <a:noAutofit/>
          </a:bodyPr>
          <a:lstStyle>
            <a:lvl1pPr algn="l">
              <a:defRPr sz="44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B64FCBF4-90E6-FFAA-143D-3A01CE5256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24774" y="-6713"/>
            <a:ext cx="6578801" cy="6894576"/>
          </a:xfrm>
          <a:custGeom>
            <a:avLst/>
            <a:gdLst>
              <a:gd name="connsiteX0" fmla="*/ 0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0 w 6613525"/>
              <a:gd name="connsiteY4" fmla="*/ 0 h 6858000"/>
              <a:gd name="connsiteX0" fmla="*/ 1875099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1875099 w 6613525"/>
              <a:gd name="connsiteY4" fmla="*/ 0 h 6858000"/>
              <a:gd name="connsiteX0" fmla="*/ 1840375 w 6578801"/>
              <a:gd name="connsiteY0" fmla="*/ 0 h 6869575"/>
              <a:gd name="connsiteX1" fmla="*/ 6578801 w 6578801"/>
              <a:gd name="connsiteY1" fmla="*/ 0 h 6869575"/>
              <a:gd name="connsiteX2" fmla="*/ 6578801 w 6578801"/>
              <a:gd name="connsiteY2" fmla="*/ 6858000 h 6869575"/>
              <a:gd name="connsiteX3" fmla="*/ 0 w 6578801"/>
              <a:gd name="connsiteY3" fmla="*/ 6869575 h 6869575"/>
              <a:gd name="connsiteX4" fmla="*/ 1840375 w 6578801"/>
              <a:gd name="connsiteY4" fmla="*/ 0 h 686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8801" h="6869575">
                <a:moveTo>
                  <a:pt x="1840375" y="0"/>
                </a:moveTo>
                <a:lnTo>
                  <a:pt x="6578801" y="0"/>
                </a:lnTo>
                <a:lnTo>
                  <a:pt x="6578801" y="6858000"/>
                </a:lnTo>
                <a:lnTo>
                  <a:pt x="0" y="6869575"/>
                </a:lnTo>
                <a:lnTo>
                  <a:pt x="1840375" y="0"/>
                </a:lnTo>
                <a:close/>
              </a:path>
            </a:pathLst>
          </a:custGeom>
        </p:spPr>
        <p:txBody>
          <a:bodyPr tIns="274320" rIns="274320" rtlCol="0">
            <a:normAutofit/>
          </a:bodyPr>
          <a:lstStyle>
            <a:lvl1pPr marL="0" indent="0" algn="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4246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+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BC45A11E-9896-BD8B-8CC6-A79C124D89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B386022B-53D6-6CE0-2093-873FC64A5D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0BD4BD8F-684C-A145-3376-9E69B0E5BE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6E7C1DA9-2A25-EE21-085B-8857DC1AD7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AF236BB3-E567-A8A9-5EC2-BCEF79CFCF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D4A87C9F-C765-C63C-951E-70721DDACD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74425665-0C9C-3899-9DB9-ED05D91E26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330405" cy="1325563"/>
          </a:xfrm>
        </p:spPr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137059"/>
            <a:ext cx="2816352" cy="3986246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8" name="Местозаполнитель таблицы 7">
            <a:extLst>
              <a:ext uri="{FF2B5EF4-FFF2-40B4-BE49-F238E27FC236}">
                <a16:creationId xmlns=""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4109014" y="2137059"/>
            <a:ext cx="7059592" cy="398624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dirty="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4ADA34-82FD-4BF1-AEA8-F535C18F9BCC}" type="datetime1">
              <a:rPr lang="ru-RU" noProof="0" smtClean="0"/>
              <a:t>09.06.2026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081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949C8ABD-000F-7A94-A7B0-9589F4FEFD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3DC3A554-E5A9-B3CB-913D-45DBFBA79B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4E3A8DF3-F55A-2494-C55D-8FB94BBC6A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779DC86E-6F8A-B036-5CB2-AA8A79837F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9B9E0C03-C633-9356-4E28-678BAB7AE0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20C8A4F7-6C4C-719B-298F-3B81223D17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2E7E5D8B-D6BC-19AE-C0C9-249A556170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7A6C5266-7ECA-B150-2C0F-8670F43AC82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38200" y="1987669"/>
            <a:ext cx="6974711" cy="4297679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800"/>
            </a:lvl2pPr>
            <a:lvl3pPr>
              <a:spcBef>
                <a:spcPts val="1000"/>
              </a:spcBef>
              <a:spcAft>
                <a:spcPts val="500"/>
              </a:spcAft>
              <a:defRPr sz="1800"/>
            </a:lvl3pPr>
            <a:lvl4pPr>
              <a:spcBef>
                <a:spcPts val="1000"/>
              </a:spcBef>
              <a:spcAft>
                <a:spcPts val="500"/>
              </a:spcAft>
              <a:defRPr sz="1800"/>
            </a:lvl4pPr>
            <a:lvl5pPr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17085" y="1987670"/>
            <a:ext cx="3436716" cy="4297680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BB5977-0A28-4AB9-98DC-E6F33870A0AF}" type="datetime1">
              <a:rPr lang="ru-RU" noProof="0" smtClean="0"/>
              <a:t>09.06.2026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7703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37588714-FE55-FCEF-78C2-2A4D11ECD7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BAF6BF02-4CD8-261B-BE58-05677EB947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61AF1F17-7A1F-BCA2-15C0-417928B4E7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FF0ADE0B-D150-E72B-EE9A-E5EFDBC6F0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ABBCDD5A-A3C4-DF4F-74AD-CAF0F465BD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49430AE4-C878-DFAB-EDA5-36B97176DE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F61487B2-0348-2FFC-03FB-6508B6FD36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Таблица 7">
            <a:extLst>
              <a:ext uri="{FF2B5EF4-FFF2-40B4-BE49-F238E27FC236}">
                <a16:creationId xmlns=""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838199" y="2125262"/>
            <a:ext cx="10515600" cy="3675944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261BD0-E7BF-49DD-9A22-152A48698AC6}" type="datetime1">
              <a:rPr lang="ru-RU" noProof="0" smtClean="0"/>
              <a:t>09.06.2026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6099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3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11843C0D-8C0B-0B3C-7014-7B7217C008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F7B715CF-E60F-DDAE-369E-BCC2CE4FF9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F2BD8F5F-4228-6BB9-5EA6-5535908982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9F721F95-97C0-7151-B9F6-C088CEA1A7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исунок 13">
            <a:extLst>
              <a:ext uri="{FF2B5EF4-FFF2-40B4-BE49-F238E27FC236}">
                <a16:creationId xmlns="" xmlns:a16="http://schemas.microsoft.com/office/drawing/2014/main" id="{978AD50A-9C6A-454B-0CAD-EAB51844014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10" y="0"/>
            <a:ext cx="7816995" cy="6858000"/>
          </a:xfrm>
          <a:custGeom>
            <a:avLst/>
            <a:gdLst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0 w 7813675"/>
              <a:gd name="connsiteY3" fmla="*/ 6903720 h 6903720"/>
              <a:gd name="connsiteX4" fmla="*/ 0 w 7813675"/>
              <a:gd name="connsiteY4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798854 w 7813675"/>
              <a:gd name="connsiteY3" fmla="*/ 686716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7803"/>
              <a:gd name="connsiteX1" fmla="*/ 7813675 w 7813675"/>
              <a:gd name="connsiteY1" fmla="*/ 0 h 6907803"/>
              <a:gd name="connsiteX2" fmla="*/ 7813675 w 7813675"/>
              <a:gd name="connsiteY2" fmla="*/ 6903720 h 6907803"/>
              <a:gd name="connsiteX3" fmla="*/ 809014 w 7813675"/>
              <a:gd name="connsiteY3" fmla="*/ 6907803 h 6907803"/>
              <a:gd name="connsiteX4" fmla="*/ 0 w 7813675"/>
              <a:gd name="connsiteY4" fmla="*/ 6903720 h 6907803"/>
              <a:gd name="connsiteX5" fmla="*/ 0 w 7813675"/>
              <a:gd name="connsiteY5" fmla="*/ 0 h 6907803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8748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8748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9891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740434 w 7813675"/>
              <a:gd name="connsiteY3" fmla="*/ 689891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7385"/>
              <a:gd name="connsiteX1" fmla="*/ 7813675 w 7813675"/>
              <a:gd name="connsiteY1" fmla="*/ 0 h 6907385"/>
              <a:gd name="connsiteX2" fmla="*/ 7813675 w 7813675"/>
              <a:gd name="connsiteY2" fmla="*/ 6903720 h 6907385"/>
              <a:gd name="connsiteX3" fmla="*/ 6359380 w 7813675"/>
              <a:gd name="connsiteY3" fmla="*/ 6907385 h 6907385"/>
              <a:gd name="connsiteX4" fmla="*/ 740434 w 7813675"/>
              <a:gd name="connsiteY4" fmla="*/ 6898913 h 6907385"/>
              <a:gd name="connsiteX5" fmla="*/ 0 w 7813675"/>
              <a:gd name="connsiteY5" fmla="*/ 6903720 h 6907385"/>
              <a:gd name="connsiteX6" fmla="*/ 0 w 7813675"/>
              <a:gd name="connsiteY6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3320 w 7816995"/>
              <a:gd name="connsiteY5" fmla="*/ 690372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2899555 w 7816995"/>
              <a:gd name="connsiteY2" fmla="*/ 464820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16995" h="6907385">
                <a:moveTo>
                  <a:pt x="3320" y="0"/>
                </a:moveTo>
                <a:lnTo>
                  <a:pt x="7816995" y="0"/>
                </a:lnTo>
                <a:lnTo>
                  <a:pt x="2899555" y="4648200"/>
                </a:lnTo>
                <a:lnTo>
                  <a:pt x="6362700" y="6907385"/>
                </a:lnTo>
                <a:lnTo>
                  <a:pt x="743754" y="6898913"/>
                </a:lnTo>
                <a:lnTo>
                  <a:pt x="2876060" y="4644390"/>
                </a:lnTo>
                <a:cubicBezTo>
                  <a:pt x="1610033" y="3689302"/>
                  <a:pt x="1117437" y="3324763"/>
                  <a:pt x="0" y="2510645"/>
                </a:cubicBezTo>
                <a:cubicBezTo>
                  <a:pt x="1107" y="1673763"/>
                  <a:pt x="2213" y="836882"/>
                  <a:pt x="3320" y="0"/>
                </a:cubicBezTo>
                <a:close/>
              </a:path>
            </a:pathLst>
          </a:custGeom>
          <a:solidFill>
            <a:schemeClr val="tx2"/>
          </a:solidFill>
          <a:ln w="22225">
            <a:noFill/>
          </a:ln>
        </p:spPr>
        <p:txBody>
          <a:bodyPr lIns="274320" tIns="2743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992" y="731562"/>
            <a:ext cx="4902843" cy="3526778"/>
          </a:xfrm>
          <a:noFill/>
        </p:spPr>
        <p:txBody>
          <a:bodyPr rtlCol="0" anchor="b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80992" y="4373217"/>
            <a:ext cx="4902843" cy="1753221"/>
          </a:xfrm>
        </p:spPr>
        <p:txBody>
          <a:bodyPr rtlCol="0" anchor="t" anchorCtr="0">
            <a:normAutofit/>
          </a:bodyPr>
          <a:lstStyle>
            <a:lvl1pPr marL="0" indent="0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000"/>
              </a:spcBef>
              <a:defRPr sz="1600">
                <a:solidFill>
                  <a:schemeClr val="tx1"/>
                </a:solidFill>
              </a:defRPr>
            </a:lvl2pPr>
            <a:lvl3pPr>
              <a:spcBef>
                <a:spcPts val="10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1000"/>
              </a:spcBef>
              <a:defRPr sz="1200">
                <a:solidFill>
                  <a:schemeClr val="tx1"/>
                </a:solidFill>
              </a:defRPr>
            </a:lvl4pPr>
            <a:lvl5pPr>
              <a:spcBef>
                <a:spcPts val="100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29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="" xmlns:a16="http://schemas.microsoft.com/office/drawing/2014/main" id="{E1BBEEFE-AE8A-8083-54B6-DBE9BC0E9F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2863" y="0"/>
            <a:ext cx="4658392" cy="6858000"/>
          </a:xfrm>
          <a:custGeom>
            <a:avLst/>
            <a:gdLst>
              <a:gd name="connsiteX0" fmla="*/ 0 w 4658392"/>
              <a:gd name="connsiteY0" fmla="*/ 0 h 6858000"/>
              <a:gd name="connsiteX1" fmla="*/ 4658392 w 4658392"/>
              <a:gd name="connsiteY1" fmla="*/ 0 h 6858000"/>
              <a:gd name="connsiteX2" fmla="*/ 2820797 w 4658392"/>
              <a:gd name="connsiteY2" fmla="*/ 6858000 h 6858000"/>
              <a:gd name="connsiteX3" fmla="*/ 0 w 4658392"/>
              <a:gd name="connsiteY3" fmla="*/ 6858000 h 6858000"/>
              <a:gd name="connsiteX4" fmla="*/ 0 w 46583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58392" h="6858000">
                <a:moveTo>
                  <a:pt x="0" y="0"/>
                </a:moveTo>
                <a:lnTo>
                  <a:pt x="4658392" y="0"/>
                </a:lnTo>
                <a:lnTo>
                  <a:pt x="282079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E64FF31D-04D7-B1F4-53B1-AA4170602E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D9F040EF-92FF-AEA1-BBA6-A4B739E119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ECA59A84-C321-FDF9-555F-1FB322EBBC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9286"/>
            <a:ext cx="3200400" cy="5617193"/>
          </a:xfrm>
        </p:spPr>
        <p:txBody>
          <a:bodyPr rtlCol="0">
            <a:noAutofit/>
          </a:bodyPr>
          <a:lstStyle/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23412" y="509286"/>
            <a:ext cx="4328932" cy="5617194"/>
          </a:xfrm>
        </p:spPr>
        <p:txBody>
          <a:bodyPr rtlCol="0" anchor="ctr" anchorCtr="0"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800"/>
            </a:lvl1pPr>
            <a:lvl2pPr marL="457200" indent="0">
              <a:lnSpc>
                <a:spcPct val="150000"/>
              </a:lnSpc>
              <a:spcBef>
                <a:spcPts val="1000"/>
              </a:spcBef>
              <a:buNone/>
              <a:defRPr sz="1600"/>
            </a:lvl2pPr>
            <a:lvl3pPr marL="914400" indent="0">
              <a:lnSpc>
                <a:spcPct val="150000"/>
              </a:lnSpc>
              <a:spcBef>
                <a:spcPts val="1000"/>
              </a:spcBef>
              <a:buNone/>
              <a:defRPr sz="1400"/>
            </a:lvl3pPr>
            <a:lvl4pPr marL="1371600" indent="0">
              <a:lnSpc>
                <a:spcPct val="150000"/>
              </a:lnSpc>
              <a:spcBef>
                <a:spcPts val="1000"/>
              </a:spcBef>
              <a:buNone/>
              <a:defRPr sz="1200"/>
            </a:lvl4pPr>
            <a:lvl5pPr marL="1828800" indent="0">
              <a:lnSpc>
                <a:spcPct val="150000"/>
              </a:lnSpc>
              <a:spcBef>
                <a:spcPts val="1000"/>
              </a:spcBef>
              <a:buNone/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Рисунок 13">
            <a:extLst>
              <a:ext uri="{FF2B5EF4-FFF2-40B4-BE49-F238E27FC236}">
                <a16:creationId xmlns="" xmlns:a16="http://schemas.microsoft.com/office/drawing/2014/main" id="{760CD5A6-A0E4-A658-65B1-0D6C0533166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548813" y="-22860"/>
            <a:ext cx="2651760" cy="6903720"/>
          </a:xfrm>
        </p:spPr>
        <p:txBody>
          <a:bodyPr lIns="182880" tIns="274320" rIns="182880"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3D3A09-8B2A-4EA5-ABC6-B2E051E1EA02}" type="datetime1">
              <a:rPr lang="ru-RU" noProof="0" smtClean="0"/>
              <a:t>09.06.2026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38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C6EC6AF9-CC07-5258-9160-8C6391530C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5BC6DCCE-3025-75FB-9405-8D51DCD63D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7516CCC3-736F-49AC-F079-9A090DAA81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33BF578A-ADDB-6713-E5AD-0FF27EDC2E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076C4EAC-BBDE-1963-BD72-3BD2A47DC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743671"/>
            <a:ext cx="9144000" cy="3361254"/>
          </a:xfrm>
        </p:spPr>
        <p:txBody>
          <a:bodyPr rtlCol="0" anchor="b">
            <a:noAutofit/>
          </a:bodyPr>
          <a:lstStyle>
            <a:lvl1pPr algn="ctr">
              <a:defRPr sz="44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E592AF4F-2F83-7005-B3AC-6FCC7FB1914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620" y="4766434"/>
            <a:ext cx="12207240" cy="2121408"/>
          </a:xfrm>
        </p:spPr>
        <p:txBody>
          <a:bodyPr rtlCol="0">
            <a:no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29842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подзаголовок +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83CF0EA4-D201-44E7-3558-D05CB4233E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7A643EA3-ACAA-539C-A041-266A895A2B1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1681E18B-2347-8DB6-2A7F-3EAC100A41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72" y="528320"/>
            <a:ext cx="5028566" cy="3354992"/>
          </a:xfrm>
        </p:spPr>
        <p:txBody>
          <a:bodyPr rtlCol="0" anchor="b">
            <a:noAutofit/>
          </a:bodyPr>
          <a:lstStyle>
            <a:lvl1pPr algn="l">
              <a:defRPr sz="4400"/>
            </a:lvl1pPr>
          </a:lstStyle>
          <a:p>
            <a:pPr rtl="0"/>
            <a:endParaRPr lang="ru-RU" noProof="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72" y="4027992"/>
            <a:ext cx="5028565" cy="1894972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Подзаголовок слайда</a:t>
            </a:r>
          </a:p>
        </p:txBody>
      </p:sp>
      <p:sp>
        <p:nvSpPr>
          <p:cNvPr id="7" name="Рисунок 7">
            <a:extLst>
              <a:ext uri="{FF2B5EF4-FFF2-40B4-BE49-F238E27FC236}">
                <a16:creationId xmlns="" xmlns:a16="http://schemas.microsoft.com/office/drawing/2014/main" id="{AA872EE9-FDFB-95A7-3547-DCAA0B51FE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57326" y="-11576"/>
            <a:ext cx="4946249" cy="6903720"/>
          </a:xfrm>
          <a:custGeom>
            <a:avLst/>
            <a:gdLst>
              <a:gd name="connsiteX0" fmla="*/ 0 w 4977139"/>
              <a:gd name="connsiteY0" fmla="*/ 0 h 6858000"/>
              <a:gd name="connsiteX1" fmla="*/ 4977139 w 4977139"/>
              <a:gd name="connsiteY1" fmla="*/ 0 h 6858000"/>
              <a:gd name="connsiteX2" fmla="*/ 4977139 w 4977139"/>
              <a:gd name="connsiteY2" fmla="*/ 6858000 h 6858000"/>
              <a:gd name="connsiteX3" fmla="*/ 0 w 4977139"/>
              <a:gd name="connsiteY3" fmla="*/ 6858000 h 6858000"/>
              <a:gd name="connsiteX4" fmla="*/ 0 w 4977139"/>
              <a:gd name="connsiteY4" fmla="*/ 0 h 6858000"/>
              <a:gd name="connsiteX0" fmla="*/ 0 w 4977139"/>
              <a:gd name="connsiteY0" fmla="*/ 0 h 6892724"/>
              <a:gd name="connsiteX1" fmla="*/ 4977139 w 4977139"/>
              <a:gd name="connsiteY1" fmla="*/ 0 h 6892724"/>
              <a:gd name="connsiteX2" fmla="*/ 4977139 w 4977139"/>
              <a:gd name="connsiteY2" fmla="*/ 6858000 h 6892724"/>
              <a:gd name="connsiteX3" fmla="*/ 1863524 w 4977139"/>
              <a:gd name="connsiteY3" fmla="*/ 6892724 h 6892724"/>
              <a:gd name="connsiteX4" fmla="*/ 0 w 4977139"/>
              <a:gd name="connsiteY4" fmla="*/ 0 h 6892724"/>
              <a:gd name="connsiteX0" fmla="*/ 0 w 4977139"/>
              <a:gd name="connsiteY0" fmla="*/ 0 h 6892724"/>
              <a:gd name="connsiteX1" fmla="*/ 4977139 w 4977139"/>
              <a:gd name="connsiteY1" fmla="*/ 0 h 6892724"/>
              <a:gd name="connsiteX2" fmla="*/ 4977139 w 4977139"/>
              <a:gd name="connsiteY2" fmla="*/ 6892724 h 6892724"/>
              <a:gd name="connsiteX3" fmla="*/ 1863524 w 4977139"/>
              <a:gd name="connsiteY3" fmla="*/ 6892724 h 6892724"/>
              <a:gd name="connsiteX4" fmla="*/ 0 w 4977139"/>
              <a:gd name="connsiteY4" fmla="*/ 0 h 6892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7139" h="6892724">
                <a:moveTo>
                  <a:pt x="0" y="0"/>
                </a:moveTo>
                <a:lnTo>
                  <a:pt x="4977139" y="0"/>
                </a:lnTo>
                <a:lnTo>
                  <a:pt x="4977139" y="6892724"/>
                </a:lnTo>
                <a:lnTo>
                  <a:pt x="1863524" y="6892724"/>
                </a:lnTo>
                <a:lnTo>
                  <a:pt x="0" y="0"/>
                </a:lnTo>
                <a:close/>
              </a:path>
            </a:pathLst>
          </a:custGeom>
        </p:spPr>
        <p:txBody>
          <a:bodyPr tIns="274320" rIns="274320" rtlCol="0">
            <a:normAutofit/>
          </a:bodyPr>
          <a:lstStyle>
            <a:lvl1pPr marL="0" indent="0" algn="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924186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66CBD635-4863-B127-5668-D2C7DA8CDE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A1629720-DD91-8012-686D-AABA439870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0911820" y="0"/>
            <a:ext cx="913577" cy="68580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70117" y="185195"/>
            <a:ext cx="6930838" cy="1505493"/>
          </a:xfrm>
        </p:spPr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="" xmlns:a16="http://schemas.microsoft.com/office/drawing/2014/main" id="{1FB27827-7491-B1C2-D9C5-975A9FF66E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8788" y="-22860"/>
            <a:ext cx="3291840" cy="6903720"/>
          </a:xfrm>
        </p:spPr>
        <p:txBody>
          <a:bodyPr lIns="182880" tIns="274320" rIns="182880"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="" xmlns:a16="http://schemas.microsoft.com/office/drawing/2014/main" id="{7D4D4555-A25D-09B6-36AF-5977189F2DD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970116" y="2022395"/>
            <a:ext cx="6941703" cy="4297680"/>
          </a:xfrm>
        </p:spPr>
        <p:txBody>
          <a:bodyPr rtlCol="0">
            <a:normAutofit/>
          </a:bodyPr>
          <a:lstStyle>
            <a:lvl1pPr marL="228600" indent="-228600">
              <a:spcBef>
                <a:spcPts val="100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/>
            </a:lvl1pPr>
            <a:lvl2pPr>
              <a:spcBef>
                <a:spcPts val="1000"/>
              </a:spcBef>
              <a:spcAft>
                <a:spcPts val="1500"/>
              </a:spcAft>
              <a:defRPr sz="1800"/>
            </a:lvl2pPr>
            <a:lvl3pPr>
              <a:spcBef>
                <a:spcPts val="1000"/>
              </a:spcBef>
              <a:spcAft>
                <a:spcPts val="1500"/>
              </a:spcAft>
              <a:defRPr sz="1800"/>
            </a:lvl3pPr>
            <a:lvl4pPr>
              <a:spcBef>
                <a:spcPts val="1000"/>
              </a:spcBef>
              <a:spcAft>
                <a:spcPts val="1500"/>
              </a:spcAft>
              <a:defRPr sz="1800"/>
            </a:lvl4pPr>
            <a:lvl5pPr>
              <a:spcBef>
                <a:spcPts val="1000"/>
              </a:spcBef>
              <a:spcAft>
                <a:spcPts val="1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789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10">
            <a:extLst>
              <a:ext uri="{FF2B5EF4-FFF2-40B4-BE49-F238E27FC236}">
                <a16:creationId xmlns="" xmlns:a16="http://schemas.microsoft.com/office/drawing/2014/main" id="{C4293765-78A6-5206-26C2-E8817B2834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7470792" cy="6858000"/>
          </a:xfrm>
          <a:custGeom>
            <a:avLst/>
            <a:gdLst>
              <a:gd name="connsiteX0" fmla="*/ 0 w 7470792"/>
              <a:gd name="connsiteY0" fmla="*/ 0 h 6858000"/>
              <a:gd name="connsiteX1" fmla="*/ 7470792 w 7470792"/>
              <a:gd name="connsiteY1" fmla="*/ 0 h 6858000"/>
              <a:gd name="connsiteX2" fmla="*/ 5633197 w 7470792"/>
              <a:gd name="connsiteY2" fmla="*/ 6858000 h 6858000"/>
              <a:gd name="connsiteX3" fmla="*/ 0 w 74707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70792" h="6858000">
                <a:moveTo>
                  <a:pt x="0" y="0"/>
                </a:moveTo>
                <a:lnTo>
                  <a:pt x="7470792" y="0"/>
                </a:lnTo>
                <a:lnTo>
                  <a:pt x="563319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>
              <a:ln>
                <a:noFill/>
              </a:ln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BB4E351F-7451-86A3-5271-0D00B9EFA6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CA860223-A40E-30ED-6832-0825A930BB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00B6907E-F17B-783E-D454-DFC62D0977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26B12211-7E94-9534-6F2D-2AFD2EBE36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36580245-E985-EC3F-9385-D0F517F0C15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B75A82A3-E3DF-978F-4BD7-10E0F1075B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9EDC40AE-D1CB-7535-22E2-E6D910FB82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685800"/>
            <a:ext cx="9144000" cy="3136738"/>
          </a:xfrm>
        </p:spPr>
        <p:txBody>
          <a:bodyPr rtlCol="0" anchor="b">
            <a:noAutofit/>
          </a:bodyPr>
          <a:lstStyle>
            <a:lvl1pPr algn="ctr">
              <a:defRPr sz="44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978800"/>
            <a:ext cx="9144000" cy="196596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563727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одержимого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59E49FCE-658C-FF5A-6405-3D10F1AC1B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F903C516-D418-5E3E-1E4E-1DF8464338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D7BF5B15-0E8A-A82C-6E9C-FCF3FBAAD4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354B33CA-9490-C8E1-FE4F-06367AF292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5586824F-3198-FE44-5A4A-70312048DA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5058CD71-6E97-B6A9-11B6-867ED408DE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1E9FDAA6-BDE8-D6C3-17CD-F87BFB54F5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42A0738D-E9A9-14B7-4739-62E402B0C2D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34961" y="2032663"/>
            <a:ext cx="4463005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A766D4CB-8BCE-C6EE-EF57-A8A819EBD36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41720" y="2032663"/>
            <a:ext cx="5212080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D972B9-D29C-4410-9572-A3CF43EFF749}" type="datetime1">
              <a:rPr lang="ru-RU" noProof="0" smtClean="0"/>
              <a:t>09.06.2026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0529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FDD9208B-0FD2-A7E3-5202-0F18392AE4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004010E2-9C6F-C582-1E3A-F5D43D0FFB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B3D2B8AF-94DE-C211-EAE7-0971C111BE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A247A2AC-F284-077E-9A14-EB7D1DE627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A0E91F1F-5151-2442-2B89-CE0AB11785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3FBD82AC-3C5B-819E-E0FF-157D74B840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7F299648-2E6E-FA0D-85E4-8884BE34A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07BD0263-5D42-E696-F170-1F9CF5FF2A74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199" y="2078963"/>
            <a:ext cx="3435628" cy="4067492"/>
          </a:xfrm>
        </p:spPr>
        <p:txBody>
          <a:bodyPr rtlCol="0">
            <a:normAutofit/>
          </a:bodyPr>
          <a:lstStyle>
            <a:lvl1pPr marL="457200" indent="-457200">
              <a:spcBef>
                <a:spcPts val="1000"/>
              </a:spcBef>
              <a:spcAft>
                <a:spcPts val="500"/>
              </a:spcAft>
              <a:buFont typeface="+mj-lt"/>
              <a:buAutoNum type="arabicPeriod"/>
              <a:defRPr sz="1800"/>
            </a:lvl1pPr>
            <a:lvl2pPr marL="914400" indent="-457200">
              <a:spcBef>
                <a:spcPts val="1000"/>
              </a:spcBef>
              <a:spcAft>
                <a:spcPts val="500"/>
              </a:spcAft>
              <a:buFont typeface="+mj-lt"/>
              <a:buAutoNum type="alphaLcPeriod"/>
              <a:defRPr sz="1800"/>
            </a:lvl2pPr>
            <a:lvl3pPr marL="1371600" indent="-457200">
              <a:spcBef>
                <a:spcPts val="1000"/>
              </a:spcBef>
              <a:spcAft>
                <a:spcPts val="500"/>
              </a:spcAft>
              <a:buFont typeface="+mj-lt"/>
              <a:buAutoNum type="arabicParenR"/>
              <a:defRPr sz="1800"/>
            </a:lvl3pPr>
            <a:lvl4pPr marL="1828800" indent="-457200">
              <a:spcBef>
                <a:spcPts val="1000"/>
              </a:spcBef>
              <a:spcAft>
                <a:spcPts val="500"/>
              </a:spcAft>
              <a:buFont typeface="+mj-lt"/>
              <a:buAutoNum type="alphaLcParenR"/>
              <a:defRPr sz="1800"/>
            </a:lvl4pPr>
            <a:lvl5pPr marL="2228850" indent="-457200">
              <a:spcBef>
                <a:spcPts val="1000"/>
              </a:spcBef>
              <a:spcAft>
                <a:spcPts val="500"/>
              </a:spcAft>
              <a:buFont typeface="+mj-lt"/>
              <a:buAutoNum type="romanLcPeriod"/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="" xmlns:a16="http://schemas.microsoft.com/office/drawing/2014/main" id="{1BEE7174-135F-6F9F-11B9-3C3F2F9CDEA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65539" y="2087315"/>
            <a:ext cx="6007261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E0F14A-E99F-4269-9F1E-1866BA5B80FE}" type="datetime1">
              <a:rPr lang="ru-RU" noProof="0" smtClean="0"/>
              <a:t>09.06.2026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785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+ рисунок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700B3A65-BB60-F2B4-4CF4-19A7C53F18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3F1DB8D5-B954-BFC9-C8D8-F0491CCBE2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5507D69F-27D7-2C68-A17D-3F1399C8BE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645965" cy="1325563"/>
          </a:xfrm>
        </p:spPr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1" y="2055813"/>
            <a:ext cx="5781261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66991" y="-22860"/>
            <a:ext cx="4625008" cy="6903720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690398-C035-4147-AA8E-E91FCBDCC4C1}" type="datetime1">
              <a:rPr lang="ru-RU" noProof="0" smtClean="0"/>
              <a:t>09.06.2026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45438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954AD8BA-12A1-40A0-B5A6-C36392043198}" type="datetime1">
              <a:rPr lang="ru-RU" noProof="0" smtClean="0"/>
              <a:t>09.06.2026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659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8" r:id="rId3"/>
    <p:sldLayoutId id="2147483659" r:id="rId4"/>
    <p:sldLayoutId id="2147483650" r:id="rId5"/>
    <p:sldLayoutId id="2147483649" r:id="rId6"/>
    <p:sldLayoutId id="2147483662" r:id="rId7"/>
    <p:sldLayoutId id="2147483663" r:id="rId8"/>
    <p:sldLayoutId id="2147483652" r:id="rId9"/>
    <p:sldLayoutId id="2147483666" r:id="rId10"/>
    <p:sldLayoutId id="2147483664" r:id="rId11"/>
    <p:sldLayoutId id="2147483665" r:id="rId12"/>
    <p:sldLayoutId id="2147483661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1" kern="1200" cap="all" baseline="0">
          <a:solidFill>
            <a:schemeClr val="accent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kazka.eduds.r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g"/><Relationship Id="rId4" Type="http://schemas.openxmlformats.org/officeDocument/2006/relationships/hyperlink" Target="https://vk.com/public205297286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inonim.org/gen#re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skazka.eduds.ru/food" TargetMode="Externa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kazka.eduds.ru/news/82161" TargetMode="External"/><Relationship Id="rId2" Type="http://schemas.openxmlformats.org/officeDocument/2006/relationships/hyperlink" Target="https://skazka.eduds.ru/news/82166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pi.crimeaschool.ru/api/object_storage/295f8e39-140f-401e-80da-f0f0939bcc66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g"/><Relationship Id="rId5" Type="http://schemas.openxmlformats.org/officeDocument/2006/relationships/hyperlink" Target="https://api.crimeaschool.ru/api/object_storage/79f6a94b-5668-4613-b899-e741d4625ad2" TargetMode="External"/><Relationship Id="rId4" Type="http://schemas.openxmlformats.org/officeDocument/2006/relationships/hyperlink" Target="https://api.crimeaschool.ru/api/object_storage/28a55e4c-1986-4543-ba1d-48b2642c7ed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6FEC93CF-2672-7D78-F278-58C5E012E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22" y="1380392"/>
            <a:ext cx="5200432" cy="3604846"/>
          </a:xfrm>
        </p:spPr>
        <p:txBody>
          <a:bodyPr rtlCol="0"/>
          <a:lstStyle/>
          <a:p>
            <a:pPr algn="ctr">
              <a:lnSpc>
                <a:spcPct val="115000"/>
              </a:lnSpc>
            </a:pP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мбдоу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«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Раздольненский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детский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сад №5 «СКАЗКА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»</a:t>
            </a:r>
            <a:b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</a:br>
            <a:r>
              <a:rPr lang="ru-RU" sz="2000" b="1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общеЕ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родительскоЕ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собраниЕ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                                                                    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1800" dirty="0" smtClean="0">
                <a:latin typeface="Calibri"/>
                <a:ea typeface="Calibri"/>
                <a:cs typeface="Times New Roman"/>
              </a:rPr>
              <a:t>«</a:t>
            </a: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Итоги работы </a:t>
            </a: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детского сада </a:t>
            </a:r>
            <a:br>
              <a:rPr lang="ru-RU" sz="1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2025/2026  учебном году. организация работы в летний оздоровительный </a:t>
            </a: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период</a:t>
            </a:r>
            <a:br>
              <a:rPr lang="ru-RU" sz="1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Дата проведения: </a:t>
            </a: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8 июня 2026года</a:t>
            </a:r>
            <a:endParaRPr lang="ru-RU" sz="1400" b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0" r="141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7899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8A15DE-D135-0710-9984-A0A55E96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07" y="263769"/>
            <a:ext cx="6645965" cy="1497257"/>
          </a:xfrm>
          <a:noFill/>
        </p:spPr>
        <p:txBody>
          <a:bodyPr rtlCol="0"/>
          <a:lstStyle/>
          <a:p>
            <a:pPr lvl="0" algn="ctr">
              <a:spcBef>
                <a:spcPts val="1000"/>
              </a:spcBef>
              <a:spcAft>
                <a:spcPts val="50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1800" b="1" cap="none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ВСЕГДА НА СВЯЗИ: УДОБНЫЕ КАНАЛЫ КОММУНИКАЦИИ</a:t>
            </a:r>
            <a:r>
              <a:rPr lang="ru-RU" sz="1800" cap="none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</a:br>
            <a:r>
              <a:rPr lang="ru-RU" sz="2000" cap="none" dirty="0" smtClean="0">
                <a:ea typeface="Calibri"/>
                <a:cs typeface="Times New Roman" pitchFamily="18" charset="0"/>
              </a:rPr>
              <a:t/>
            </a:r>
            <a:br>
              <a:rPr lang="ru-RU" sz="2000" cap="none" dirty="0" smtClean="0">
                <a:ea typeface="Calibri"/>
                <a:cs typeface="Times New Roman" pitchFamily="18" charset="0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> </a:t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endParaRPr lang="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CC8AA23-D8D0-93BE-5C5F-103A750B0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6477" y="1521069"/>
            <a:ext cx="6110654" cy="3481754"/>
          </a:xfrm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>
              <a:buFont typeface="Arial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Информационные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стенды: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Актуальная информация всегда под рукой в ДОУ.</a:t>
            </a:r>
          </a:p>
          <a:p>
            <a:pPr algn="just">
              <a:buFont typeface="Arial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Официальный сайт: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https://skazka.eduds.ru/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ваш источник новостей и полезных материалов.</a:t>
            </a:r>
          </a:p>
          <a:p>
            <a:pPr algn="just">
              <a:buFont typeface="Arial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VK: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https://vk.com/public205297286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присоединяйтесь к нашему сообществу!</a:t>
            </a:r>
          </a:p>
          <a:p>
            <a:pPr algn="just">
              <a:buFont typeface="Arial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Родительские чаты в «МАХ»: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Оперативное информирование и быстрая связь.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2" r="16502"/>
          <a:stretch>
            <a:fillRect/>
          </a:stretch>
        </p:blipFill>
        <p:spPr>
          <a:xfrm>
            <a:off x="7323992" y="-22860"/>
            <a:ext cx="4868007" cy="6903720"/>
          </a:xfrm>
        </p:spPr>
      </p:pic>
    </p:spTree>
    <p:extLst>
      <p:ext uri="{BB962C8B-B14F-4D97-AF65-F5344CB8AC3E}">
        <p14:creationId xmlns:p14="http://schemas.microsoft.com/office/powerpoint/2010/main" val="209748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>
                <a:solidFill>
                  <a:srgbClr val="C00000"/>
                </a:solidFill>
                <a:cs typeface="Times New Roman" pitchFamily="18" charset="0"/>
              </a:rPr>
              <a:t>Наши принципы</a:t>
            </a:r>
            <a:r>
              <a:rPr lang="ru-RU" sz="2000" dirty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cs typeface="Times New Roman" pitchFamily="18" charset="0"/>
              </a:rPr>
            </a:br>
            <a:endParaRPr lang="ru-RU" sz="2000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503485"/>
            <a:ext cx="6327530" cy="4619820"/>
          </a:xfrm>
        </p:spPr>
        <p:txBody>
          <a:bodyPr/>
          <a:lstStyle/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Взаимное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уважение: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Ценим вклад каждого.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Партнерство: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Работаем на равных.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Сотрудничество: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Вместе достигаем лучших результатов.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Развиваемся вместе.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Постоянно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совершенствуем формы общения.</a:t>
            </a:r>
          </a:p>
          <a:p>
            <a:pPr>
              <a:buFont typeface="Arial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Ищем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новые, эффективные пути совместной работы.</a:t>
            </a:r>
          </a:p>
          <a:p>
            <a:pPr>
              <a:buFont typeface="Arial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Стремимся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максимально плодотворному сотрудничеству для каждого.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2" r="165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8257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3383"/>
          </a:xfrm>
        </p:spPr>
        <p:txBody>
          <a:bodyPr/>
          <a:lstStyle/>
          <a:p>
            <a:pPr algn="l"/>
            <a:r>
              <a:rPr lang="ru-RU" sz="1800" i="0" cap="none" dirty="0" smtClean="0">
                <a:solidFill>
                  <a:srgbClr val="000000"/>
                </a:solidFill>
                <a:ea typeface="+mn-ea"/>
                <a:cs typeface="Times New Roman" pitchFamily="18" charset="0"/>
              </a:rPr>
              <a:t/>
            </a:r>
            <a:br>
              <a:rPr lang="ru-RU" sz="1800" i="0" cap="none" dirty="0" smtClean="0">
                <a:solidFill>
                  <a:srgbClr val="000000"/>
                </a:solidFill>
                <a:ea typeface="+mn-ea"/>
                <a:cs typeface="Times New Roman" pitchFamily="18" charset="0"/>
              </a:rPr>
            </a:br>
            <a:r>
              <a:rPr lang="ru-RU" sz="1800" i="0" cap="none" dirty="0">
                <a:solidFill>
                  <a:srgbClr val="000000"/>
                </a:solidFill>
                <a:ea typeface="+mn-ea"/>
                <a:cs typeface="Times New Roman" pitchFamily="18" charset="0"/>
              </a:rPr>
              <a:t/>
            </a:r>
            <a:br>
              <a:rPr lang="ru-RU" sz="1800" i="0" cap="none" dirty="0">
                <a:solidFill>
                  <a:srgbClr val="000000"/>
                </a:solidFill>
                <a:ea typeface="+mn-ea"/>
                <a:cs typeface="Times New Roman" pitchFamily="18" charset="0"/>
              </a:rPr>
            </a:br>
            <a:r>
              <a:rPr lang="ru-RU" sz="1800" i="0" cap="none" dirty="0">
                <a:solidFill>
                  <a:srgbClr val="000000"/>
                </a:solidFill>
                <a:ea typeface="+mn-ea"/>
                <a:cs typeface="Times New Roman" pitchFamily="18" charset="0"/>
              </a:rPr>
              <a:t/>
            </a:r>
            <a:br>
              <a:rPr lang="ru-RU" sz="1800" i="0" cap="none" dirty="0">
                <a:solidFill>
                  <a:srgbClr val="000000"/>
                </a:solidFill>
                <a:ea typeface="+mn-ea"/>
                <a:cs typeface="Times New Roman" pitchFamily="18" charset="0"/>
              </a:rPr>
            </a:br>
            <a:r>
              <a:rPr lang="ru-RU" sz="1800" i="0" cap="none" dirty="0" smtClean="0">
                <a:solidFill>
                  <a:srgbClr val="000000"/>
                </a:solidFill>
                <a:ea typeface="+mn-ea"/>
                <a:cs typeface="Times New Roman" pitchFamily="18" charset="0"/>
              </a:rPr>
              <a:t/>
            </a:r>
            <a:br>
              <a:rPr lang="ru-RU" sz="1800" i="0" cap="none" dirty="0" smtClean="0">
                <a:solidFill>
                  <a:srgbClr val="000000"/>
                </a:solidFill>
                <a:ea typeface="+mn-ea"/>
                <a:cs typeface="Times New Roman" pitchFamily="18" charset="0"/>
              </a:rPr>
            </a:br>
            <a:r>
              <a:rPr lang="ru-RU" sz="1800" i="0" cap="none" dirty="0" smtClean="0">
                <a:solidFill>
                  <a:srgbClr val="000000"/>
                </a:solidFill>
                <a:latin typeface="Roboto"/>
                <a:ea typeface="+mn-ea"/>
                <a:cs typeface="+mn-cs"/>
              </a:rPr>
              <a:t/>
            </a:r>
            <a:br>
              <a:rPr lang="ru-RU" sz="1800" i="0" cap="none" dirty="0" smtClean="0">
                <a:solidFill>
                  <a:srgbClr val="000000"/>
                </a:solidFill>
                <a:latin typeface="Roboto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14"/>
          </p:nvPr>
        </p:nvSpPr>
        <p:spPr>
          <a:xfrm>
            <a:off x="834961" y="448408"/>
            <a:ext cx="4463005" cy="5651747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Roboto"/>
              </a:rPr>
              <a:t> </a:t>
            </a:r>
            <a:endParaRPr lang="ru-RU" dirty="0" smtClean="0">
              <a:solidFill>
                <a:srgbClr val="000000"/>
              </a:solidFill>
              <a:latin typeface="Roboto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 ПОДХОД К ПИТАНИЮ</a:t>
            </a:r>
          </a:p>
          <a:p>
            <a:pPr algn="ctr"/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Главная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Обеспечить каждого ребенка вкусной и максимально полезной пищей для полноценного роста и развития.</a:t>
            </a:r>
          </a:p>
          <a:p>
            <a:pPr algn="just">
              <a:buFont typeface="Arial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Основа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Строгое соблюдение санитарных норм и рекомендаций для дошкольных учреждений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Roboto"/>
                <a:ea typeface="+mj-ea"/>
                <a:cs typeface="+mj-cs"/>
              </a:rPr>
              <a:t/>
            </a:r>
            <a:br>
              <a:rPr lang="ru-RU" dirty="0">
                <a:solidFill>
                  <a:srgbClr val="000000"/>
                </a:solidFill>
                <a:latin typeface="Roboto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13"/>
          </p:nvPr>
        </p:nvSpPr>
        <p:spPr>
          <a:xfrm>
            <a:off x="6141720" y="254978"/>
            <a:ext cx="5212080" cy="5205046"/>
          </a:xfrm>
        </p:spPr>
        <p:txBody>
          <a:bodyPr>
            <a:normAutofit fontScale="92500" lnSpcReduction="10000"/>
          </a:bodyPr>
          <a:lstStyle/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ПРИНЦИПЫ НАШЕГО ПИТАНИЯ</a:t>
            </a:r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Разнообразие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Широкий выбор продуктов из всех групп (овощи, фрукты, злаки, молочные продукты, мясо, рыба) для получения всех необходимых витаминов и минералов.</a:t>
            </a:r>
          </a:p>
          <a:p>
            <a:pPr algn="just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Сбалансированность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Оптимальное соотношение белков, жиров и углеводов, соответствующее возрастным потребностям детей.</a:t>
            </a:r>
          </a:p>
          <a:p>
            <a:pPr algn="just">
              <a:buFont typeface="Arial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Регулярность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Четкий режим питания для формирования здоровых пищевых привычек и хорошего аппетита.</a:t>
            </a:r>
          </a:p>
          <a:p>
            <a:pPr algn="just">
              <a:buFont typeface="Arial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Безопасность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Тщательный контроль качества продуктов, соблюдение санитарных норм при приготовлении и хранении. Все блюда готовятся на месте.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Больше: </a:t>
            </a:r>
            <a:r>
              <a:rPr lang="ru-RU" dirty="0">
                <a:hlinkClick r:id="rId3"/>
              </a:rPr>
              <a:t>https://sinonim.org/gen#res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55" y="4695093"/>
            <a:ext cx="10477500" cy="2066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51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6645965" cy="742706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НАШЕ МЕНЮ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2" y="1239715"/>
            <a:ext cx="5738444" cy="4874797"/>
          </a:xfrm>
        </p:spPr>
        <p:txBody>
          <a:bodyPr>
            <a:normAutofit fontScale="85000" lnSpcReduction="10000"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ru-RU" sz="1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Меню разрабатывается </a:t>
            </a:r>
            <a:r>
              <a:rPr lang="ru-RU" sz="1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учетом утвержденных норм и сезонности продуктов.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ru-RU" sz="1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Включает: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Arial"/>
              <a:buChar char="•"/>
            </a:pPr>
            <a:r>
              <a:rPr lang="ru-RU" sz="19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Завтрак:</a:t>
            </a:r>
            <a:r>
              <a:rPr lang="ru-RU" sz="1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Сытные и питательные блюда (каши, молочные продукты, яйца, выпечка) для заряда энергией.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Arial"/>
              <a:buChar char="•"/>
            </a:pPr>
            <a:r>
              <a:rPr lang="ru-RU" sz="19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Обед:</a:t>
            </a:r>
            <a:r>
              <a:rPr lang="ru-RU" sz="1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Комплексный прием пищи (суп, основное блюдо с мясом/рыбой, напиток) с акцентом на овощные блюда.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Arial"/>
              <a:buChar char="•"/>
            </a:pPr>
            <a:r>
              <a:rPr lang="ru-RU" sz="1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Полдник:</a:t>
            </a:r>
            <a:r>
              <a:rPr lang="ru-RU" sz="1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Йогурты</a:t>
            </a:r>
            <a:r>
              <a:rPr lang="ru-RU" sz="1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кефир, </a:t>
            </a:r>
            <a:r>
              <a:rPr lang="ru-RU" sz="1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выпечка, печенье</a:t>
            </a:r>
            <a:endParaRPr lang="ru-RU" sz="19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ru-RU" sz="19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Меню можно посмотреть на  </a:t>
            </a:r>
            <a:r>
              <a:rPr lang="ru-RU" sz="19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сайте ДОУ </a:t>
            </a:r>
            <a:r>
              <a:rPr lang="ru-RU" sz="19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 разделе: </a:t>
            </a:r>
            <a:r>
              <a:rPr lang="ru-RU" sz="19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Организация питания в образовательной организации </a:t>
            </a:r>
            <a:r>
              <a:rPr lang="en-US" sz="1900" b="1" u="sng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https</a:t>
            </a:r>
            <a:r>
              <a:rPr lang="ru-RU" sz="1900" b="1" u="sng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://</a:t>
            </a:r>
            <a:r>
              <a:rPr lang="en-US" sz="1900" b="1" u="sng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skazka</a:t>
            </a:r>
            <a:r>
              <a:rPr lang="ru-RU" sz="1900" b="1" u="sng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.</a:t>
            </a:r>
            <a:r>
              <a:rPr lang="en-US" sz="1900" b="1" u="sng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eduds</a:t>
            </a:r>
            <a:r>
              <a:rPr lang="ru-RU" sz="1900" b="1" u="sng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.</a:t>
            </a:r>
            <a:r>
              <a:rPr lang="en-US" sz="1900" b="1" u="sng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ru</a:t>
            </a:r>
            <a:r>
              <a:rPr lang="ru-RU" sz="1900" b="1" u="sng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/</a:t>
            </a:r>
            <a:r>
              <a:rPr lang="en-US" sz="1900" b="1" u="sng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food</a:t>
            </a: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endParaRPr lang="ru-RU" sz="19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indent="450215" algn="just">
              <a:lnSpc>
                <a:spcPct val="150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2" r="165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599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5" y="509287"/>
            <a:ext cx="3314700" cy="4792476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Контроль качества и безопасность</a:t>
            </a: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EA8735-F1DC-1DE6-0A38-429B2F66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563" y="720969"/>
            <a:ext cx="4853352" cy="4440116"/>
          </a:xfrm>
          <a:noFill/>
        </p:spPr>
        <p:txBody>
          <a:bodyPr rtlCol="0" anchor="ctr">
            <a:normAutofit fontScale="25000" lnSpcReduction="20000"/>
          </a:bodyPr>
          <a:lstStyle/>
          <a:p>
            <a:pPr algn="just">
              <a:spcAft>
                <a:spcPts val="1000"/>
              </a:spcAft>
            </a:pPr>
            <a:endParaRPr lang="ru-RU" sz="6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Строгий </a:t>
            </a:r>
            <a:r>
              <a:rPr lang="ru-RU" sz="6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контроль:</a:t>
            </a:r>
            <a:r>
              <a:rPr lang="ru-RU" sz="6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На всех этапах – от поставщиков до готовых блюд. </a:t>
            </a:r>
            <a:endParaRPr lang="ru-RU" sz="6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Проверенные </a:t>
            </a:r>
            <a:r>
              <a:rPr lang="ru-RU" sz="6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поставщики:</a:t>
            </a:r>
            <a:r>
              <a:rPr lang="ru-RU" sz="6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Сотрудничаем только с надежными партнерами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000"/>
              </a:spcAft>
            </a:pP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Санитарные нормы:</a:t>
            </a:r>
            <a:r>
              <a:rPr lang="ru-RU" sz="6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Регулярная дезинфекция, медицинские осмотры персонала. </a:t>
            </a:r>
            <a:endParaRPr lang="ru-RU" sz="6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Аппетитное </a:t>
            </a:r>
            <a:r>
              <a:rPr lang="ru-RU" sz="6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оформление:</a:t>
            </a:r>
            <a:r>
              <a:rPr lang="ru-RU" sz="6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Повара стараются сделать блюда привлекательными для детей.</a:t>
            </a:r>
            <a:br>
              <a:rPr lang="ru-RU" sz="6600" dirty="0">
                <a:latin typeface="Times New Roman" pitchFamily="18" charset="0"/>
                <a:cs typeface="Times New Roman" pitchFamily="18" charset="0"/>
              </a:rPr>
            </a:br>
            <a:r>
              <a:rPr lang="ru-RU" sz="6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>
                <a:latin typeface="Times New Roman" pitchFamily="18" charset="0"/>
                <a:cs typeface="Times New Roman" pitchFamily="18" charset="0"/>
              </a:rPr>
            </a:br>
            <a:endParaRPr lang="ru-RU" sz="64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/>
              <a:t/>
            </a:r>
            <a:br>
              <a:rPr lang="ru-RU" dirty="0"/>
            </a:br>
            <a:r>
              <a:rPr lang="ru-RU" sz="2000" b="1" dirty="0">
                <a:highlight>
                  <a:srgbClr val="FFFFFF"/>
                </a:highlight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1" r="15871"/>
          <a:stretch>
            <a:fillRect/>
          </a:stretch>
        </p:blipFill>
        <p:spPr>
          <a:xfrm>
            <a:off x="8950570" y="-22860"/>
            <a:ext cx="3250004" cy="6903720"/>
          </a:xfrm>
        </p:spPr>
      </p:pic>
    </p:spTree>
    <p:extLst>
      <p:ext uri="{BB962C8B-B14F-4D97-AF65-F5344CB8AC3E}">
        <p14:creationId xmlns:p14="http://schemas.microsoft.com/office/powerpoint/2010/main" val="252907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6FEC93CF-2672-7D78-F278-58C5E012E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468" y="486137"/>
            <a:ext cx="5200432" cy="5026640"/>
          </a:xfrm>
        </p:spPr>
        <p:txBody>
          <a:bodyPr rtlCol="0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a typeface="Calibri"/>
                <a:cs typeface="Times New Roman" pitchFamily="18" charset="0"/>
              </a:rPr>
              <a:t>Лето </a:t>
            </a:r>
            <a:r>
              <a:rPr lang="ru-RU" sz="1600" b="1" dirty="0">
                <a:solidFill>
                  <a:srgbClr val="C00000"/>
                </a:solidFill>
                <a:ea typeface="Calibri"/>
                <a:cs typeface="Times New Roman" pitchFamily="18" charset="0"/>
              </a:rPr>
              <a:t>- время здоровья, развития и радости</a:t>
            </a:r>
            <a: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!</a:t>
            </a:r>
            <a:b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  • </a:t>
            </a:r>
            <a: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Летняя работа в детском саду - это, прежде всего, оздоровление</a:t>
            </a: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  <a:t>.</a:t>
            </a:r>
            <a:br>
              <a:rPr lang="ru-RU" sz="1600" b="1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  • Наша цель: всемерно использовать благоприятные условия для укрепления здоровья, закаливания и развития детей</a:t>
            </a: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  <a:t>.</a:t>
            </a:r>
            <a:br>
              <a:rPr lang="ru-RU" sz="1600" b="1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  • Летом природа предоставляет отличные возможности для познавательного развития</a:t>
            </a: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  <a:t>.</a:t>
            </a:r>
            <a:br>
              <a:rPr lang="ru-RU" sz="1600" b="1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  • Важно своевременно подготовиться к летней работе, чтобы обеспечить полноценный и интересный отдых для каждого ребенка.</a:t>
            </a:r>
            <a:endParaRPr lang="ru-RU" sz="1600" b="1" i="0" cap="none" dirty="0">
              <a:solidFill>
                <a:srgbClr val="002060"/>
              </a:solidFill>
              <a:effectLst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1" b="107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494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98938"/>
            <a:ext cx="5536223" cy="808893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  <a:ea typeface="Calibri"/>
                <a:cs typeface="Times New Roman" pitchFamily="18" charset="0"/>
              </a:rPr>
              <a:t>Организация летнего периода</a:t>
            </a:r>
            <a:br>
              <a:rPr lang="ru-RU" sz="2400" b="1" dirty="0">
                <a:solidFill>
                  <a:srgbClr val="C00000"/>
                </a:solidFill>
                <a:ea typeface="Calibri"/>
                <a:cs typeface="Times New Roman" pitchFamily="18" charset="0"/>
              </a:rPr>
            </a:br>
            <a:endParaRPr lang="ru-RU" sz="2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5784" y="958362"/>
            <a:ext cx="6002215" cy="553915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Segoe UI"/>
                <a:ea typeface="Calibri"/>
                <a:cs typeface="Times New Roman"/>
              </a:rPr>
              <a:t>  </a:t>
            </a:r>
            <a:r>
              <a:rPr lang="ru-RU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• 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Систематическая работа по всем разделам программы продолжается и летом.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•  Все виды деятельности переносятся на свежий воздух с соблюдением режима дня.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•  Чередование активной деятельности и отдыха, преобладание игровой деятельности.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•  Особое внимание уделяется двигательной активности, закаливающим мероприятиям, физкультурным праздникам и досугам.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•  В результате пребывание на свежем воздухе, игры и разнообразная двигательная деятельность способствуют укреплению здоровья, закаливанию организма и обогащению двигательного опыта детей.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2" r="16502"/>
          <a:stretch>
            <a:fillRect/>
          </a:stretch>
        </p:blipFill>
        <p:spPr>
          <a:xfrm>
            <a:off x="7420708" y="-22860"/>
            <a:ext cx="4771291" cy="6903720"/>
          </a:xfrm>
        </p:spPr>
      </p:pic>
    </p:spTree>
    <p:extLst>
      <p:ext uri="{BB962C8B-B14F-4D97-AF65-F5344CB8AC3E}">
        <p14:creationId xmlns:p14="http://schemas.microsoft.com/office/powerpoint/2010/main" val="161393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7198"/>
          </a:xfrm>
        </p:spPr>
        <p:txBody>
          <a:bodyPr/>
          <a:lstStyle/>
          <a:p>
            <a:pPr algn="ctr"/>
            <a:r>
              <a:rPr lang="ru-RU" sz="2600" b="1" dirty="0">
                <a:solidFill>
                  <a:srgbClr val="FF0000"/>
                </a:solidFill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4"/>
          </p:nvPr>
        </p:nvSpPr>
        <p:spPr>
          <a:xfrm>
            <a:off x="834961" y="1327638"/>
            <a:ext cx="4871247" cy="4772517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время летних каникул не стоит забывать о мерах безопасности, правилах поведения дома, на улице, в общественных местах.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каникулах у Ваших детей увеличивается количество свободного времени, которое они часто проводят без должного контроля со стороны взрослых, что может привести к угрозе жизни и здоровью детей, совершению правонарушений.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Надо помнить ряд правил и условий при организации отдыха детей с родителями, родственниками, друзьями.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Подробно можно ознакомиться на сайте ДОУ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https://skazka.eduds.ru/news/82166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https://skazka.eduds.ru/news/82161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207" y="1514095"/>
            <a:ext cx="5211762" cy="3908821"/>
          </a:xfrm>
        </p:spPr>
      </p:pic>
    </p:spTree>
    <p:extLst>
      <p:ext uri="{BB962C8B-B14F-4D97-AF65-F5344CB8AC3E}">
        <p14:creationId xmlns:p14="http://schemas.microsoft.com/office/powerpoint/2010/main" val="24214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8677" y="430823"/>
            <a:ext cx="4185138" cy="1679332"/>
          </a:xfrm>
          <a:noFill/>
        </p:spPr>
        <p:txBody>
          <a:bodyPr rtlCol="0" anchor="b"/>
          <a:lstStyle/>
          <a:p>
            <a:pPr algn="ctr" rtl="0"/>
            <a:r>
              <a:rPr lang="ru" b="1" dirty="0" smtClean="0">
                <a:solidFill>
                  <a:srgbClr val="C00000"/>
                </a:solidFill>
              </a:rPr>
              <a:t>СПАСИБО ЗА ВНИМАНИЕ</a:t>
            </a:r>
            <a:endParaRPr lang="ru" b="1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BE98EFF-197D-3136-70B9-7BBD30A4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3454" y="2162908"/>
            <a:ext cx="4985238" cy="3963531"/>
          </a:xfrm>
          <a:noFill/>
        </p:spPr>
        <p:txBody>
          <a:bodyPr rtlCol="0" anchor="t">
            <a:normAutofit fontScale="92500" lnSpcReduction="20000"/>
          </a:bodyPr>
          <a:lstStyle/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С планом летней оздоровительной работы (ЛОП)  в детском саду на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2026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год можно ознакомиться на сайте ДОУ: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  <a:cs typeface="Times New Roman"/>
                <a:hlinkClick r:id="rId3"/>
              </a:rPr>
              <a:t>https://</a:t>
            </a:r>
            <a:r>
              <a:rPr lang="en-US" dirty="0" smtClean="0">
                <a:latin typeface="Times New Roman"/>
                <a:ea typeface="Calibri"/>
                <a:cs typeface="Times New Roman"/>
                <a:hlinkClick r:id="rId3"/>
              </a:rPr>
              <a:t>api.crimeaschool.ru/api/object_storage/295f8e39-140f-401e-80da-f0f0939bcc66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Приложение к плану ЛОП: </a:t>
            </a:r>
            <a:r>
              <a:rPr lang="en-US" dirty="0">
                <a:latin typeface="Times New Roman"/>
                <a:ea typeface="Calibri"/>
                <a:cs typeface="Times New Roman"/>
                <a:hlinkClick r:id="rId4"/>
              </a:rPr>
              <a:t>https://</a:t>
            </a:r>
            <a:r>
              <a:rPr lang="en-US" dirty="0" smtClean="0">
                <a:latin typeface="Times New Roman"/>
                <a:ea typeface="Calibri"/>
                <a:cs typeface="Times New Roman"/>
                <a:hlinkClick r:id="rId4"/>
              </a:rPr>
              <a:t>api.crimeaschool.ru/api/object_storage/28a55e4c-1986-4543-ba1d-48b2642c7ed4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Режим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дня на ЛОП: </a:t>
            </a:r>
            <a:r>
              <a:rPr lang="en-US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  <a:hlinkClick r:id="rId5"/>
              </a:rPr>
              <a:t>https://</a:t>
            </a:r>
            <a:r>
              <a:rPr lang="en-US" u="sng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  <a:hlinkClick r:id="rId5"/>
              </a:rPr>
              <a:t>api.crimeaschool.ru/api/object_storage/79f6a94b-5668-4613-b899-e741d4625ad2</a:t>
            </a:r>
            <a:r>
              <a:rPr lang="ru-RU" u="sng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rtl="0"/>
            <a:endParaRPr lang="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54" b="185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1080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70" y="509287"/>
            <a:ext cx="3077308" cy="4792476"/>
          </a:xfrm>
          <a:noFill/>
        </p:spPr>
        <p:txBody>
          <a:bodyPr rtlCol="0">
            <a:noAutofit/>
          </a:bodyPr>
          <a:lstStyle/>
          <a:p>
            <a:pPr rtl="0"/>
            <a:r>
              <a:rPr lang="ru" sz="2800" b="1" dirty="0">
                <a:solidFill>
                  <a:srgbClr val="C00000"/>
                </a:solidFill>
              </a:rPr>
              <a:t>ПОВЕСТКА ДНЯ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EA8735-F1DC-1DE6-0A38-429B2F66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3300" y="448408"/>
            <a:ext cx="5345724" cy="5547947"/>
          </a:xfrm>
          <a:noFill/>
        </p:spPr>
        <p:txBody>
          <a:bodyPr rtlCol="0" anchor="ctr"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i="1" dirty="0" smtClean="0">
                <a:latin typeface="Times New Roman"/>
                <a:ea typeface="Times New Roman"/>
                <a:cs typeface="Times New Roman"/>
              </a:rPr>
              <a:t>1</a:t>
            </a:r>
            <a:r>
              <a:rPr lang="ru-RU" sz="2000" i="1" dirty="0">
                <a:latin typeface="Times New Roman"/>
                <a:ea typeface="Times New Roman"/>
                <a:cs typeface="Times New Roman"/>
              </a:rPr>
              <a:t>. Реализация годового плана (старший воспитатель </a:t>
            </a:r>
            <a:r>
              <a:rPr lang="ru-RU" sz="2000" i="1" dirty="0" err="1">
                <a:latin typeface="Times New Roman"/>
                <a:ea typeface="Times New Roman"/>
                <a:cs typeface="Times New Roman"/>
              </a:rPr>
              <a:t>Умерова</a:t>
            </a:r>
            <a:r>
              <a:rPr lang="ru-RU" sz="2000" i="1" dirty="0">
                <a:latin typeface="Times New Roman"/>
                <a:ea typeface="Times New Roman"/>
                <a:cs typeface="Times New Roman"/>
              </a:rPr>
              <a:t> Н.Г.)</a:t>
            </a:r>
            <a:endParaRPr lang="ru-RU" sz="1600" i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i="1" dirty="0">
                <a:latin typeface="Times New Roman"/>
                <a:ea typeface="Times New Roman"/>
                <a:cs typeface="Times New Roman"/>
              </a:rPr>
              <a:t>2. Итоги работы с родителями (заведующий </a:t>
            </a:r>
            <a:r>
              <a:rPr lang="ru-RU" sz="2000" i="1" dirty="0" err="1">
                <a:latin typeface="Times New Roman"/>
                <a:ea typeface="Times New Roman"/>
                <a:cs typeface="Times New Roman"/>
              </a:rPr>
              <a:t>Семенюкова</a:t>
            </a:r>
            <a:r>
              <a:rPr lang="ru-RU" sz="2000" i="1" dirty="0">
                <a:latin typeface="Times New Roman"/>
                <a:ea typeface="Times New Roman"/>
                <a:cs typeface="Times New Roman"/>
              </a:rPr>
              <a:t> Л.А.)</a:t>
            </a:r>
            <a:endParaRPr lang="ru-RU" sz="1600" i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i="1" dirty="0">
                <a:latin typeface="Times New Roman"/>
                <a:ea typeface="Times New Roman"/>
                <a:cs typeface="Times New Roman"/>
              </a:rPr>
              <a:t>3. </a:t>
            </a:r>
            <a:r>
              <a:rPr lang="ru-RU" sz="2000" i="1" dirty="0" smtClean="0">
                <a:latin typeface="Times New Roman"/>
                <a:ea typeface="Times New Roman"/>
                <a:cs typeface="Times New Roman"/>
              </a:rPr>
              <a:t>Организации питания в ДОУ </a:t>
            </a:r>
            <a:r>
              <a:rPr lang="ru-RU" sz="2000" i="1" dirty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000" i="1" dirty="0" smtClean="0">
                <a:latin typeface="Times New Roman"/>
                <a:ea typeface="Times New Roman"/>
                <a:cs typeface="Times New Roman"/>
              </a:rPr>
              <a:t>медицинская сестра </a:t>
            </a:r>
            <a:r>
              <a:rPr lang="ru-RU" sz="2000" i="1" dirty="0" err="1">
                <a:latin typeface="Times New Roman"/>
                <a:ea typeface="Times New Roman"/>
                <a:cs typeface="Times New Roman"/>
              </a:rPr>
              <a:t>Адживела</a:t>
            </a:r>
            <a:r>
              <a:rPr lang="ru-RU" sz="2000" i="1" dirty="0">
                <a:latin typeface="Times New Roman"/>
                <a:ea typeface="Times New Roman"/>
                <a:cs typeface="Times New Roman"/>
              </a:rPr>
              <a:t> Э.Ф.)</a:t>
            </a:r>
            <a:endParaRPr lang="ru-RU" sz="1600" i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i="1" dirty="0">
                <a:latin typeface="Times New Roman"/>
                <a:ea typeface="Times New Roman"/>
                <a:cs typeface="Times New Roman"/>
              </a:rPr>
              <a:t>4. Подготовка ДОУ к </a:t>
            </a:r>
            <a:r>
              <a:rPr lang="ru-RU" sz="2000" i="1" dirty="0" smtClean="0">
                <a:latin typeface="Times New Roman"/>
                <a:ea typeface="Times New Roman"/>
                <a:cs typeface="Times New Roman"/>
              </a:rPr>
              <a:t>летнему оздоровительному периоду </a:t>
            </a:r>
            <a:r>
              <a:rPr lang="ru-RU" sz="2000" i="1" dirty="0">
                <a:latin typeface="Times New Roman"/>
                <a:ea typeface="Times New Roman"/>
                <a:cs typeface="Times New Roman"/>
              </a:rPr>
              <a:t>(старший воспитатель </a:t>
            </a:r>
            <a:r>
              <a:rPr lang="ru-RU" sz="2000" i="1" dirty="0" err="1">
                <a:latin typeface="Times New Roman"/>
                <a:ea typeface="Times New Roman"/>
                <a:cs typeface="Times New Roman"/>
              </a:rPr>
              <a:t>Умерова</a:t>
            </a:r>
            <a:r>
              <a:rPr lang="ru-RU" sz="2000" i="1" dirty="0">
                <a:latin typeface="Times New Roman"/>
                <a:ea typeface="Times New Roman"/>
                <a:cs typeface="Times New Roman"/>
              </a:rPr>
              <a:t> Н.Г.)</a:t>
            </a:r>
            <a:endParaRPr lang="ru-RU" sz="1600" i="1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highlight>
                  <a:srgbClr val="FFFFFF"/>
                </a:highlight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highlight>
                  <a:srgbClr val="FFFFFF"/>
                </a:highlight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8" r="8548"/>
          <a:stretch>
            <a:fillRect/>
          </a:stretch>
        </p:blipFill>
        <p:spPr>
          <a:xfrm>
            <a:off x="9337431" y="-22860"/>
            <a:ext cx="2863142" cy="6903720"/>
          </a:xfrm>
        </p:spPr>
      </p:pic>
    </p:spTree>
    <p:extLst>
      <p:ext uri="{BB962C8B-B14F-4D97-AF65-F5344CB8AC3E}">
        <p14:creationId xmlns:p14="http://schemas.microsoft.com/office/powerpoint/2010/main" val="103835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463CB3-2956-E8D2-C23D-A3BAA7295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18752"/>
          </a:xfrm>
          <a:noFill/>
        </p:spPr>
        <p:txBody>
          <a:bodyPr rtlCol="0"/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" sz="1800" i="0" cap="none" dirty="0">
                <a:solidFill>
                  <a:schemeClr val="tx1"/>
                </a:solidFill>
              </a:rPr>
              <a:t>О</a:t>
            </a:r>
            <a:r>
              <a:rPr lang="ru-RU" sz="1800" i="0" cap="none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бразовательный</a:t>
            </a:r>
            <a:r>
              <a:rPr lang="ru-RU" sz="1800" i="0" cap="none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процесс в ДОУ осуществлялся в соответствии с Федеральным государственным образовательным стандартом дошкольного образования (ФГОС ДО) и требованиями образовательной программы </a:t>
            </a:r>
            <a:r>
              <a:rPr lang="ru-RU" sz="1800" i="0" cap="none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доу</a:t>
            </a:r>
            <a:r>
              <a:rPr lang="ru-RU" sz="1800" i="0" cap="none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разработанной с учетом Федеральной образовательной программы (ФОП ДО). в своей работе педагогический коллектив также успешно применял «Региональную парциальную программу по гражданско-патриотическому воспитанию детей дошкольного возраста «Крымский веночек».</a:t>
            </a:r>
            <a:r>
              <a:rPr lang="ru-RU" sz="1800" i="0" cap="none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i="0" cap="none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endParaRPr lang="en-US" sz="1800" i="0" cap="none" dirty="0">
              <a:solidFill>
                <a:schemeClr val="tx1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466" y="2867711"/>
            <a:ext cx="2309288" cy="3247647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469" y="2867711"/>
            <a:ext cx="2345225" cy="319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468" y="2837407"/>
            <a:ext cx="2324601" cy="325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19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A9874B-BCA9-8420-1595-EDD1865A0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  <a:noFill/>
        </p:spPr>
        <p:txBody>
          <a:bodyPr rtlCol="0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        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Социально-коммуникативное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развитие:</a:t>
            </a:r>
            <a:r>
              <a:rPr lang="ru-RU" sz="20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</a:br>
            <a:endParaRPr lang="ru" dirty="0">
              <a:solidFill>
                <a:srgbClr val="C00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CFBB810-3430-2C29-1AA0-9744AA0A1AA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15962" y="1169376"/>
            <a:ext cx="3648807" cy="5424855"/>
          </a:xfrm>
          <a:solidFill>
            <a:schemeClr val="bg1"/>
          </a:solidFill>
        </p:spPr>
        <p:txBody>
          <a:bodyPr rtlCol="0">
            <a:normAutofit lnSpcReduction="100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</a:t>
            </a: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достижения:</a:t>
            </a:r>
            <a:endParaRPr lang="ru-RU" sz="1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Формирование навыков общения и сотрудничества: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Дети стали более уверенно вступать в контакт со сверстниками и взрослыми, проявлять инициативу в играх и совместной деятельности. </a:t>
            </a:r>
            <a:endParaRPr lang="ru-RU" sz="14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 эмоциональной сферы: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Дети научились лучше понимать свои эмоции и эмоции других людей, выражать свои чувства в социально приемлемой форме. На занятиях «Уроки доброты» дети анализировали различные жизненные ситуации, учились сочувствовать и оказывать поддержку сверстникам.</a:t>
            </a:r>
            <a:endParaRPr lang="ru-RU" sz="14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Формирование основ безопасного поведения: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Дети усвоили основные правила дорожного движения, правила поведения в общественных местах и при общении с незнакомыми людьми. </a:t>
            </a:r>
            <a:endParaRPr lang="ru-RU" sz="1400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rtl="0"/>
            <a:endParaRPr lang="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8A5FD2B-E3E5-1C2B-0151-21F216B14A3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7862" y="1257299"/>
            <a:ext cx="3516923" cy="5389818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Проблемные моменты:</a:t>
            </a:r>
            <a:r>
              <a:rPr lang="ru-RU" sz="14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У некоторых детей наблюдаются трудности в установлении контактов с новыми детьми.</a:t>
            </a:r>
            <a:endParaRPr lang="ru-RU" sz="1400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Задачи на следующий год:</a:t>
            </a:r>
            <a:r>
              <a:rPr lang="ru-RU" sz="14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Продолжить работу по формированию навыков общения и сотрудничества, уделив особое внимание индивидуальной работе с детьми, испытывающими трудности в установлении контактов.</a:t>
            </a:r>
            <a:endParaRPr lang="ru-RU" sz="1400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Разработать и внедрить программу развития эмоционального интеллекта для всех возрастных групп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ru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4" y="1124381"/>
            <a:ext cx="4299439" cy="4748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4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4C27C8-165C-5513-DB4B-9D840097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0821"/>
          </a:xfrm>
          <a:noFill/>
        </p:spPr>
        <p:txBody>
          <a:bodyPr rtlCol="0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Познавательное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развитие</a:t>
            </a:r>
            <a:endParaRPr lang="ru-RU" sz="2400" dirty="0">
              <a:solidFill>
                <a:srgbClr val="C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302BFD-960F-CBB3-E984-CDC12813A10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219808" y="1230923"/>
            <a:ext cx="3552092" cy="4528038"/>
          </a:xfrm>
          <a:noFill/>
        </p:spPr>
        <p:txBody>
          <a:bodyPr rtlCol="0">
            <a:normAutofit fontScale="8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Основные достижения:</a:t>
            </a:r>
            <a:r>
              <a:rPr lang="ru-RU" sz="1400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Формирование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элементарных математических представлений: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Дети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успешно освоили счет в пределах 10, научились сравнивать предметы по величине, форме, цвету, ориентироваться в пространстве и времени.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Расширение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представлений об окружающем мире: Дети узнали много нового о природе, животном и растительном мире, о профессиях, о культуре и истории своей страны.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Развитие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познавательной активности и любознательности: Дети активно задавали вопросы, проявляли интерес к экспериментированию и исследовательской деятельности.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0" indent="0" rtl="0">
              <a:buNone/>
            </a:pP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CE640F-7F5A-BDB7-205D-765FA80B67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894992" y="1204546"/>
            <a:ext cx="3516923" cy="4941470"/>
          </a:xfrm>
          <a:noFill/>
        </p:spPr>
        <p:txBody>
          <a:bodyPr rtlCol="0"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Проблемные моменты:</a:t>
            </a:r>
            <a:r>
              <a:rPr lang="ru-RU" sz="1600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У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некоторых детей наблюдается недостаточно сформированное умение анализировать, сравнивать, обобщать информацию.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Задачи на следующий </a:t>
            </a: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год:</a:t>
            </a:r>
            <a:r>
              <a:rPr lang="ru-RU" sz="1600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Совершенствовать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методики развития познавательной активности и любознательности, активно использовать игровые технологии, проблемные ситуации,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экспериментирование.</a:t>
            </a:r>
            <a:r>
              <a:rPr lang="ru-RU" sz="1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Уделить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особое внимание формированию умения анализировать, сравнивать, обобщать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rtl="0"/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631" y="0"/>
            <a:ext cx="468336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60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A9874B-BCA9-8420-1595-EDD1865A0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  <a:noFill/>
        </p:spPr>
        <p:txBody>
          <a:bodyPr rtlCol="0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РЕЧЕВОЕ развитие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:</a:t>
            </a:r>
            <a:r>
              <a:rPr lang="ru-RU" sz="20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</a:br>
            <a:endParaRPr lang="ru" dirty="0">
              <a:solidFill>
                <a:srgbClr val="C00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CFBB810-3430-2C29-1AA0-9744AA0A1AA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24754" y="747346"/>
            <a:ext cx="3710355" cy="6110654"/>
          </a:xfrm>
          <a:solidFill>
            <a:schemeClr val="bg1"/>
          </a:solidFill>
        </p:spPr>
        <p:txBody>
          <a:bodyPr rtlCol="0"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достижения:</a:t>
            </a:r>
            <a:endParaRPr lang="ru-RU" sz="1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Расширение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словарного запаса: Дети значительно увеличили свой словарный запас, научились использовать в речи новые слова и выражения. На занятиях по развитию речи использовались различные игры и упражнения, направленные на активизацию словаря, например, «Назови одним словом», «Скажи наоборот», «Составь предложение».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Формирование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грамматически правильной речи: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Дети научились правильно строить предложения, согласовывать слова в роде, числе и падеже. На занятиях по грамматике дети выполняли упражнения на образование множественного числа существительных, согласование прилагательных с существительными, изменение глаголов по временам и лицам.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связной речи: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Дети научились пересказывать тексты, составлять рассказы по картинкам и собственным наблюдениям. Например, в подготовительной группе дети успешно пересказывали сложные тексты, составляли описательные рассказы о природе, животных, людях.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rtl="0"/>
            <a:endParaRPr lang="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8A5FD2B-E3E5-1C2B-0151-21F216B14A3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616462" y="1160585"/>
            <a:ext cx="3288323" cy="5486532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Проблемные моменты:</a:t>
            </a:r>
            <a:endParaRPr lang="ru-RU" sz="11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У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многих детей старшего дошкольного возраста наблюдаются нарушения звукопроизношения и недостаточно развита выразительность речи.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Задачи на следующий год:</a:t>
            </a:r>
            <a:endParaRPr lang="ru-RU" sz="11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Усилить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работу по коррекции звукопроизношения, используя индивидуальные и групповые занятия с логопедом.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Развивать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выразительность речи, используя театрализованные игры, чтение стихов, разучивание пословиц и поговорок.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ru" sz="1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69" y="1081454"/>
            <a:ext cx="4360985" cy="5081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14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4C27C8-165C-5513-DB4B-9D840097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1"/>
            <a:ext cx="10515600" cy="861646"/>
          </a:xfrm>
          <a:noFill/>
        </p:spPr>
        <p:txBody>
          <a:bodyPr rtlCol="0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ХУДОЖЕСТВЕННО-ЭСТЕТИЧЕСКОЕ  развитие</a:t>
            </a:r>
            <a:endParaRPr lang="ru-RU" sz="2400" dirty="0">
              <a:solidFill>
                <a:srgbClr val="C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302BFD-960F-CBB3-E984-CDC12813A10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67054" y="1011115"/>
            <a:ext cx="4114799" cy="4853354"/>
          </a:xfrm>
          <a:noFill/>
        </p:spPr>
        <p:txBody>
          <a:bodyPr rtlCol="0">
            <a:normAutofit fontScale="92500"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</a:t>
            </a:r>
            <a:r>
              <a:rPr lang="ru-RU" sz="13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достижения:</a:t>
            </a:r>
            <a:endParaRPr lang="ru-RU" sz="13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 художественных навыков и умений</a:t>
            </a:r>
            <a:r>
              <a:rPr lang="ru-RU" sz="13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Дети овладели различными техниками рисования, лепки, аппликации, научились использовать разнообразные материалы и инструменты для создания художественных образов. На занятиях по рисованию дети экспериментировали с разными техниками (рисование пальчиками, ладошками, кисточкой, губкой), использовали нетрадиционные материалы (соль, крупу, нитки</a:t>
            </a:r>
            <a:r>
              <a:rPr lang="ru-RU" sz="13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).</a:t>
            </a:r>
            <a:endParaRPr lang="ru-RU" sz="13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Формирование эстетического вкуса: </a:t>
            </a:r>
            <a:r>
              <a:rPr lang="ru-RU" sz="13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Дети научились видеть красоту в окружающем мире, понимать и оценивать произведения искусства. </a:t>
            </a:r>
            <a:endParaRPr lang="ru-RU" sz="13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 творческих способностей и воображения</a:t>
            </a:r>
            <a:r>
              <a:rPr lang="ru-RU" sz="13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Дети проявляли фантазию и креативность в своих работах, создавали оригинальные и неповторимые образы. На занятиях по конструированию дети строили из строительного материала дома, мосты, башни, проявляя фантазию и изобретательность.</a:t>
            </a:r>
            <a:endParaRPr lang="ru-RU" sz="13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0" indent="0" rtl="0">
              <a:buNone/>
            </a:pP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CE640F-7F5A-BDB7-205D-765FA80B67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52192" y="975946"/>
            <a:ext cx="3965330" cy="4888523"/>
          </a:xfrm>
          <a:noFill/>
        </p:spPr>
        <p:txBody>
          <a:bodyPr rtlCol="0">
            <a:normAutofit fontScale="40000" lnSpcReduction="20000"/>
          </a:bodyPr>
          <a:lstStyle/>
          <a:p>
            <a:pPr lvl="0" algn="just">
              <a:lnSpc>
                <a:spcPct val="115000"/>
              </a:lnSpc>
            </a:pPr>
            <a:endParaRPr lang="ru-RU" sz="1600" b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</a:pPr>
            <a:r>
              <a:rPr lang="ru-RU" sz="29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Дети </a:t>
            </a:r>
            <a:r>
              <a:rPr lang="ru-RU" sz="29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приобрели базовые музыкальные умения: </a:t>
            </a:r>
            <a:r>
              <a:rPr lang="ru-RU" sz="2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Развитие слухового восприятия — умение различать мелодию, ритм и темп, ознакомление с музыкальными инструментами и звуками; усвоение простых песен и стихотворений, развитие памяти и артикуляции, навыки исполнения танцевальных движений и ритмических упражнений и др</a:t>
            </a:r>
            <a:r>
              <a:rPr lang="ru-RU" sz="2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..</a:t>
            </a:r>
            <a:endParaRPr lang="ru-RU" sz="2900" b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9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Проблемные </a:t>
            </a:r>
            <a:r>
              <a:rPr lang="ru-RU" sz="29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моменты: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Не все дети проявляют достаточный интерес к художественной деятельности, некоторые испытывают затруднения в выражении своих чувств и эмоций через творчество.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9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Задачи на следующий год: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Создавать стимулирующую среду для развития творческих способностей, предлагая детям разнообразные материалы и инструменты для творчества.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Вовлекать родителей в совместную художественную деятельность (организация выставок, мастер-классов, совместных проектов).</a:t>
            </a:r>
          </a:p>
          <a:p>
            <a:pPr rtl="0"/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708" y="861646"/>
            <a:ext cx="3560883" cy="5002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600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A9874B-BCA9-8420-1595-EDD1865A0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  <a:noFill/>
        </p:spPr>
        <p:txBody>
          <a:bodyPr rtlCol="0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                                     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ФИЗИЧЕСКое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развитие:</a:t>
            </a:r>
            <a:r>
              <a:rPr lang="ru-RU" sz="20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</a:br>
            <a:endParaRPr lang="ru" dirty="0">
              <a:solidFill>
                <a:srgbClr val="C00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CFBB810-3430-2C29-1AA0-9744AA0A1AA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13238" y="896816"/>
            <a:ext cx="3789485" cy="5697416"/>
          </a:xfrm>
          <a:solidFill>
            <a:schemeClr val="bg1"/>
          </a:solidFill>
        </p:spPr>
        <p:txBody>
          <a:bodyPr rtlCol="0">
            <a:normAutofit fontScale="85000" lnSpcReduction="100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достижения:</a:t>
            </a:r>
            <a:r>
              <a:rPr lang="ru-RU" sz="14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В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течение года особое внимание уделялось укреплению здоровья детей, развитию основных двигательных навыков и формированию привычки к здоровому образу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жизни.</a:t>
            </a: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достижения:</a:t>
            </a:r>
            <a:endParaRPr lang="ru-RU" sz="12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Развитие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основных двигательных навыков и качеств: Дети улучшили свои показатели в беге, прыжках, метании, лазании, научились выполнять сложные физические упражнения. Например, на физкультурных занятиях использовались различные упражнения на развитие координации, ловкости, силы и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выносливости.</a:t>
            </a: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Формирование </a:t>
            </a: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привычки к здоровому образу жизни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: Дети усвоили основные правила личной гигиены, научились правильно питаться, соблюдать режим дня. В группах были реализованы проекты, в ходе которых дети узнали о пользе витаминов, о правильном питании и значении физической активности для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здоровья.</a:t>
            </a: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Снижение </a:t>
            </a: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заболеваемости: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Благодаря комплексу оздоровительных мероприятий удалось снизить заболеваемость детей по сравнению с прошлым годом.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rtl="0"/>
            <a:endParaRPr lang="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8A5FD2B-E3E5-1C2B-0151-21F216B14A3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218728" y="1257299"/>
            <a:ext cx="3686057" cy="5389818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Проблемные моменты: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Некоторые дети испытывают трудности в выполнении отдельных видов физических упражнений, не проявляют достаточный интерес к физической активности.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Задачи на следующий год: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Индивидуализировать подход к физическому развитию детей, учитывая их особенности и возможности.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Разнообразить формы и методы работы по формированию привычки к здоровому образу жизни.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ru" sz="1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150" y="844062"/>
            <a:ext cx="3506055" cy="573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93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8A15DE-D135-0710-9984-A0A55E96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07" y="263769"/>
            <a:ext cx="6645965" cy="1497257"/>
          </a:xfrm>
          <a:noFill/>
        </p:spPr>
        <p:txBody>
          <a:bodyPr rtlCol="0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rgbClr val="C00000"/>
                </a:solidFill>
                <a:ea typeface="Calibri"/>
                <a:cs typeface="Times New Roman" pitchFamily="18" charset="0"/>
              </a:rPr>
              <a:t>Взаимодействие с семьей - основа успешного развития ребенка</a:t>
            </a:r>
            <a: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> </a:t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endParaRPr lang="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CC8AA23-D8D0-93BE-5C5F-103A750B0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5124" y="1213339"/>
            <a:ext cx="6611814" cy="4980306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ценим и развиваем тесное сотрудничество с семьями воспитанников.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 для нас - активные партнеры в образовательном процессе.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творчество и общение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Праздники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мероприятия: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Отмечаем важные события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вместе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Выставки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Демонстрируем детские работы и родительское творчество.</a:t>
            </a:r>
          </a:p>
          <a:p>
            <a:pPr algn="just">
              <a:buFont typeface="Arial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Родительские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собрания: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Общие и групповые встречи для обмена информацией.</a:t>
            </a:r>
          </a:p>
          <a:p>
            <a:pPr algn="just">
              <a:buFont typeface="Arial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Консультации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Индивидуальные и групповые, по вопросам развития и обучения.</a:t>
            </a:r>
          </a:p>
          <a:p>
            <a:pPr rtl="0"/>
            <a:endParaRPr lang="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9" r="16209"/>
          <a:stretch>
            <a:fillRect/>
          </a:stretch>
        </p:blipFill>
        <p:spPr>
          <a:xfrm>
            <a:off x="7605345" y="-22860"/>
            <a:ext cx="4586653" cy="6903720"/>
          </a:xfrm>
        </p:spPr>
      </p:pic>
    </p:spTree>
    <p:extLst>
      <p:ext uri="{BB962C8B-B14F-4D97-AF65-F5344CB8AC3E}">
        <p14:creationId xmlns:p14="http://schemas.microsoft.com/office/powerpoint/2010/main" val="273724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gleLinesVTI">
  <a:themeElements>
    <a:clrScheme name="Custom 43">
      <a:dk1>
        <a:srgbClr val="000000"/>
      </a:dk1>
      <a:lt1>
        <a:srgbClr val="FFFFFF"/>
      </a:lt1>
      <a:dk2>
        <a:srgbClr val="EFEBEB"/>
      </a:dk2>
      <a:lt2>
        <a:srgbClr val="E8E8E8"/>
      </a:lt2>
      <a:accent1>
        <a:srgbClr val="001D2E"/>
      </a:accent1>
      <a:accent2>
        <a:srgbClr val="145766"/>
      </a:accent2>
      <a:accent3>
        <a:srgbClr val="B99B9F"/>
      </a:accent3>
      <a:accent4>
        <a:srgbClr val="A47930"/>
      </a:accent4>
      <a:accent5>
        <a:srgbClr val="0C577C"/>
      </a:accent5>
      <a:accent6>
        <a:srgbClr val="CC836D"/>
      </a:accent6>
      <a:hlink>
        <a:srgbClr val="467886"/>
      </a:hlink>
      <a:folHlink>
        <a:srgbClr val="96607D"/>
      </a:folHlink>
    </a:clrScheme>
    <a:fontScheme name="Custom 98">
      <a:majorFont>
        <a:latin typeface="Walbaum Display Light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Angle lines design_Win32_SL_V15" id="{7EDC6EF7-8AD3-4A22-B09A-9C2D96F216F8}" vid="{B0E828C9-6219-42BF-B63C-156B68E5CCE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D4B218-C04B-41F5-949D-06E9DAE96B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283731-47E9-4F14-86D1-57C1EA2672A1}">
  <ds:schemaRefs>
    <ds:schemaRef ds:uri="http://purl.org/dc/elements/1.1/"/>
    <ds:schemaRef ds:uri="http://schemas.microsoft.com/office/2006/metadata/properties"/>
    <ds:schemaRef ds:uri="http://schemas.microsoft.com/sharepoint/v3"/>
    <ds:schemaRef ds:uri="230e9df3-be65-4c73-a93b-d1236ebd677e"/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1846AD4-435D-4592-8088-FE2831A30D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1583</Words>
  <Application>Microsoft Office PowerPoint</Application>
  <PresentationFormat>Произвольный</PresentationFormat>
  <Paragraphs>147</Paragraphs>
  <Slides>18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AngleLinesVTI</vt:lpstr>
      <vt:lpstr>мбдоу «Раздольненский  детский сад №5 «СКАЗКА»  общеЕ родительскоЕ собраниЕ                                                                       «Итоги работы детского сада  в 2025/2026  учебном году. организация работы в летний оздоровительный период Дата проведения: 8 июня 2026года</vt:lpstr>
      <vt:lpstr>ПОВЕСТКА ДНЯ</vt:lpstr>
      <vt:lpstr>Образовательный процесс в ДОУ осуществлялся в соответствии с Федеральным государственным образовательным стандартом дошкольного образования (ФГОС ДО) и требованиями образовательной программы доу, разработанной с учетом Федеральной образовательной программы (ФОП ДО). в своей работе педагогический коллектив также успешно применял «Региональную парциальную программу по гражданско-патриотическому воспитанию детей дошкольного возраста «Крымский веночек». </vt:lpstr>
      <vt:lpstr>                                           Социально-коммуникативное развитие: </vt:lpstr>
      <vt:lpstr>Познавательное развитие</vt:lpstr>
      <vt:lpstr>                                                           РЕЧЕВОЕ развитие: </vt:lpstr>
      <vt:lpstr>ХУДОЖЕСТВЕННО-ЭСТЕТИЧЕСКОЕ  развитие</vt:lpstr>
      <vt:lpstr>                                           ФИЗИЧЕСКое развитие: </vt:lpstr>
      <vt:lpstr>             Взаимодействие с семьей - основа успешного развития ребенка   </vt:lpstr>
      <vt:lpstr>            ВСЕГДА НА СВЯЗИ: УДОБНЫЕ КАНАЛЫ КОММУНИКАЦИИ    </vt:lpstr>
      <vt:lpstr>Наши принципы </vt:lpstr>
      <vt:lpstr>     </vt:lpstr>
      <vt:lpstr>НАШЕ МЕНЮ</vt:lpstr>
      <vt:lpstr>Контроль качества и безопасность </vt:lpstr>
      <vt:lpstr>  Лето - время здоровья, развития и радости!    • Летняя работа в детском саду - это, прежде всего, оздоровление.    • Наша цель: всемерно использовать благоприятные условия для укрепления здоровья, закаливания и развития детей.    • Летом природа предоставляет отличные возможности для познавательного развития.    • Важно своевременно подготовиться к летней работе, чтобы обеспечить полноценный и интересный отдых для каждого ребенка.</vt:lpstr>
      <vt:lpstr>Организация летнего периода </vt:lpstr>
      <vt:lpstr>Безопасное лето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2023-12-10T21:10:30Z</dcterms:created>
  <dcterms:modified xsi:type="dcterms:W3CDTF">2026-06-09T11:17:35Z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