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8" r:id="rId21"/>
    <p:sldId id="279" r:id="rId22"/>
    <p:sldId id="287" r:id="rId23"/>
    <p:sldId id="288" r:id="rId24"/>
    <p:sldId id="284" r:id="rId25"/>
    <p:sldId id="280" r:id="rId26"/>
    <p:sldId id="282" r:id="rId27"/>
    <p:sldId id="283" r:id="rId28"/>
    <p:sldId id="298" r:id="rId29"/>
    <p:sldId id="286" r:id="rId30"/>
    <p:sldId id="285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-42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159AFB-7871-48B9-9521-E63C3F4C2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1E61D9A-7B18-42F6-8B8F-62B106DD7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857A16-6344-4129-9615-F103C3EB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077F4A-302B-4119-AD75-C780F4F1C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758564-1D33-4E53-986F-437B38F2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51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89664C-C121-494E-B00B-99BD8108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ACF4849-A783-4387-AF85-84F096CE5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6FB5C6-D5EF-4107-AB65-10AD84B6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AB5917-9851-49EA-9F17-5D961C47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3877E8-DF30-42D5-841F-18DC05E6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3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E8D54D1-94BF-4C9C-976C-5E082DA93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5081266-0755-411F-BBC2-78545B77E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E9E9BC-DC10-4049-A762-FA419F87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D15959-DB7A-4F91-8DF8-9962A8BC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EB0AA0-9775-4ACA-B93C-4358707A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BBB268-29CE-4567-8737-6FD12A05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9F57BD-42BD-4DB2-BA39-826DAC87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B40B58-E3F2-4923-99C4-F3C2152C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A7D847-1603-4AD8-A1A7-455A49F9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612503-C143-4D90-8807-74EC5AC2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6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BA4E93-C762-4785-A4CC-19603FED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6541470-24F3-4048-AA06-638E9936F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E011F3-085C-4987-B47E-CAA6B56F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6F7A1D-E8FC-41C7-A663-837A2F91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4655C0-2FAA-46D6-91E1-8050863A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9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B86641-18D5-41D6-8A96-506C86FB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3BCD50-3D43-4A12-8003-556A78111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AA2EC39-24CA-45AF-A949-5E4C41F2A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CF2B84-1A5D-4782-BAF8-D23FF8E7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692C6B-DF6B-4716-BC19-1AFF374C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A92289-6C89-48C9-8EF7-11F67200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3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FD9C0F-E52D-4162-95F0-7F3FC54C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E8492E-6121-4E64-820F-BF265185B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8803000-7619-4F5F-AE47-1EADB9E22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6F30CD3-34CE-475C-BE7E-21951658E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159AC0-13FC-4568-BB3B-1DF794D6C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514A45-7525-43C7-BB60-C4CCC74B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B30C690-33C3-4612-9C4E-FEDCD349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5271B6F-A599-4F48-8B34-C639D00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2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E50955-2FD2-4EBA-92B1-4EEEC730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63E764-82C8-4679-BF23-AC6BC90F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2F4893D-CFCB-4F51-8181-186492AB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C4CE91A-CFAD-4C60-B9D9-47CF4CF5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37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53F2878-B3BA-42E0-BC49-87E6D2C7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5CFA29C-91F8-4D9A-AA3A-37DC60A8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7E322D8-F6E3-45BD-A9B1-5FCE39E6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8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2BCA7A-6CF8-4EF1-AAFA-28B191C3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33C689-06A6-4CAB-ADA7-1F21C542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AC70C2-9C11-45DE-B82E-3729148C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1E27C8-CD76-4253-BFB6-1869841A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1944E02-8CBF-4EAE-AF2F-13A1C99A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C33386-6E52-49B6-B1CA-0E9C4B09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8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FBE1C0-F574-47AC-B56B-1D08ECBE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256602-A281-4D24-ACF6-364C027ED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62E1ABA-6726-4D13-8054-F4B103AC5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D02D21-B997-4A86-AD3B-CF5E380C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81708A0-C013-40C8-BECD-EFFF2F0C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AEB0E0-DC34-4FA7-8D08-D0EA0B49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B887A4-394F-4F50-A77C-1A03E6E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07CFC8-32AD-45C0-87BC-5E054BEB0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C4BDFA-50C4-4DAA-86CB-2142CDE85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6DE1-F738-4BCB-8CEC-B12DDBE34C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97150E-D51E-40C5-ADA5-59BEFE426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62342B-32AD-4800-AC5A-29B38077B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71AA4-E968-459F-9483-ABCE2685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8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5297286" TargetMode="External"/><Relationship Id="rId2" Type="http://schemas.openxmlformats.org/officeDocument/2006/relationships/hyperlink" Target="https://skazka.eduds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AD84FE5-C429-4F08-A6B9-45E96013CF97}"/>
              </a:ext>
            </a:extLst>
          </p:cNvPr>
          <p:cNvSpPr/>
          <p:nvPr/>
        </p:nvSpPr>
        <p:spPr>
          <a:xfrm>
            <a:off x="6066602" y="1478798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ea typeface="Crimson Pro Semi Bold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«</a:t>
            </a:r>
            <a:r>
              <a:rPr lang="en-US" sz="3200" b="1" dirty="0" err="1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Гражданско-патриотическое</a:t>
            </a:r>
            <a:r>
              <a:rPr lang="en-US" sz="3200" b="1" dirty="0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воспитание</a:t>
            </a:r>
            <a:r>
              <a:rPr lang="en-US" sz="3200" b="1" dirty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дошкольников</a:t>
            </a:r>
            <a:r>
              <a:rPr lang="ru-RU" sz="3200" b="1" dirty="0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от </a:t>
            </a:r>
            <a:r>
              <a:rPr lang="ru-RU" sz="3200" b="1" dirty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теории к </a:t>
            </a:r>
            <a:r>
              <a:rPr lang="ru-RU" sz="3200" b="1" dirty="0" smtClean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практике»</a:t>
            </a:r>
            <a:endParaRPr lang="ru-RU" sz="3200" b="1" dirty="0">
              <a:solidFill>
                <a:srgbClr val="002060"/>
              </a:solidFill>
              <a:ea typeface="Crimson Pro Semi Bold" pitchFamily="34" charset="-122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rimson Pro Semi Bold" pitchFamily="34" charset="-122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rimson Pro Semi Bold" pitchFamily="34" charset="-122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104D2E8-FD35-47DB-B748-C9FBFADB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36E6DF4-8A17-476D-81F3-1198CAD4CA5C}"/>
              </a:ext>
            </a:extLst>
          </p:cNvPr>
          <p:cNvSpPr/>
          <p:nvPr/>
        </p:nvSpPr>
        <p:spPr>
          <a:xfrm>
            <a:off x="6252839" y="301768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213C3C3-6F7C-46CE-B17C-57CC1BA90DB1}"/>
              </a:ext>
            </a:extLst>
          </p:cNvPr>
          <p:cNvSpPr/>
          <p:nvPr/>
        </p:nvSpPr>
        <p:spPr>
          <a:xfrm>
            <a:off x="6185224" y="618214"/>
            <a:ext cx="546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МБДОУ «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Раздольненский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детский сад №5 «Сказка»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046A51B-393B-4A62-8AC9-8E89D79E10ED}"/>
              </a:ext>
            </a:extLst>
          </p:cNvPr>
          <p:cNvSpPr/>
          <p:nvPr/>
        </p:nvSpPr>
        <p:spPr>
          <a:xfrm>
            <a:off x="5939162" y="556687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Подготовила: старший воспитатель</a:t>
            </a:r>
          </a:p>
          <a:p>
            <a:pPr algn="r"/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Умерова </a:t>
            </a:r>
            <a:r>
              <a:rPr lang="ru-RU" sz="1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Нияра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Ганиевна</a:t>
            </a:r>
            <a:endParaRPr lang="ru-RU" sz="1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От теории к практике: создание развивающей среды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650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От теории к практике: создание развивающей среды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078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От теории к практике: создание развивающей среды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5731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Формы и методы работы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гражданско-патриотическому воспитанию в ДОУ.</a:t>
            </a:r>
            <a:r>
              <a:rPr lang="ru-RU" sz="2400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</a:b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1236" y="1749104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Занятия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55558" y="2835479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Акции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1236" y="2835479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a typeface="Calibri"/>
              </a:rPr>
              <a:t>Праздники и развлечения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91236" y="3955410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Проектная </a:t>
            </a:r>
            <a:r>
              <a:rPr lang="ru-RU" b="1" dirty="0">
                <a:solidFill>
                  <a:srgbClr val="002060"/>
                </a:solidFill>
              </a:rPr>
              <a:t>деятельность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55558" y="5008228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Наглядные, Словесные Игровые Практические Метод </a:t>
            </a:r>
            <a:r>
              <a:rPr lang="ru-RU" sz="1600" b="1" dirty="0" smtClean="0">
                <a:solidFill>
                  <a:srgbClr val="002060"/>
                </a:solidFill>
              </a:rPr>
              <a:t>проектов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955558" y="3892492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Работа с родителями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55558" y="1744910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a typeface="Calibri"/>
              </a:rPr>
              <a:t>Выставки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1236" y="5052270"/>
            <a:ext cx="2877424" cy="864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Экскурсии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95" y="1744911"/>
            <a:ext cx="3681615" cy="28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538445" y="5113091"/>
            <a:ext cx="2894202" cy="803245"/>
          </a:xfrm>
          <a:prstGeom prst="round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Методы работы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7550091" y="5317005"/>
            <a:ext cx="326019" cy="395415"/>
          </a:xfrm>
          <a:prstGeom prst="rightArrow">
            <a:avLst/>
          </a:prstGeom>
          <a:ln w="28575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713100" y="657696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Занятия: «Россия –Родина моя!», «Волшебный Крым»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4" y="1820255"/>
            <a:ext cx="4928299" cy="378578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14" y="1786070"/>
            <a:ext cx="4981659" cy="3811423"/>
          </a:xfrm>
        </p:spPr>
      </p:pic>
    </p:spTree>
    <p:extLst>
      <p:ext uri="{BB962C8B-B14F-4D97-AF65-F5344CB8AC3E}">
        <p14:creationId xmlns:p14="http://schemas.microsoft.com/office/powerpoint/2010/main" val="23870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Занятия: «Большая и малая Родина», «Цветок дружбы»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0182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</a:rPr>
              <a:t>Занятия: </a:t>
            </a: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«С чего начинается Родина?», «Народная игрушка»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49" y="1982624"/>
            <a:ext cx="4514850" cy="419598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52" y="1901165"/>
            <a:ext cx="4284344" cy="4284344"/>
          </a:xfrm>
        </p:spPr>
      </p:pic>
    </p:spTree>
    <p:extLst>
      <p:ext uri="{BB962C8B-B14F-4D97-AF65-F5344CB8AC3E}">
        <p14:creationId xmlns:p14="http://schemas.microsoft.com/office/powerpoint/2010/main" val="21261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Праздники и развлечения: «День семьи», «День отца»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50" y="1846431"/>
            <a:ext cx="4495087" cy="4323632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06" y="181708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5420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</a:rPr>
              <a:t>Праздники и развлечения: </a:t>
            </a: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«Масленица», «20 января- День Республики Крым»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8" y="1965915"/>
            <a:ext cx="5181600" cy="3886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01" y="198269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359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22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Год защитника Отечества:</a:t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спортивные праздники, посвященные Дню защитника Отечества и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Дню защитника Отечества Республики Крым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5" y="1299666"/>
            <a:ext cx="3406923" cy="26387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2" y="4146193"/>
            <a:ext cx="3349951" cy="253021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44" y="1299667"/>
            <a:ext cx="3388407" cy="263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45" y="4116367"/>
            <a:ext cx="3388406" cy="256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40" y="1299667"/>
            <a:ext cx="3282338" cy="262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40" y="4187055"/>
            <a:ext cx="3282339" cy="248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0260D9A2-AFD3-43C6-8D1A-0B98DD57392D}"/>
              </a:ext>
            </a:extLst>
          </p:cNvPr>
          <p:cNvSpPr/>
          <p:nvPr/>
        </p:nvSpPr>
        <p:spPr>
          <a:xfrm>
            <a:off x="710214" y="2132860"/>
            <a:ext cx="3524435" cy="1979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2F032757-A17E-481A-BEA5-E0957E5F7A6A}"/>
              </a:ext>
            </a:extLst>
          </p:cNvPr>
          <p:cNvSpPr/>
          <p:nvPr/>
        </p:nvSpPr>
        <p:spPr>
          <a:xfrm>
            <a:off x="7759084" y="2132860"/>
            <a:ext cx="3524435" cy="1979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Воспитание чувства гордости за свою страну.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xmlns="" id="{AB3A20E5-7F6C-4F6F-8AF3-DB0BA58157FD}"/>
              </a:ext>
            </a:extLst>
          </p:cNvPr>
          <p:cNvSpPr/>
          <p:nvPr/>
        </p:nvSpPr>
        <p:spPr>
          <a:xfrm>
            <a:off x="4234649" y="4569040"/>
            <a:ext cx="3524435" cy="19797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Привитие уважения к истории и культуре России.</a:t>
            </a:r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xmlns="" id="{AF64653B-A1D3-4EFA-85C5-E6058A2D5E9F}"/>
              </a:ext>
            </a:extLst>
          </p:cNvPr>
          <p:cNvSpPr/>
          <p:nvPr/>
        </p:nvSpPr>
        <p:spPr>
          <a:xfrm>
            <a:off x="1145055" y="2302183"/>
            <a:ext cx="26547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Нравственные ориентиры</a:t>
            </a:r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DB07CFB-1AB3-4C65-871B-9646C69270E6}"/>
              </a:ext>
            </a:extLst>
          </p:cNvPr>
          <p:cNvSpPr/>
          <p:nvPr/>
        </p:nvSpPr>
        <p:spPr>
          <a:xfrm>
            <a:off x="656997" y="2825836"/>
            <a:ext cx="3524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Формирование прочных </a:t>
            </a:r>
          </a:p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нравственных ориентиров у детей.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94970270-D740-4D77-BEBF-0445EFE675D6}"/>
              </a:ext>
            </a:extLst>
          </p:cNvPr>
          <p:cNvSpPr/>
          <p:nvPr/>
        </p:nvSpPr>
        <p:spPr>
          <a:xfrm>
            <a:off x="8453860" y="2234794"/>
            <a:ext cx="2134879" cy="429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000" b="1" dirty="0" err="1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Любовь</a:t>
            </a:r>
            <a:r>
              <a:rPr lang="en-US" sz="2000" b="1" dirty="0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 к </a:t>
            </a:r>
            <a:r>
              <a:rPr lang="en-US" sz="2000" b="1" dirty="0" err="1">
                <a:solidFill>
                  <a:srgbClr val="002060"/>
                </a:solidFill>
                <a:ea typeface="Crimson Pro Semi Bold" pitchFamily="34" charset="-122"/>
                <a:cs typeface="Times New Roman" panose="02020603050405020304" pitchFamily="18" charset="0"/>
              </a:rPr>
              <a:t>Родине</a:t>
            </a:r>
            <a:endParaRPr lang="en-US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8F794C71-DE3A-4CEB-86DD-0F486FC7531A}"/>
              </a:ext>
            </a:extLst>
          </p:cNvPr>
          <p:cNvSpPr/>
          <p:nvPr/>
        </p:nvSpPr>
        <p:spPr>
          <a:xfrm>
            <a:off x="4737226" y="4700273"/>
            <a:ext cx="2519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Уважение к культуре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DB5788E8-7706-46D6-9534-5556F526A8EE}"/>
              </a:ext>
            </a:extLst>
          </p:cNvPr>
          <p:cNvSpPr/>
          <p:nvPr/>
        </p:nvSpPr>
        <p:spPr>
          <a:xfrm>
            <a:off x="3936114" y="309239"/>
            <a:ext cx="3822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cs typeface="Times New Roman" panose="02020603050405020304" pitchFamily="18" charset="0"/>
              </a:rPr>
              <a:t>Актуальность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544A54D9-60A2-4530-A7BC-4508EF755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323" y="2131574"/>
            <a:ext cx="1953087" cy="19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Музыкально-тематическое мероприятие «Крымская весна»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8" y="1666430"/>
            <a:ext cx="4541470" cy="43521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54" y="1697708"/>
            <a:ext cx="4636446" cy="4345736"/>
          </a:xfrm>
        </p:spPr>
      </p:pic>
    </p:spTree>
    <p:extLst>
      <p:ext uri="{BB962C8B-B14F-4D97-AF65-F5344CB8AC3E}">
        <p14:creationId xmlns:p14="http://schemas.microsoft.com/office/powerpoint/2010/main" val="37434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059"/>
            <a:ext cx="10515600" cy="143062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r>
              <a:rPr lang="ru-RU" sz="16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 smtClean="0">
                <a:latin typeface="Calibri"/>
                <a:ea typeface="Calibri"/>
                <a:cs typeface="Times New Roman"/>
              </a:rPr>
            </a:br>
            <a:r>
              <a:rPr lang="ru-RU" sz="16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 smtClean="0">
                <a:latin typeface="Calibri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  <a:ea typeface="Calibri"/>
              </a:rPr>
              <a:t>Проект </a:t>
            </a:r>
            <a:r>
              <a:rPr lang="ru-RU" sz="2200" b="1" dirty="0">
                <a:solidFill>
                  <a:srgbClr val="002060"/>
                </a:solidFill>
                <a:latin typeface="+mn-lt"/>
                <a:ea typeface="Calibri"/>
              </a:rPr>
              <a:t>«Герои моей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  <a:ea typeface="Calibri"/>
              </a:rPr>
              <a:t>семьи в </a:t>
            </a:r>
            <a:r>
              <a:rPr lang="ru-RU" sz="2200" b="1" dirty="0">
                <a:solidFill>
                  <a:srgbClr val="002060"/>
                </a:solidFill>
                <a:latin typeface="+mn-lt"/>
                <a:ea typeface="Calibri"/>
              </a:rPr>
              <a:t>годы Великой Отечественной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  <a:ea typeface="Calibri"/>
              </a:rPr>
              <a:t>войны». </a:t>
            </a:r>
            <a:br>
              <a:rPr lang="ru-RU" sz="2200" b="1" dirty="0" smtClean="0">
                <a:solidFill>
                  <a:srgbClr val="002060"/>
                </a:solidFill>
                <a:latin typeface="+mn-lt"/>
                <a:ea typeface="Calibri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Цель </a:t>
            </a:r>
            <a:r>
              <a:rPr lang="ru-RU" sz="22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проекта - формирование у детей чувства гордости за своих предков, участвовавших в Великой Отечественной войне.</a:t>
            </a:r>
            <a: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ea typeface="Calibri"/>
              </a:rPr>
              <a:t/>
            </a:r>
            <a:br>
              <a:rPr lang="ru-RU" sz="2000" dirty="0">
                <a:solidFill>
                  <a:srgbClr val="002060"/>
                </a:solidFill>
                <a:ea typeface="Calibri"/>
              </a:rPr>
            </a:br>
            <a:r>
              <a:rPr lang="ru-RU" sz="2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+mn-lt"/>
              </a:rPr>
            </a:b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" y="2030136"/>
            <a:ext cx="4813069" cy="390088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5" y="2058194"/>
            <a:ext cx="5178829" cy="3886200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7008813" y="1493838"/>
            <a:ext cx="5183187" cy="1011237"/>
          </a:xfrm>
        </p:spPr>
        <p:txBody>
          <a:bodyPr>
            <a:normAutofit/>
          </a:bodyPr>
          <a:lstStyle/>
          <a:p>
            <a:pPr lvl="0"/>
            <a:endParaRPr lang="ru-RU" sz="19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8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alibri"/>
              </a:rPr>
              <a:t>Проект </a:t>
            </a:r>
            <a:r>
              <a:rPr lang="ru-RU" sz="2200" b="1" dirty="0" smtClean="0">
                <a:solidFill>
                  <a:srgbClr val="002060"/>
                </a:solidFill>
                <a:latin typeface="Calibri"/>
              </a:rPr>
              <a:t>«</a:t>
            </a:r>
            <a:r>
              <a:rPr lang="ru-RU" sz="2200" b="1" dirty="0">
                <a:solidFill>
                  <a:srgbClr val="002060"/>
                </a:solidFill>
                <a:latin typeface="Calibri"/>
              </a:rPr>
              <a:t>Герои моей семьи в годы Великой Отечественной войны». </a:t>
            </a:r>
            <a:br>
              <a:rPr lang="ru-RU" sz="2200" b="1" dirty="0">
                <a:solidFill>
                  <a:srgbClr val="002060"/>
                </a:solidFill>
                <a:latin typeface="Calibri"/>
              </a:rPr>
            </a:br>
            <a:r>
              <a:rPr lang="ru-RU" sz="2200" b="1" dirty="0">
                <a:solidFill>
                  <a:srgbClr val="002060"/>
                </a:solidFill>
                <a:latin typeface="Calibri"/>
              </a:rPr>
              <a:t>Цель проекта - формирование у детей чувства гордости за своих предков, участвовавших в Великой Отечественной войне.</a:t>
            </a:r>
            <a:br>
              <a:rPr lang="ru-RU" sz="2200" b="1" dirty="0">
                <a:solidFill>
                  <a:srgbClr val="002060"/>
                </a:solidFill>
                <a:latin typeface="Calibri"/>
              </a:rPr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9966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8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Calibri"/>
              </a:rPr>
            </a:br>
            <a:r>
              <a:rPr lang="ru-RU" sz="1800" dirty="0">
                <a:solidFill>
                  <a:srgbClr val="002060"/>
                </a:solidFill>
                <a:latin typeface="Calibri"/>
                <a:ea typeface="Calibri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Calibri"/>
                <a:ea typeface="Calibri"/>
              </a:rPr>
            </a:br>
            <a:r>
              <a:rPr lang="ru-RU" sz="16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06" y="3631963"/>
            <a:ext cx="3712854" cy="29245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1" y="525934"/>
            <a:ext cx="3750564" cy="284326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68" y="539722"/>
            <a:ext cx="4042161" cy="302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41" y="3631963"/>
            <a:ext cx="3965249" cy="293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70" y="897364"/>
            <a:ext cx="2606467" cy="19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5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Проект «Блокадный Ленинград» </a:t>
            </a:r>
            <a:br>
              <a:rPr lang="ru-RU" sz="2000" b="1" dirty="0">
                <a:solidFill>
                  <a:srgbClr val="002060"/>
                </a:solidFill>
                <a:latin typeface="Calibri"/>
              </a:rPr>
            </a:br>
            <a:r>
              <a:rPr lang="ru-RU" sz="2000" b="1" dirty="0">
                <a:solidFill>
                  <a:srgbClr val="002060"/>
                </a:solidFill>
                <a:latin typeface="Calibri"/>
              </a:rPr>
              <a:t>Цель: Формирование у детей представлений о блокаде Ленинграда, развитие чувства патриотизма и сочувствия к жертвам войны</a:t>
            </a:r>
            <a:br>
              <a:rPr lang="ru-RU" sz="2000" b="1" dirty="0">
                <a:solidFill>
                  <a:srgbClr val="002060"/>
                </a:solidFill>
                <a:latin typeface="Calibri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Обыгрывание «Дорога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жизни блокадного 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Ленинграда», Сценка </a:t>
            </a:r>
            <a:r>
              <a:rPr lang="ru-RU" sz="2000" b="1" dirty="0">
                <a:solidFill>
                  <a:srgbClr val="002060"/>
                </a:solidFill>
                <a:latin typeface="Calibri"/>
              </a:rPr>
              <a:t>«Дети-ангелы из блокадного времени»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997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Проект «Блокадный Ленинград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Цель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: Формирование у детей представлений о блокаде Ленинграда, развитие чувства патриотизма и сочувствия к жертвам войны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8654"/>
            <a:ext cx="5181600" cy="4145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8654"/>
            <a:ext cx="5181600" cy="4145280"/>
          </a:xfrm>
        </p:spPr>
      </p:pic>
    </p:spTree>
    <p:extLst>
      <p:ext uri="{BB962C8B-B14F-4D97-AF65-F5344CB8AC3E}">
        <p14:creationId xmlns:p14="http://schemas.microsoft.com/office/powerpoint/2010/main" val="33306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/>
                <a:ea typeface="Calibri"/>
              </a:rPr>
              <a:t>Метод </a:t>
            </a: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макетирования. </a:t>
            </a:r>
            <a:b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</a:br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Создание макета «Блокадный Ленинград»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8" y="1761688"/>
            <a:ext cx="5407404" cy="44377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11" y="1728132"/>
            <a:ext cx="5454941" cy="4471332"/>
          </a:xfrm>
        </p:spPr>
      </p:pic>
    </p:spTree>
    <p:extLst>
      <p:ext uri="{BB962C8B-B14F-4D97-AF65-F5344CB8AC3E}">
        <p14:creationId xmlns:p14="http://schemas.microsoft.com/office/powerpoint/2010/main" val="35094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Метод </a:t>
            </a:r>
            <a:r>
              <a:rPr lang="ru-RU" sz="2400" b="1" dirty="0" smtClean="0">
                <a:solidFill>
                  <a:srgbClr val="002060"/>
                </a:solidFill>
                <a:latin typeface="Calibri"/>
                <a:ea typeface="Calibri"/>
              </a:rPr>
              <a:t>макетирования. </a:t>
            </a:r>
            <a:br>
              <a:rPr lang="ru-RU" sz="2400" b="1" dirty="0" smtClean="0">
                <a:solidFill>
                  <a:srgbClr val="002060"/>
                </a:solidFill>
                <a:latin typeface="Calibri"/>
                <a:ea typeface="Calibri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alibri"/>
                <a:ea typeface="Calibri"/>
              </a:rPr>
              <a:t>Создание макета «Блокадный Ленинград»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" y="1694576"/>
            <a:ext cx="5499683" cy="437935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7798"/>
            <a:ext cx="5446552" cy="4396136"/>
          </a:xfrm>
        </p:spPr>
      </p:pic>
    </p:spTree>
    <p:extLst>
      <p:ext uri="{BB962C8B-B14F-4D97-AF65-F5344CB8AC3E}">
        <p14:creationId xmlns:p14="http://schemas.microsoft.com/office/powerpoint/2010/main" val="32545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7" y="1587288"/>
            <a:ext cx="5264209" cy="432640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64" y="1593221"/>
            <a:ext cx="5294121" cy="4294831"/>
          </a:xfrm>
        </p:spPr>
      </p:pic>
      <p:pic>
        <p:nvPicPr>
          <p:cNvPr id="2050" name="Picture 2" descr="C:\Users\Пользователь\Desktop\Рисунок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32" y="236506"/>
            <a:ext cx="3426865" cy="11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0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Подвиг Володи Дубинина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" y="1703246"/>
            <a:ext cx="5391533" cy="42339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1" y="1713643"/>
            <a:ext cx="5253286" cy="4251321"/>
          </a:xfrm>
        </p:spPr>
      </p:pic>
    </p:spTree>
    <p:extLst>
      <p:ext uri="{BB962C8B-B14F-4D97-AF65-F5344CB8AC3E}">
        <p14:creationId xmlns:p14="http://schemas.microsoft.com/office/powerpoint/2010/main" val="15170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0C46B4A-A735-4FAC-AE55-9288EEEAD177}"/>
              </a:ext>
            </a:extLst>
          </p:cNvPr>
          <p:cNvSpPr/>
          <p:nvPr/>
        </p:nvSpPr>
        <p:spPr>
          <a:xfrm>
            <a:off x="494190" y="190415"/>
            <a:ext cx="60216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Гражданско-патриотическое </a:t>
            </a:r>
          </a:p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воспитание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8C2FB08D-0411-4D16-B138-1BB8FE00C4B9}"/>
              </a:ext>
            </a:extLst>
          </p:cNvPr>
          <p:cNvSpPr/>
          <p:nvPr/>
        </p:nvSpPr>
        <p:spPr>
          <a:xfrm>
            <a:off x="494190" y="2186738"/>
            <a:ext cx="5486399" cy="355106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 это не просто заучивание символов и дат. Это сложный и многогранный процесс, направленный на формирование у детей чувства любви к Родине, ответственности за её будущее, готовности к защите её интересов. И начинать этот процесс необходимо с самого раннего возраста – с дошкольного детства.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4753367-609F-40F1-AD85-46DFCDE4FED6}"/>
              </a:ext>
            </a:extLst>
          </p:cNvPr>
          <p:cNvSpPr/>
          <p:nvPr/>
        </p:nvSpPr>
        <p:spPr>
          <a:xfrm>
            <a:off x="853736" y="2684999"/>
            <a:ext cx="4987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– это не просто заучивание символов и дат. Это сложный и многогранный процесс, направленный на формирование у детей чувства любви к Родине, ответственности за её будущее, готовности к защите её интересов. И начинать этот процесс необходимо с самого раннего возраста – с дошкольного детства.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27" y="0"/>
            <a:ext cx="55059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5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Подвиг Вали Котика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" y="1687532"/>
            <a:ext cx="5388859" cy="432870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4" y="1670675"/>
            <a:ext cx="5300183" cy="4328474"/>
          </a:xfrm>
        </p:spPr>
      </p:pic>
    </p:spTree>
    <p:extLst>
      <p:ext uri="{BB962C8B-B14F-4D97-AF65-F5344CB8AC3E}">
        <p14:creationId xmlns:p14="http://schemas.microsoft.com/office/powerpoint/2010/main" val="7361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099"/>
          </a:xfrm>
        </p:spPr>
        <p:txBody>
          <a:bodyPr>
            <a:norm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+mn-lt"/>
              </a:rPr>
              <a:t>Макет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родного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поселка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9622"/>
            <a:ext cx="5896598" cy="428424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34" y="1590467"/>
            <a:ext cx="3990885" cy="4212128"/>
          </a:xfrm>
        </p:spPr>
      </p:pic>
    </p:spTree>
    <p:extLst>
      <p:ext uri="{BB962C8B-B14F-4D97-AF65-F5344CB8AC3E}">
        <p14:creationId xmlns:p14="http://schemas.microsoft.com/office/powerpoint/2010/main" val="11618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9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Акции «Письмо и посылка солдату»,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Синий платочек», «Стена памяти»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1" y="1833973"/>
            <a:ext cx="4946525" cy="412095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12" y="1842979"/>
            <a:ext cx="4947133" cy="4129981"/>
          </a:xfrm>
        </p:spPr>
      </p:pic>
    </p:spTree>
    <p:extLst>
      <p:ext uri="{BB962C8B-B14F-4D97-AF65-F5344CB8AC3E}">
        <p14:creationId xmlns:p14="http://schemas.microsoft.com/office/powerpoint/2010/main" val="35511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05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Акции «Свеча </a:t>
            </a:r>
            <a:r>
              <a:rPr lang="ru-RU" sz="2000" b="1" dirty="0">
                <a:latin typeface="+mn-lt"/>
              </a:rPr>
              <a:t>памяти</a:t>
            </a:r>
            <a:r>
              <a:rPr lang="ru-RU" sz="2000" b="1" dirty="0" smtClean="0">
                <a:latin typeface="+mn-lt"/>
              </a:rPr>
              <a:t>», </a:t>
            </a:r>
            <a:r>
              <a:rPr lang="ru-RU" sz="2000" b="1" dirty="0">
                <a:latin typeface="+mn-lt"/>
              </a:rPr>
              <a:t>«Георгиевская ленточка»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75" y="884515"/>
            <a:ext cx="2845281" cy="107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05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</a:rPr>
              <a:t>Организация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выставок 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" y="1020374"/>
            <a:ext cx="3521196" cy="25468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99" y="1053620"/>
            <a:ext cx="3582098" cy="2589522"/>
          </a:xfrm>
        </p:spPr>
      </p:pic>
      <p:pic>
        <p:nvPicPr>
          <p:cNvPr id="5123" name="Picture 3" descr="C:\Users\Пользователь\Desktop\Семинар\Выставка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11" y="1072233"/>
            <a:ext cx="3413298" cy="258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Семинар\Выставка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02" y="3864140"/>
            <a:ext cx="3608995" cy="26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Семинар\Выставка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" y="3884491"/>
            <a:ext cx="3541527" cy="26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ользователь\Desktop\Семинар\Выставка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11" y="3911427"/>
            <a:ext cx="3413298" cy="26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6554"/>
            <a:ext cx="10515600" cy="692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Фестиваль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военно-патриотической песни и танца для детей дошкольного «Как хорошо на свете без войны!»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80" y="1159072"/>
            <a:ext cx="3529412" cy="264732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9" y="1152802"/>
            <a:ext cx="3567894" cy="264415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6" y="4022153"/>
            <a:ext cx="3564357" cy="25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99" y="1179321"/>
            <a:ext cx="3435409" cy="262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62" y="4022151"/>
            <a:ext cx="3461046" cy="25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99" y="4047458"/>
            <a:ext cx="3426863" cy="25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033" y="3567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Фестиваль военно-патриотической песни и танца для детей дошкольного «Как хорошо на свете без войны!»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863"/>
            <a:ext cx="5181600" cy="38868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363"/>
            <a:ext cx="5181600" cy="3885861"/>
          </a:xfrm>
        </p:spPr>
      </p:pic>
    </p:spTree>
    <p:extLst>
      <p:ext uri="{BB962C8B-B14F-4D97-AF65-F5344CB8AC3E}">
        <p14:creationId xmlns:p14="http://schemas.microsoft.com/office/powerpoint/2010/main" val="10242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31178" y="1761688"/>
            <a:ext cx="4823670" cy="351498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Гражданско-патриотическое </a:t>
            </a:r>
            <a:r>
              <a:rPr lang="ru-RU" sz="2000" b="1" dirty="0">
                <a:solidFill>
                  <a:srgbClr val="002060"/>
                </a:solidFill>
              </a:rPr>
              <a:t>воспитание </a:t>
            </a:r>
            <a:r>
              <a:rPr lang="ru-RU" sz="2000" dirty="0">
                <a:solidFill>
                  <a:srgbClr val="002060"/>
                </a:solidFill>
              </a:rPr>
              <a:t>– это сложная, но очень важная задача, стоящая перед нами. От того, как мы воспитаем наших детей сегодня, зависит будущее нашей страны. И мы, педагоги, должны приложить все усилия, чтобы они выросли настоящими гражданами и патриотами своей Родины.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61" y="394282"/>
            <a:ext cx="6110853" cy="5075340"/>
          </a:xfrm>
        </p:spPr>
      </p:pic>
    </p:spTree>
    <p:extLst>
      <p:ext uri="{BB962C8B-B14F-4D97-AF65-F5344CB8AC3E}">
        <p14:creationId xmlns:p14="http://schemas.microsoft.com/office/powerpoint/2010/main" val="315838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  <a:ea typeface="Calibri"/>
              </a:rPr>
              <a:t>Чтобы вы могли с легкостью связаться с нами и узнать больше о нашей работе, мы предлагаем вашему вниманию информацию о нашем детском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ea typeface="Calibri"/>
              </a:rPr>
              <a:t>саде: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МБДОУ «</a:t>
            </a:r>
            <a:r>
              <a:rPr lang="ru-RU" b="1" dirty="0" err="1" smtClean="0">
                <a:solidFill>
                  <a:srgbClr val="002060"/>
                </a:solidFill>
              </a:rPr>
              <a:t>Раздольненский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детский сад №5 </a:t>
            </a:r>
            <a:r>
              <a:rPr lang="ru-RU" b="1" dirty="0" smtClean="0">
                <a:solidFill>
                  <a:srgbClr val="002060"/>
                </a:solidFill>
              </a:rPr>
              <a:t>«Сказка»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Адрес: 296200 Республика Крым </a:t>
            </a:r>
            <a:r>
              <a:rPr lang="ru-RU" b="1" dirty="0" err="1">
                <a:solidFill>
                  <a:srgbClr val="002060"/>
                </a:solidFill>
              </a:rPr>
              <a:t>Раздольненский</a:t>
            </a:r>
            <a:r>
              <a:rPr lang="ru-RU" b="1" dirty="0">
                <a:solidFill>
                  <a:srgbClr val="002060"/>
                </a:solidFill>
              </a:rPr>
              <a:t> район </a:t>
            </a:r>
            <a:r>
              <a:rPr lang="ru-RU" b="1" dirty="0" err="1">
                <a:solidFill>
                  <a:srgbClr val="002060"/>
                </a:solidFill>
              </a:rPr>
              <a:t>пгт</a:t>
            </a:r>
            <a:r>
              <a:rPr lang="ru-RU" b="1" dirty="0">
                <a:solidFill>
                  <a:srgbClr val="002060"/>
                </a:solidFill>
              </a:rPr>
              <a:t>. Раздольное ул. Юбилейная, 12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Телефон: +7(36553)51-393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Эл. почта: </a:t>
            </a:r>
            <a:r>
              <a:rPr lang="ru-RU" b="1" dirty="0" smtClean="0">
                <a:solidFill>
                  <a:srgbClr val="002060"/>
                </a:solidFill>
              </a:rPr>
              <a:t>ds-skazka@razdolnoe.rk.gov.ru</a:t>
            </a:r>
          </a:p>
          <a:p>
            <a:pPr marL="0" lv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Сайт ДОУ: </a:t>
            </a:r>
            <a:r>
              <a:rPr lang="ru-RU" b="1" dirty="0">
                <a:solidFill>
                  <a:srgbClr val="002060"/>
                </a:solidFill>
                <a:hlinkClick r:id="rId2"/>
              </a:rPr>
              <a:t>https://skazka.eduds.ru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Сообщество в ВК: 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vk.com/public205297286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5E84AD57-E256-41E5-ABB5-8D7DBA645B9A}"/>
              </a:ext>
            </a:extLst>
          </p:cNvPr>
          <p:cNvSpPr/>
          <p:nvPr/>
        </p:nvSpPr>
        <p:spPr>
          <a:xfrm>
            <a:off x="572609" y="162668"/>
            <a:ext cx="11046781" cy="14648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Наша цель </a:t>
            </a:r>
            <a:r>
              <a:rPr lang="ru-RU" sz="2000" dirty="0">
                <a:solidFill>
                  <a:srgbClr val="002060"/>
                </a:solidFill>
              </a:rPr>
              <a:t>– создание условий для формирования основ гражданственности и патриотизма у детей дошкольного возраста через гармоничное сочетание теоретических знаний и практической деятельности.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57007A89-C9E5-494D-918E-F6926A57BBE1}"/>
              </a:ext>
            </a:extLst>
          </p:cNvPr>
          <p:cNvSpPr/>
          <p:nvPr/>
        </p:nvSpPr>
        <p:spPr>
          <a:xfrm rot="5400000">
            <a:off x="884409" y="2026803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CEE24B89-85F5-42DF-BA77-463DBA97248A}"/>
              </a:ext>
            </a:extLst>
          </p:cNvPr>
          <p:cNvSpPr/>
          <p:nvPr/>
        </p:nvSpPr>
        <p:spPr>
          <a:xfrm rot="5400000">
            <a:off x="884408" y="5188127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xmlns="" id="{A50FA72D-C385-4917-BCD6-9BBF29C503E0}"/>
              </a:ext>
            </a:extLst>
          </p:cNvPr>
          <p:cNvSpPr/>
          <p:nvPr/>
        </p:nvSpPr>
        <p:spPr>
          <a:xfrm rot="5400000">
            <a:off x="884408" y="2817134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xmlns="" id="{7528A468-C2A6-45FC-B711-A1E81B568BFE}"/>
              </a:ext>
            </a:extLst>
          </p:cNvPr>
          <p:cNvSpPr/>
          <p:nvPr/>
        </p:nvSpPr>
        <p:spPr>
          <a:xfrm rot="5400000">
            <a:off x="884408" y="3607465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xmlns="" id="{FBD0936F-EDE9-4724-9645-B4E1E099F9C3}"/>
              </a:ext>
            </a:extLst>
          </p:cNvPr>
          <p:cNvSpPr/>
          <p:nvPr/>
        </p:nvSpPr>
        <p:spPr>
          <a:xfrm rot="5400000">
            <a:off x="884408" y="4397796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xmlns="" id="{FD92464C-568F-4943-B460-6AF55C1C32B1}"/>
              </a:ext>
            </a:extLst>
          </p:cNvPr>
          <p:cNvSpPr/>
          <p:nvPr/>
        </p:nvSpPr>
        <p:spPr>
          <a:xfrm rot="5400000">
            <a:off x="884407" y="5978458"/>
            <a:ext cx="400283" cy="381740"/>
          </a:xfrm>
          <a:prstGeom prst="homePlate">
            <a:avLst/>
          </a:prstGeom>
          <a:solidFill>
            <a:srgbClr val="CCEC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8EC9248-E400-4132-ABE9-D64166BE6B66}"/>
              </a:ext>
            </a:extLst>
          </p:cNvPr>
          <p:cNvSpPr/>
          <p:nvPr/>
        </p:nvSpPr>
        <p:spPr>
          <a:xfrm>
            <a:off x="1325732" y="1906621"/>
            <a:ext cx="10135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Формирование у детей первоначальных представлений о своей семье, родном крае, стране, планете Земля.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F754AAF-AFA2-4CA9-84FC-C9E1EF1159AF}"/>
              </a:ext>
            </a:extLst>
          </p:cNvPr>
          <p:cNvSpPr/>
          <p:nvPr/>
        </p:nvSpPr>
        <p:spPr>
          <a:xfrm>
            <a:off x="1325732" y="271060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Воспитание уважительного отношения к государственным символам (гербу, флагу, гимну) и праздникам России.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7CAED26-B36B-4AFD-AD1A-3677C3A3E739}"/>
              </a:ext>
            </a:extLst>
          </p:cNvPr>
          <p:cNvSpPr/>
          <p:nvPr/>
        </p:nvSpPr>
        <p:spPr>
          <a:xfrm>
            <a:off x="1325732" y="3481797"/>
            <a:ext cx="891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Развитие интереса к истории и культуре своего народа, традициям и обычаям.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383A6FA-4F65-4550-924F-F1F00D953DB3}"/>
              </a:ext>
            </a:extLst>
          </p:cNvPr>
          <p:cNvSpPr/>
          <p:nvPr/>
        </p:nvSpPr>
        <p:spPr>
          <a:xfrm>
            <a:off x="1325732" y="4284075"/>
            <a:ext cx="8492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Развитие интереса к истории и культуре своего народа, традициям и обычаям.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B3D746B-DAE0-4C6F-951C-3CE981C81AD0}"/>
              </a:ext>
            </a:extLst>
          </p:cNvPr>
          <p:cNvSpPr/>
          <p:nvPr/>
        </p:nvSpPr>
        <p:spPr>
          <a:xfrm>
            <a:off x="1325732" y="5086353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Воспитание уважительного отношения к людям разных национальностей и культур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71684CA5-9F20-41D7-9FB6-E017ADD5CBCE}"/>
              </a:ext>
            </a:extLst>
          </p:cNvPr>
          <p:cNvSpPr/>
          <p:nvPr/>
        </p:nvSpPr>
        <p:spPr>
          <a:xfrm>
            <a:off x="1325732" y="5888631"/>
            <a:ext cx="7969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Формирование бережного отношения к природе и окружающей среде.</a:t>
            </a:r>
          </a:p>
        </p:txBody>
      </p:sp>
    </p:spTree>
    <p:extLst>
      <p:ext uri="{BB962C8B-B14F-4D97-AF65-F5344CB8AC3E}">
        <p14:creationId xmlns:p14="http://schemas.microsoft.com/office/powerpoint/2010/main" val="30278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9F2DDB4-5D54-478E-885A-5ECECAA6A3D0}"/>
              </a:ext>
            </a:extLst>
          </p:cNvPr>
          <p:cNvSpPr/>
          <p:nvPr/>
        </p:nvSpPr>
        <p:spPr>
          <a:xfrm>
            <a:off x="6947362" y="181537"/>
            <a:ext cx="4335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Теоретические основы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7F3CAE0-E0D7-4D8A-87B8-AAA7CB4FD6DB}"/>
              </a:ext>
            </a:extLst>
          </p:cNvPr>
          <p:cNvSpPr/>
          <p:nvPr/>
        </p:nvSpPr>
        <p:spPr>
          <a:xfrm>
            <a:off x="5360565" y="1239175"/>
            <a:ext cx="65651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Патриотизм </a:t>
            </a:r>
            <a:r>
              <a:rPr lang="ru-RU" sz="2400" dirty="0">
                <a:solidFill>
                  <a:srgbClr val="002060"/>
                </a:solidFill>
              </a:rPr>
              <a:t>– это любовь к Родине, преданность своему народу, гордость за достижения своей страны.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</a:rPr>
              <a:t>Гражданственность</a:t>
            </a:r>
            <a:r>
              <a:rPr lang="ru-RU" sz="2400" dirty="0">
                <a:solidFill>
                  <a:srgbClr val="002060"/>
                </a:solidFill>
              </a:rPr>
              <a:t> – это осознание своей принадлежности к определенному государству, знание своих прав и обязанностей, уважение к законам и нормам общества.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Родина</a:t>
            </a:r>
            <a:r>
              <a:rPr lang="ru-RU" sz="2400" dirty="0">
                <a:solidFill>
                  <a:srgbClr val="002060"/>
                </a:solidFill>
              </a:rPr>
              <a:t> – это не только страна, в которой мы родились и живём, но и место, где живут наши близкие, где находится наш дом, где звучит родной язык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074" name="Picture 2" descr="C:\Users\Пользователь\Desktop\Семинар\phpURCNIX_grazhdvnskopatrioticheskoe-vospitanie_html_f61fefd6adc4da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0" y="1979802"/>
            <a:ext cx="4966282" cy="23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E70B6A-7FED-4D6B-9F39-D4B34B5843A6}"/>
              </a:ext>
            </a:extLst>
          </p:cNvPr>
          <p:cNvSpPr/>
          <p:nvPr/>
        </p:nvSpPr>
        <p:spPr>
          <a:xfrm>
            <a:off x="3276160" y="350213"/>
            <a:ext cx="4184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        Принципы </a:t>
            </a:r>
            <a:r>
              <a:rPr lang="ru-RU" sz="2400" b="1" dirty="0">
                <a:solidFill>
                  <a:srgbClr val="002060"/>
                </a:solidFill>
              </a:rPr>
              <a:t>реализации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FED8AF0-B3CF-48CE-A30D-CBCDB9357D2E}"/>
              </a:ext>
            </a:extLst>
          </p:cNvPr>
          <p:cNvSpPr/>
          <p:nvPr/>
        </p:nvSpPr>
        <p:spPr>
          <a:xfrm>
            <a:off x="806345" y="1508384"/>
            <a:ext cx="2695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</a:rPr>
              <a:t>Систематичность и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</a:rPr>
              <a:t>последовательность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E01F2D0-4F72-4ADD-B09E-C106DE79CA87}"/>
              </a:ext>
            </a:extLst>
          </p:cNvPr>
          <p:cNvSpPr/>
          <p:nvPr/>
        </p:nvSpPr>
        <p:spPr>
          <a:xfrm>
            <a:off x="1365439" y="3297336"/>
            <a:ext cx="17188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Наглядность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05BAB4-71ED-4DD6-B0DF-646D35B3FCB6}"/>
              </a:ext>
            </a:extLst>
          </p:cNvPr>
          <p:cNvSpPr/>
          <p:nvPr/>
        </p:nvSpPr>
        <p:spPr>
          <a:xfrm>
            <a:off x="1365439" y="4870845"/>
            <a:ext cx="17122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</a:rPr>
              <a:t>Доступность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58E4244-3BE0-4955-A525-66405D2C425C}"/>
              </a:ext>
            </a:extLst>
          </p:cNvPr>
          <p:cNvSpPr/>
          <p:nvPr/>
        </p:nvSpPr>
        <p:spPr>
          <a:xfrm>
            <a:off x="8018105" y="1569939"/>
            <a:ext cx="3857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Личностно-ориентированный</a:t>
            </a:r>
          </a:p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подход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06039F0-096A-44E8-98FC-5DAC91FEDE4A}"/>
              </a:ext>
            </a:extLst>
          </p:cNvPr>
          <p:cNvSpPr/>
          <p:nvPr/>
        </p:nvSpPr>
        <p:spPr>
          <a:xfrm>
            <a:off x="8377212" y="3269446"/>
            <a:ext cx="31965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Деятельностный подход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5BCD2C3-37C9-4A2F-AC45-0C3D1829BCCB}"/>
              </a:ext>
            </a:extLst>
          </p:cNvPr>
          <p:cNvSpPr/>
          <p:nvPr/>
        </p:nvSpPr>
        <p:spPr>
          <a:xfrm>
            <a:off x="8475186" y="4870845"/>
            <a:ext cx="2942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Партнерство с семьей </a:t>
            </a:r>
          </a:p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и социумом</a:t>
            </a:r>
          </a:p>
        </p:txBody>
      </p:sp>
      <p:sp>
        <p:nvSpPr>
          <p:cNvPr id="18" name="Двойные круглые скобки 17">
            <a:extLst>
              <a:ext uri="{FF2B5EF4-FFF2-40B4-BE49-F238E27FC236}">
                <a16:creationId xmlns:a16="http://schemas.microsoft.com/office/drawing/2014/main" xmlns="" id="{498A20E6-374A-4121-BEF8-668D692D83C7}"/>
              </a:ext>
            </a:extLst>
          </p:cNvPr>
          <p:cNvSpPr/>
          <p:nvPr/>
        </p:nvSpPr>
        <p:spPr>
          <a:xfrm>
            <a:off x="656948" y="1402672"/>
            <a:ext cx="2885242" cy="119848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войные круглые скобки 18">
            <a:extLst>
              <a:ext uri="{FF2B5EF4-FFF2-40B4-BE49-F238E27FC236}">
                <a16:creationId xmlns:a16="http://schemas.microsoft.com/office/drawing/2014/main" xmlns="" id="{298817B7-6D9C-41D2-ADED-D76290463B24}"/>
              </a:ext>
            </a:extLst>
          </p:cNvPr>
          <p:cNvSpPr/>
          <p:nvPr/>
        </p:nvSpPr>
        <p:spPr>
          <a:xfrm>
            <a:off x="765853" y="3167027"/>
            <a:ext cx="2776337" cy="102537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ые круглые скобки 19">
            <a:extLst>
              <a:ext uri="{FF2B5EF4-FFF2-40B4-BE49-F238E27FC236}">
                <a16:creationId xmlns:a16="http://schemas.microsoft.com/office/drawing/2014/main" xmlns="" id="{BEB762CD-7C32-4187-A61D-FDA49237F39F}"/>
              </a:ext>
            </a:extLst>
          </p:cNvPr>
          <p:cNvSpPr/>
          <p:nvPr/>
        </p:nvSpPr>
        <p:spPr>
          <a:xfrm>
            <a:off x="765853" y="4758269"/>
            <a:ext cx="2822819" cy="102537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ые круглые скобки 20">
            <a:extLst>
              <a:ext uri="{FF2B5EF4-FFF2-40B4-BE49-F238E27FC236}">
                <a16:creationId xmlns:a16="http://schemas.microsoft.com/office/drawing/2014/main" xmlns="" id="{15204799-6204-40B4-B297-E610CAF9F32B}"/>
              </a:ext>
            </a:extLst>
          </p:cNvPr>
          <p:cNvSpPr/>
          <p:nvPr/>
        </p:nvSpPr>
        <p:spPr>
          <a:xfrm>
            <a:off x="8052047" y="1402672"/>
            <a:ext cx="3737499" cy="1109709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ые круглые скобки 21">
            <a:extLst>
              <a:ext uri="{FF2B5EF4-FFF2-40B4-BE49-F238E27FC236}">
                <a16:creationId xmlns:a16="http://schemas.microsoft.com/office/drawing/2014/main" xmlns="" id="{A1180BED-8BED-4B80-8EA2-8DEBBB3A30A3}"/>
              </a:ext>
            </a:extLst>
          </p:cNvPr>
          <p:cNvSpPr/>
          <p:nvPr/>
        </p:nvSpPr>
        <p:spPr>
          <a:xfrm>
            <a:off x="8052045" y="3002085"/>
            <a:ext cx="3568823" cy="99061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ые круглые скобки 22">
            <a:extLst>
              <a:ext uri="{FF2B5EF4-FFF2-40B4-BE49-F238E27FC236}">
                <a16:creationId xmlns:a16="http://schemas.microsoft.com/office/drawing/2014/main" xmlns="" id="{8BF00C61-9B16-4344-B7E6-093732E7E90B}"/>
              </a:ext>
            </a:extLst>
          </p:cNvPr>
          <p:cNvSpPr/>
          <p:nvPr/>
        </p:nvSpPr>
        <p:spPr>
          <a:xfrm>
            <a:off x="8052047" y="4841216"/>
            <a:ext cx="3568823" cy="84765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Пользователь\Desktop\Семинар\image-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51" y="2044787"/>
            <a:ext cx="3884103" cy="30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  <a:ea typeface="Calibri"/>
              </a:rPr>
              <a:t>От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Calibri"/>
              </a:rPr>
              <a:t>теории к практике: создание развивающей среды 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952"/>
            <a:ext cx="5181600" cy="388468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537"/>
            <a:ext cx="5181600" cy="3885514"/>
          </a:xfrm>
        </p:spPr>
      </p:pic>
    </p:spTree>
    <p:extLst>
      <p:ext uri="{BB962C8B-B14F-4D97-AF65-F5344CB8AC3E}">
        <p14:creationId xmlns:p14="http://schemas.microsoft.com/office/powerpoint/2010/main" val="31927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От теории к практике: создание развивающей среды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2058194"/>
            <a:ext cx="5181600" cy="38862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5640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/>
                <a:ea typeface="Calibri"/>
              </a:rPr>
              <a:t>От теории к практике: создание развивающей среды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58" y="2050991"/>
            <a:ext cx="4931704" cy="3879789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371"/>
            <a:ext cx="5181600" cy="3885846"/>
          </a:xfrm>
        </p:spPr>
      </p:pic>
    </p:spTree>
    <p:extLst>
      <p:ext uri="{BB962C8B-B14F-4D97-AF65-F5344CB8AC3E}">
        <p14:creationId xmlns:p14="http://schemas.microsoft.com/office/powerpoint/2010/main" val="21126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719</Words>
  <Application>Microsoft Office PowerPoint</Application>
  <PresentationFormat>Произвольный</PresentationFormat>
  <Paragraphs>91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 теории к практике: создание развивающей среды </vt:lpstr>
      <vt:lpstr>От теории к практике: создание развивающей среды </vt:lpstr>
      <vt:lpstr>От теории к практике: создание развивающей среды </vt:lpstr>
      <vt:lpstr>От теории к практике: создание развивающей среды </vt:lpstr>
      <vt:lpstr>От теории к практике: создание развивающей среды </vt:lpstr>
      <vt:lpstr>От теории к практике: создание развивающей среды </vt:lpstr>
      <vt:lpstr>Формы и методы работы  по гражданско-патриотическому воспитанию в ДОУ. </vt:lpstr>
      <vt:lpstr>Занятия: «Россия –Родина моя!», «Волшебный Крым»</vt:lpstr>
      <vt:lpstr>Занятия: «Большая и малая Родина», «Цветок дружбы»</vt:lpstr>
      <vt:lpstr>Занятия: «С чего начинается Родина?», «Народная игрушка»</vt:lpstr>
      <vt:lpstr>Праздники и развлечения: «День семьи», «День отца»</vt:lpstr>
      <vt:lpstr>Праздники и развлечения: «Масленица», «20 января- День Республики Крым»</vt:lpstr>
      <vt:lpstr>Год защитника Отечества: спортивные праздники, посвященные Дню защитника Отечества и Дню защитника Отечества Республики Крым</vt:lpstr>
      <vt:lpstr>Музыкально-тематическое мероприятие «Крымская весна»</vt:lpstr>
      <vt:lpstr>     Проект «Герои моей семьи в годы Великой Отечественной войны».  Цель проекта - формирование у детей чувства гордости за своих предков, участвовавших в Великой Отечественной войне.    </vt:lpstr>
      <vt:lpstr>Проект «Герои моей семьи в годы Великой Отечественной войны».  Цель проекта - формирование у детей чувства гордости за своих предков, участвовавших в Великой Отечественной войне. </vt:lpstr>
      <vt:lpstr>   </vt:lpstr>
      <vt:lpstr>Проект «Блокадный Ленинград»  Цель: Формирование у детей представлений о блокаде Ленинграда, развитие чувства патриотизма и сочувствия к жертвам войны Обыгрывание «Дорога жизни блокадного Ленинграда», Сценка «Дети-ангелы из блокадного времени» </vt:lpstr>
      <vt:lpstr>Проект «Блокадный Ленинград»  Цель: Формирование у детей представлений о блокаде Ленинграда, развитие чувства патриотизма и сочувствия к жертвам войны</vt:lpstr>
      <vt:lpstr>Метод макетирования.  Создание макета «Блокадный Ленинград»</vt:lpstr>
      <vt:lpstr>Метод макетирования.  Создание макета «Блокадный Ленинград»</vt:lpstr>
      <vt:lpstr>Презентация PowerPoint</vt:lpstr>
      <vt:lpstr>Подвиг Володи Дубинина</vt:lpstr>
      <vt:lpstr>Подвиг Вали Котика</vt:lpstr>
      <vt:lpstr>Макет родного поселка</vt:lpstr>
      <vt:lpstr>Акции «Письмо и посылка солдату», «Синий платочек», «Стена памяти» </vt:lpstr>
      <vt:lpstr>Акции «Свеча памяти», «Георгиевская ленточка» </vt:lpstr>
      <vt:lpstr>Организация выставок </vt:lpstr>
      <vt:lpstr>Фестиваль военно-патриотической песни и танца для детей дошкольного «Как хорошо на свете без войны!»</vt:lpstr>
      <vt:lpstr>Фестиваль военно-патриотической песни и танца для детей дошкольного «Как хорошо на свете без войны!»</vt:lpstr>
      <vt:lpstr>Презентация PowerPoint</vt:lpstr>
      <vt:lpstr>Чтобы вы могли с легкостью связаться с нами и узнать больше о нашей работе, мы предлагаем вашему вниманию информацию о нашем детском саде: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Аминна Умерова</dc:creator>
  <cp:lastModifiedBy>Пользователь</cp:lastModifiedBy>
  <cp:revision>70</cp:revision>
  <dcterms:created xsi:type="dcterms:W3CDTF">2025-03-18T08:08:07Z</dcterms:created>
  <dcterms:modified xsi:type="dcterms:W3CDTF">2025-04-09T17:37:36Z</dcterms:modified>
</cp:coreProperties>
</file>