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541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92-E62A-4CBC-9363-639C43D5CC39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0165D-C0CC-4197-B628-8FBC2A262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89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92-E62A-4CBC-9363-639C43D5CC39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0165D-C0CC-4197-B628-8FBC2A262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30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92-E62A-4CBC-9363-639C43D5CC39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0165D-C0CC-4197-B628-8FBC2A262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483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92-E62A-4CBC-9363-639C43D5CC39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0165D-C0CC-4197-B628-8FBC2A262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097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92-E62A-4CBC-9363-639C43D5CC39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0165D-C0CC-4197-B628-8FBC2A262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97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92-E62A-4CBC-9363-639C43D5CC39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0165D-C0CC-4197-B628-8FBC2A262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418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92-E62A-4CBC-9363-639C43D5CC39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0165D-C0CC-4197-B628-8FBC2A262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825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92-E62A-4CBC-9363-639C43D5CC39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0165D-C0CC-4197-B628-8FBC2A262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16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92-E62A-4CBC-9363-639C43D5CC39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0165D-C0CC-4197-B628-8FBC2A262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705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92-E62A-4CBC-9363-639C43D5CC39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0165D-C0CC-4197-B628-8FBC2A262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543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92-E62A-4CBC-9363-639C43D5CC39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0165D-C0CC-4197-B628-8FBC2A262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373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E2992-E62A-4CBC-9363-639C43D5CC39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0165D-C0CC-4197-B628-8FBC2A2624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617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96753"/>
            <a:ext cx="8136904" cy="2403698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8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8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8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Педагогический совет «Подвижные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игры как средство повышения двигательной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активности детей»</a:t>
            </a:r>
            <a:endParaRPr lang="ru-RU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3886200"/>
            <a:ext cx="5472608" cy="1752600"/>
          </a:xfrm>
        </p:spPr>
        <p:txBody>
          <a:bodyPr>
            <a:normAutofit/>
          </a:bodyPr>
          <a:lstStyle/>
          <a:p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 старший воспитатель МБДОУ «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Раздольненский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детский сад №5 «Сказка»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Умерова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Н.Г.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63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41805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Режим двигательной активности в ДОУ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3817519"/>
              </p:ext>
            </p:extLst>
          </p:nvPr>
        </p:nvGraphicFramePr>
        <p:xfrm>
          <a:off x="323528" y="1196752"/>
          <a:ext cx="8373616" cy="5446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0039"/>
                <a:gridCol w="2710561"/>
                <a:gridCol w="2973016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Формы работы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i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60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Виды занятий</a:t>
                      </a:r>
                      <a:endParaRPr lang="ru-RU" sz="160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60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600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проведения</a:t>
                      </a:r>
                      <a:endParaRPr lang="ru-RU" sz="1600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7925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Физкультурно-оздоровительная работа в  режиме дня.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Утренняя гимнастика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Ежедневно в помещении и на воздухе с учетом климатических условий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Гимнастика после сна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Ежедневно, после дневного сна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Подвижные игры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Ежедневно на прогулке и в помещении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445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Физические упражнения во время прогулок, физкультминутки на занятиях с умственной нагрузкой, динамические паузы  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Занятия физкультурой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Три раза в неделю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Активный отдых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Спортивные развлечения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раз в месяц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Спортивные праздники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раза в год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518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День здоровья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4938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Самостоятельная двигательная деятельность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Самостоятельные подвижные и спортивные игры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Ежедневно на прогулке и в помещении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529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371600" lvl="3" algn="ctr">
              <a:spcAft>
                <a:spcPts val="0"/>
              </a:spcAft>
              <a:buSzPts val="1200"/>
              <a:tabLst>
                <a:tab pos="631190" algn="l"/>
              </a:tabLst>
            </a:pPr>
            <a:r>
              <a:rPr lang="ru-RU" b="1" kern="0" dirty="0" smtClean="0">
                <a:effectLst/>
                <a:latin typeface="Times New Roman"/>
                <a:ea typeface="Times New Roman"/>
              </a:rPr>
              <a:t>Федеральная образовательная программа (ФОП ДО)</a:t>
            </a:r>
            <a:br>
              <a:rPr lang="ru-RU" b="1" kern="0" dirty="0" smtClean="0">
                <a:effectLst/>
                <a:latin typeface="Times New Roman"/>
                <a:ea typeface="Times New Roman"/>
              </a:rPr>
            </a:br>
            <a:r>
              <a:rPr lang="ru-RU" b="1" dirty="0" smtClean="0">
                <a:effectLst/>
                <a:latin typeface="Times New Roman"/>
                <a:ea typeface="Times New Roman"/>
              </a:rPr>
              <a:t> </a:t>
            </a:r>
            <a:br>
              <a:rPr lang="ru-RU" b="1" dirty="0" smtClean="0">
                <a:effectLst/>
                <a:latin typeface="Times New Roman"/>
                <a:ea typeface="Times New Roman"/>
              </a:rPr>
            </a:br>
            <a:r>
              <a:rPr lang="ru-RU" b="1" dirty="0" smtClean="0">
                <a:effectLst/>
                <a:latin typeface="Times New Roman"/>
                <a:ea typeface="Times New Roman"/>
              </a:rPr>
              <a:t>Подвижные игры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b="1" dirty="0" smtClean="0">
                <a:latin typeface="Times New Roman"/>
                <a:ea typeface="Times New Roman"/>
              </a:rPr>
              <a:t>(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2-3 года)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 fontScale="47500" lnSpcReduction="20000"/>
          </a:bodyPr>
          <a:lstStyle/>
          <a:p>
            <a:pPr marL="134620" marR="15557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 smtClean="0">
                <a:effectLst/>
                <a:latin typeface="Times New Roman"/>
                <a:ea typeface="Times New Roman"/>
              </a:rPr>
              <a:t>Содержание</a:t>
            </a:r>
            <a:r>
              <a:rPr lang="ru-RU" b="1" i="1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образовательной деятельности</a:t>
            </a:r>
          </a:p>
          <a:p>
            <a:pPr marL="134620" marR="15557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Times New Roman"/>
              </a:rPr>
              <a:t>Педагог развивает и поддерживает у детей желание играть в подвижные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игры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простым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содержанием,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включением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музыкально-ритмических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упражнений.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Создает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условия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для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развития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выразительности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движений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имитационных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упражнениях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сюжетных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играх,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помогает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самостоятельно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передавать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простейшие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действия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некоторых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персонажей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(попрыгать,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как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зайчики,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походить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как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лошадка,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поклевать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зернышки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попить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водичку,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как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цыплята, и т. п.).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</a:p>
          <a:p>
            <a:pPr marL="134620" marR="155575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dirty="0" smtClean="0">
              <a:latin typeface="Times New Roman"/>
              <a:ea typeface="Times New Roman"/>
            </a:endParaRPr>
          </a:p>
          <a:p>
            <a:pPr marL="134620" marR="15557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>
                <a:latin typeface="Times New Roman"/>
                <a:ea typeface="Times New Roman"/>
              </a:rPr>
              <a:t>И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гры с ходьбой и бегом на развитие скоростных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качеств: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«Догони</a:t>
            </a:r>
            <a:r>
              <a:rPr lang="ru-RU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мяч!»,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«По</a:t>
            </a:r>
            <a:r>
              <a:rPr lang="ru-RU" spc="-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дорожке,</a:t>
            </a:r>
            <a:r>
              <a:rPr lang="ru-RU" spc="-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</a:t>
            </a:r>
            <a:r>
              <a:rPr lang="ru-RU" spc="-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тропинке»,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«Через</a:t>
            </a:r>
            <a:r>
              <a:rPr lang="ru-RU" spc="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ручеек»,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«Воробышки</a:t>
            </a:r>
            <a:r>
              <a:rPr lang="ru-RU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автомобиль», «Солнышко</a:t>
            </a:r>
            <a:r>
              <a:rPr lang="ru-RU" spc="38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38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дождик»,</a:t>
            </a:r>
            <a:r>
              <a:rPr lang="ru-RU" spc="4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«Птички</a:t>
            </a:r>
            <a:r>
              <a:rPr lang="ru-RU" spc="38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летают»;</a:t>
            </a:r>
            <a:r>
              <a:rPr lang="ru-RU" spc="410" dirty="0" smtClean="0">
                <a:effectLst/>
                <a:latin typeface="Times New Roman"/>
                <a:ea typeface="Times New Roman"/>
              </a:rPr>
              <a:t> </a:t>
            </a:r>
          </a:p>
          <a:p>
            <a:pPr marL="134620" marR="15557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>
                <a:latin typeface="Times New Roman"/>
                <a:ea typeface="Times New Roman"/>
              </a:rPr>
              <a:t>И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гры</a:t>
            </a:r>
            <a:r>
              <a:rPr lang="ru-RU" b="1" i="1" spc="38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с</a:t>
            </a:r>
            <a:r>
              <a:rPr lang="ru-RU" b="1" i="1" spc="38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ползанием</a:t>
            </a:r>
            <a:r>
              <a:rPr lang="ru-RU" b="1" i="1" spc="38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на</a:t>
            </a:r>
            <a:r>
              <a:rPr lang="ru-RU" b="1" i="1" spc="38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развитие</a:t>
            </a:r>
            <a:r>
              <a:rPr lang="ru-RU" b="1" i="1" spc="38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силовых</a:t>
            </a:r>
            <a:r>
              <a:rPr lang="ru-RU" b="1" i="1" spc="39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качеств: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«Котята и щенята» «Доползи до цели», «Проползи в воротца», «Обезьянки»; </a:t>
            </a:r>
          </a:p>
          <a:p>
            <a:pPr marL="134620" marR="15557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 smtClean="0">
                <a:effectLst/>
                <a:latin typeface="Times New Roman"/>
                <a:ea typeface="Times New Roman"/>
              </a:rPr>
              <a:t>Игры с бросанием и ловлей</a:t>
            </a:r>
            <a:r>
              <a:rPr lang="ru-RU" b="1" i="1" spc="-28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мяча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на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развитие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ручной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ловкости: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«Мяч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кругу»,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«Прокати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мяч»,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«Лови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мяч»,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«Попади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воротца»;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</a:p>
          <a:p>
            <a:pPr marL="134620" marR="15557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spc="5" dirty="0" smtClean="0">
                <a:latin typeface="Times New Roman"/>
                <a:ea typeface="Times New Roman"/>
              </a:rPr>
              <a:t>Игры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с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прыжками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на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развитие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силы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ловкости: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«Мой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веселый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звонкий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мяч»,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«Зайка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беленький сидит», «Птички в гнездышках»; </a:t>
            </a:r>
          </a:p>
          <a:p>
            <a:pPr marL="134620" marR="15557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 smtClean="0">
                <a:effectLst/>
                <a:latin typeface="Times New Roman"/>
                <a:ea typeface="Times New Roman"/>
              </a:rPr>
              <a:t>Игры на ориентировку в пространстве и координацию: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«Где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звенит?»,</a:t>
            </a:r>
            <a:r>
              <a:rPr lang="ru-RU" spc="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«Найди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флажок».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28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Федеральная образовательная программа (ФОП ДО)</a:t>
            </a:r>
            <a:b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</a:b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 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/>
            </a:r>
            <a:b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</a:br>
            <a:r>
              <a:rPr kumimoji="0" lang="ru-RU" sz="1800" b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Подвижные игры (3- 4 года)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134620" marR="155575" lvl="0" indent="0" algn="just">
              <a:lnSpc>
                <a:spcPct val="115000"/>
              </a:lnSpc>
              <a:buNone/>
            </a:pPr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Содержание</a:t>
            </a:r>
            <a:r>
              <a:rPr lang="ru-RU" b="1" i="1" spc="-1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b="1" i="1" dirty="0">
                <a:solidFill>
                  <a:prstClr val="black"/>
                </a:solidFill>
                <a:latin typeface="Times New Roman"/>
                <a:ea typeface="Times New Roman"/>
              </a:rPr>
              <a:t>образовательной деятельности</a:t>
            </a:r>
          </a:p>
          <a:p>
            <a:pPr marL="134620" marR="155575" indent="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None/>
            </a:pP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134620" marR="155575" indent="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Times New Roman"/>
              </a:rPr>
              <a:t>Педагог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развивает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поддерживает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активность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детей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процессе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двигательной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деятельности,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организуя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сюжетные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несюжетные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подвижные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игры,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вводит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различные</a:t>
            </a:r>
            <a:r>
              <a:rPr lang="ru-RU" spc="1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игры</a:t>
            </a:r>
            <a:r>
              <a:rPr lang="ru-RU" spc="10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</a:t>
            </a:r>
            <a:r>
              <a:rPr lang="ru-RU" spc="1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более</a:t>
            </a:r>
            <a:r>
              <a:rPr lang="ru-RU" spc="1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сложными</a:t>
            </a:r>
            <a:r>
              <a:rPr lang="ru-RU" spc="1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правилами</a:t>
            </a:r>
            <a:r>
              <a:rPr lang="ru-RU" spc="1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1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сменой</a:t>
            </a:r>
            <a:r>
              <a:rPr lang="ru-RU" spc="1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движений.</a:t>
            </a:r>
            <a:r>
              <a:rPr lang="ru-RU" spc="10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Воспитывает</a:t>
            </a:r>
            <a:r>
              <a:rPr lang="ru-RU" spc="13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</a:t>
            </a:r>
            <a:r>
              <a:rPr lang="ru-RU" spc="1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детей</a:t>
            </a:r>
            <a:r>
              <a:rPr lang="ru-RU" spc="13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умение</a:t>
            </a:r>
            <a:br>
              <a:rPr lang="ru-RU" dirty="0" smtClean="0">
                <a:effectLst/>
                <a:latin typeface="Times New Roman"/>
                <a:ea typeface="Times New Roman"/>
              </a:rPr>
            </a:br>
            <a:r>
              <a:rPr lang="ru-RU" dirty="0" smtClean="0">
                <a:effectLst/>
                <a:latin typeface="Times New Roman"/>
                <a:ea typeface="Times New Roman"/>
              </a:rPr>
              <a:t>соблюдать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элементарные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правила,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слышать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указания,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согласовывать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движения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ходе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игры,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ориентироваться в пространстве. </a:t>
            </a:r>
          </a:p>
          <a:p>
            <a:pPr marL="134620" marR="155575" indent="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None/>
            </a:pP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134620" marR="155575" indent="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ru-RU" b="1" i="1" dirty="0">
                <a:latin typeface="Times New Roman"/>
                <a:ea typeface="Times New Roman"/>
              </a:rPr>
              <a:t>И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гры с бегом на развитие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скоростно-силовых</a:t>
            </a:r>
            <a:r>
              <a:rPr lang="ru-RU" b="1" i="1" spc="3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качеств:</a:t>
            </a:r>
            <a:r>
              <a:rPr lang="ru-RU" b="1" i="1" spc="5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«Бегите</a:t>
            </a:r>
            <a:r>
              <a:rPr lang="ru-RU" spc="2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ко</a:t>
            </a:r>
            <a:r>
              <a:rPr lang="ru-RU" spc="3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мне!»,</a:t>
            </a:r>
            <a:r>
              <a:rPr lang="ru-RU" spc="6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«Солнышко</a:t>
            </a:r>
            <a:r>
              <a:rPr lang="ru-RU" spc="3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3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дождик»,</a:t>
            </a:r>
            <a:r>
              <a:rPr lang="ru-RU" spc="6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«Кот</a:t>
            </a:r>
            <a:r>
              <a:rPr lang="ru-RU" spc="3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3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птенчики»,</a:t>
            </a:r>
            <a:r>
              <a:rPr lang="ru-RU" spc="5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«Мыши</a:t>
            </a:r>
            <a:r>
              <a:rPr lang="ru-RU" spc="-29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 кот», «Воробушки и автомобиль», «Кто быстрее до флажка!», «Найди свой цвет», «Лохматый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пес»,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«Птички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гнездышках»;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</a:p>
          <a:p>
            <a:pPr marL="134620" marR="155575" indent="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ru-RU" b="1" i="1" spc="5" dirty="0" smtClean="0">
                <a:latin typeface="Times New Roman"/>
                <a:ea typeface="Times New Roman"/>
              </a:rPr>
              <a:t>Игры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с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прыжками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на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развитие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силы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ловкости,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равновесия: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«По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ровненькой дорожке шагают наши ножки», «Поймай комарика», «Воробушки и кот», «С кочки на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кочку»; </a:t>
            </a:r>
          </a:p>
          <a:p>
            <a:pPr marL="134620" marR="155575" indent="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ru-RU" b="1" i="1" dirty="0" smtClean="0">
                <a:latin typeface="Times New Roman"/>
                <a:ea typeface="Times New Roman"/>
              </a:rPr>
              <a:t>Игры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с </a:t>
            </a:r>
            <a:r>
              <a:rPr lang="ru-RU" b="1" i="1" dirty="0" err="1" smtClean="0">
                <a:effectLst/>
                <a:latin typeface="Times New Roman"/>
                <a:ea typeface="Times New Roman"/>
              </a:rPr>
              <a:t>подлезанием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 и лазаньем на развитие силы, выносливости: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«Наседка и цыплята», «Мыши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 кладовой»,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«Кролики»; </a:t>
            </a:r>
          </a:p>
          <a:p>
            <a:pPr marL="134620" marR="155575" indent="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ru-RU" b="1" i="1" dirty="0" smtClean="0">
                <a:latin typeface="Times New Roman"/>
                <a:ea typeface="Times New Roman"/>
              </a:rPr>
              <a:t>Игры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с бросанием и ловлей на развитие ловкости, меткости: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«Кто бросит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дальше мешочек», «Попади в круг», «Сбей кеглю», </a:t>
            </a:r>
          </a:p>
          <a:p>
            <a:pPr marL="134620" marR="155575" indent="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ru-RU" b="1" i="1" dirty="0" smtClean="0">
                <a:latin typeface="Times New Roman"/>
                <a:ea typeface="Times New Roman"/>
              </a:rPr>
              <a:t>Игры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на ориентировку в пространстве</a:t>
            </a:r>
            <a:r>
              <a:rPr lang="ru-RU" b="1" i="1" dirty="0" smtClean="0">
                <a:latin typeface="Times New Roman"/>
                <a:ea typeface="Times New Roman"/>
              </a:rPr>
              <a:t>: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«Найди свое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место»,</a:t>
            </a:r>
            <a:r>
              <a:rPr lang="ru-RU" spc="2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«Угадай, кто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кричит»,</a:t>
            </a:r>
            <a:r>
              <a:rPr lang="ru-RU" spc="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«Найди, что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спрятано».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996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Федеральная образовательная программа (ФОП ДО)</a:t>
            </a:r>
            <a:b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</a:b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 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/>
            </a:r>
            <a:b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</a:br>
            <a:r>
              <a:rPr kumimoji="0" lang="ru-RU" sz="1600" b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Подвижные игры</a:t>
            </a:r>
            <a:r>
              <a:rPr kumimoji="0" lang="ru-RU" sz="1600" b="1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 </a:t>
            </a:r>
            <a:r>
              <a:rPr kumimoji="0" lang="ru-RU" sz="1600" b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(4-5 лет)</a:t>
            </a:r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47500" lnSpcReduction="20000"/>
          </a:bodyPr>
          <a:lstStyle/>
          <a:p>
            <a:pPr marL="134620" marR="155575" lvl="0" indent="0" algn="just">
              <a:lnSpc>
                <a:spcPct val="115000"/>
              </a:lnSpc>
              <a:buNone/>
            </a:pPr>
            <a:r>
              <a:rPr lang="ru-RU" sz="3400" b="1" i="1" dirty="0">
                <a:solidFill>
                  <a:prstClr val="black"/>
                </a:solidFill>
                <a:latin typeface="Times New Roman"/>
                <a:ea typeface="Times New Roman"/>
              </a:rPr>
              <a:t>Содержание</a:t>
            </a:r>
            <a:r>
              <a:rPr lang="ru-RU" sz="3400" b="1" i="1" spc="-1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3400" b="1" i="1" dirty="0">
                <a:solidFill>
                  <a:prstClr val="black"/>
                </a:solidFill>
                <a:latin typeface="Times New Roman"/>
                <a:ea typeface="Times New Roman"/>
              </a:rPr>
              <a:t>образовательной деятельности</a:t>
            </a:r>
          </a:p>
          <a:p>
            <a:pPr marL="134620" marR="154305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134620" marR="15430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Times New Roman"/>
              </a:rPr>
              <a:t>Педагог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продолжает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закреплять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основные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движения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развивать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психофизические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качества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подвижных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играх,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учит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брать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роль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водящего,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развивает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пространственную ориентировку, глазомер, самостоятельность и инициативность в организации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знакомых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игр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небольшой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группой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сверстников;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приучает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выполнению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правил</a:t>
            </a:r>
            <a:r>
              <a:rPr lang="ru-RU" spc="30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без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напоминания,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поощряет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проявление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целеустремленности,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настойчивости,</a:t>
            </a:r>
            <a:r>
              <a:rPr lang="ru-RU" spc="30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творческих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способностей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детей (придумывание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комбинирование</a:t>
            </a:r>
            <a:r>
              <a:rPr lang="ru-RU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движений)</a:t>
            </a:r>
          </a:p>
          <a:p>
            <a:pPr marL="134620" marR="15430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Times New Roman"/>
                <a:ea typeface="Times New Roman"/>
              </a:rPr>
              <a:t>.</a:t>
            </a:r>
          </a:p>
          <a:p>
            <a:pPr marL="134620" marR="15621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 smtClean="0">
                <a:effectLst/>
                <a:latin typeface="Times New Roman"/>
                <a:ea typeface="Times New Roman"/>
              </a:rPr>
              <a:t>Игры на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развитие</a:t>
            </a:r>
            <a:r>
              <a:rPr lang="ru-RU" b="1" i="1" spc="6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скоростно-силовых</a:t>
            </a:r>
            <a:r>
              <a:rPr lang="ru-RU" b="1" i="1" spc="7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качеств:</a:t>
            </a:r>
            <a:r>
              <a:rPr lang="ru-RU" b="1" i="1" spc="9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«Самолеты»,</a:t>
            </a:r>
            <a:r>
              <a:rPr lang="ru-RU" spc="8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«Цветные</a:t>
            </a:r>
            <a:r>
              <a:rPr lang="ru-RU" spc="5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автомобили»,</a:t>
            </a:r>
            <a:r>
              <a:rPr lang="ru-RU" spc="8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«У</a:t>
            </a:r>
            <a:r>
              <a:rPr lang="ru-RU" spc="7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медведя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во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бору», «Птичка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5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кошка»,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«Найди</a:t>
            </a:r>
            <a:r>
              <a:rPr lang="ru-RU" spc="5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себе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пару»,</a:t>
            </a:r>
            <a:r>
              <a:rPr lang="ru-RU" spc="8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«Лошадки»,</a:t>
            </a:r>
            <a:r>
              <a:rPr lang="ru-RU" spc="6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«Позвони</a:t>
            </a:r>
            <a:r>
              <a:rPr lang="ru-RU" spc="5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погремушку»,</a:t>
            </a:r>
            <a:r>
              <a:rPr lang="ru-RU" spc="7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«Бездомный</a:t>
            </a:r>
            <a:r>
              <a:rPr lang="ru-RU" spc="5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заяц», «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Ловишки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»;</a:t>
            </a:r>
            <a:r>
              <a:rPr lang="ru-RU" spc="255" dirty="0" smtClean="0">
                <a:effectLst/>
                <a:latin typeface="Times New Roman"/>
                <a:ea typeface="Times New Roman"/>
              </a:rPr>
              <a:t> </a:t>
            </a:r>
          </a:p>
          <a:p>
            <a:pPr marL="134620" marR="15621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 smtClean="0">
                <a:effectLst/>
                <a:latin typeface="Times New Roman"/>
                <a:ea typeface="Times New Roman"/>
              </a:rPr>
              <a:t>Игры с</a:t>
            </a:r>
            <a:r>
              <a:rPr lang="ru-RU" b="1" i="1" spc="23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прыжками</a:t>
            </a:r>
            <a:r>
              <a:rPr lang="ru-RU" b="1" i="1" spc="2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на</a:t>
            </a:r>
            <a:r>
              <a:rPr lang="ru-RU" b="1" i="1" spc="23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развитие</a:t>
            </a:r>
            <a:r>
              <a:rPr lang="ru-RU" b="1" i="1" spc="2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силы</a:t>
            </a:r>
            <a:r>
              <a:rPr lang="ru-RU" b="1" i="1" spc="22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b="1" i="1" spc="2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ловкости:</a:t>
            </a:r>
            <a:r>
              <a:rPr lang="ru-RU" spc="25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«Зайцы</a:t>
            </a:r>
            <a:r>
              <a:rPr lang="ru-RU" spc="2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2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волк»,</a:t>
            </a:r>
            <a:r>
              <a:rPr lang="ru-RU" spc="2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«Волк</a:t>
            </a:r>
            <a:r>
              <a:rPr lang="ru-RU" spc="2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2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курятнике», «Зайка серый умывается»; </a:t>
            </a:r>
          </a:p>
          <a:p>
            <a:pPr marL="134620" marR="15621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 smtClean="0">
                <a:latin typeface="Times New Roman"/>
                <a:ea typeface="Times New Roman"/>
              </a:rPr>
              <a:t>Игры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с ползанием и лазаньем: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«Пастух и стадо», «Перелет птиц», «Котята 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щенята»;</a:t>
            </a:r>
            <a:r>
              <a:rPr lang="ru-RU" spc="220" dirty="0" smtClean="0">
                <a:effectLst/>
                <a:latin typeface="Times New Roman"/>
                <a:ea typeface="Times New Roman"/>
              </a:rPr>
              <a:t> </a:t>
            </a:r>
          </a:p>
          <a:p>
            <a:pPr marL="134620" marR="160020" indent="0" algn="just">
              <a:lnSpc>
                <a:spcPct val="115000"/>
              </a:lnSpc>
              <a:spcBef>
                <a:spcPts val="205"/>
              </a:spcBef>
              <a:spcAft>
                <a:spcPts val="0"/>
              </a:spcAft>
              <a:buNone/>
            </a:pPr>
            <a:r>
              <a:rPr lang="ru-RU" b="1" i="1" dirty="0" smtClean="0">
                <a:effectLst/>
                <a:latin typeface="Times New Roman"/>
                <a:ea typeface="Times New Roman"/>
              </a:rPr>
              <a:t>Игры с</a:t>
            </a:r>
            <a:r>
              <a:rPr lang="ru-RU" b="1" i="1" spc="2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бросанием</a:t>
            </a:r>
            <a:r>
              <a:rPr lang="ru-RU" b="1" i="1" spc="2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b="1" i="1" spc="2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ловлей</a:t>
            </a:r>
            <a:r>
              <a:rPr lang="ru-RU" b="1" i="1" spc="2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на</a:t>
            </a:r>
            <a:r>
              <a:rPr lang="ru-RU" b="1" i="1" spc="2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развитие</a:t>
            </a:r>
            <a:r>
              <a:rPr lang="ru-RU" b="1" i="1" spc="2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ловкости:</a:t>
            </a:r>
            <a:r>
              <a:rPr lang="ru-RU" b="1" i="1" spc="23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«Подбрось</a:t>
            </a:r>
            <a:r>
              <a:rPr lang="ru-RU" spc="2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—</a:t>
            </a:r>
            <a:r>
              <a:rPr lang="ru-RU" spc="2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поймай»,</a:t>
            </a:r>
            <a:r>
              <a:rPr lang="ru-RU" spc="2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«Сбей</a:t>
            </a:r>
            <a:r>
              <a:rPr lang="ru-RU" spc="22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булаву», «Мяч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через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сетку»;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</a:p>
          <a:p>
            <a:pPr marL="134620" marR="160020" indent="0" algn="just">
              <a:lnSpc>
                <a:spcPct val="115000"/>
              </a:lnSpc>
              <a:spcBef>
                <a:spcPts val="205"/>
              </a:spcBef>
              <a:spcAft>
                <a:spcPts val="0"/>
              </a:spcAft>
              <a:buNone/>
            </a:pPr>
            <a:r>
              <a:rPr lang="ru-RU" b="1" i="1" dirty="0" smtClean="0">
                <a:effectLst/>
                <a:latin typeface="Times New Roman"/>
                <a:ea typeface="Times New Roman"/>
              </a:rPr>
              <a:t>Игры на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ориентировку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пространстве,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на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внимание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ловкость:</a:t>
            </a:r>
            <a:r>
              <a:rPr lang="ru-RU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«Найди,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где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спрятано»,</a:t>
            </a:r>
            <a:r>
              <a:rPr lang="ru-RU" spc="1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«Найди</a:t>
            </a:r>
            <a:r>
              <a:rPr lang="ru-RU" spc="9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9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промолчи»,</a:t>
            </a:r>
            <a:r>
              <a:rPr lang="ru-RU" spc="1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«Кто</a:t>
            </a:r>
            <a:r>
              <a:rPr lang="ru-RU" spc="1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ушел?»,</a:t>
            </a:r>
            <a:r>
              <a:rPr lang="ru-RU" spc="1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«Прятки».</a:t>
            </a:r>
            <a:r>
              <a:rPr lang="ru-RU" spc="90" dirty="0" smtClean="0">
                <a:effectLst/>
                <a:latin typeface="Times New Roman"/>
                <a:ea typeface="Times New Roman"/>
              </a:rPr>
              <a:t> </a:t>
            </a:r>
          </a:p>
          <a:p>
            <a:pPr marL="134620" marR="160020" indent="0" algn="just">
              <a:lnSpc>
                <a:spcPct val="115000"/>
              </a:lnSpc>
              <a:spcBef>
                <a:spcPts val="205"/>
              </a:spcBef>
              <a:spcAft>
                <a:spcPts val="0"/>
              </a:spcAft>
              <a:buNone/>
            </a:pPr>
            <a:r>
              <a:rPr lang="ru-RU" b="1" i="1" dirty="0" smtClean="0">
                <a:effectLst/>
                <a:latin typeface="Times New Roman"/>
                <a:ea typeface="Times New Roman"/>
              </a:rPr>
              <a:t>Народные</a:t>
            </a:r>
            <a:r>
              <a:rPr lang="ru-RU" b="1" i="1" spc="9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i="1" dirty="0" smtClean="0">
                <a:effectLst/>
                <a:latin typeface="Times New Roman"/>
                <a:ea typeface="Times New Roman"/>
              </a:rPr>
              <a:t>игры.</a:t>
            </a:r>
            <a:r>
              <a:rPr lang="ru-RU" b="1" i="1" spc="1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«У</a:t>
            </a:r>
            <a:r>
              <a:rPr lang="ru-RU" spc="9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медведя</a:t>
            </a:r>
            <a:r>
              <a:rPr lang="ru-RU" spc="9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во</a:t>
            </a:r>
            <a:r>
              <a:rPr lang="ru-RU" spc="1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бору», «Водяной»</a:t>
            </a:r>
            <a:r>
              <a:rPr lang="ru-RU" spc="-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69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Федеральная образовательная программа (ФОП ДО)</a:t>
            </a:r>
            <a:b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</a:b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 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/>
            </a:r>
            <a:b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</a:br>
            <a:r>
              <a:rPr kumimoji="0" lang="ru-RU" sz="1600" b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Подвижные игры (5-6 лет)</a:t>
            </a:r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rmAutofit fontScale="92500" lnSpcReduction="20000"/>
          </a:bodyPr>
          <a:lstStyle/>
          <a:p>
            <a:pPr marL="134620" marR="155575" lvl="0" indent="0" algn="just">
              <a:lnSpc>
                <a:spcPct val="115000"/>
              </a:lnSpc>
              <a:buNone/>
            </a:pPr>
            <a:r>
              <a:rPr lang="ru-RU" sz="1500" b="1" i="1" dirty="0">
                <a:solidFill>
                  <a:prstClr val="black"/>
                </a:solidFill>
                <a:latin typeface="Times New Roman"/>
                <a:ea typeface="Times New Roman"/>
              </a:rPr>
              <a:t>Содержание</a:t>
            </a:r>
            <a:r>
              <a:rPr lang="ru-RU" sz="1500" b="1" i="1" spc="-1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1500" b="1" i="1" dirty="0">
                <a:solidFill>
                  <a:prstClr val="black"/>
                </a:solidFill>
                <a:latin typeface="Times New Roman"/>
                <a:ea typeface="Times New Roman"/>
              </a:rPr>
              <a:t>образовательной </a:t>
            </a:r>
            <a:r>
              <a:rPr lang="ru-RU" sz="1500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деятельности</a:t>
            </a:r>
          </a:p>
          <a:p>
            <a:pPr marL="134620" marR="155575" lvl="0" indent="0" algn="just">
              <a:lnSpc>
                <a:spcPct val="115000"/>
              </a:lnSpc>
              <a:buNone/>
            </a:pP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Педагог продолжает развивать, закреплять и совершенствовать основные движения детей в сюжетных и несюжетных подвижных играх, включающих несколько основных движений, совершенствовать их в играх-эстафетах, оценивает и поощряет соблюдение правил, учит быстро ориентироваться в пространстве, наращивать и удерживать скорость, проявлять находчивость, целеустремленность. Педагог обучает взаимодействию детей в команде, поощряет оказание помощи и взаимовыручки, инициативы при организации игр с небольшой </a:t>
            </a:r>
            <a:r>
              <a:rPr lang="ru-RU" sz="15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группой сверстников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, младшими детьми; воспитывает и поддерживает проявление нравственно-волевых качеств, самостоятельности и сплоченности, чувства ответственности за успехи или поражения команды, стремление к победе, преодолению трудностей; развивает творческие способности, поддерживает инициативу детей в играх (выбор игр, придумывание новых вариантов, комбинирование движений). Способствует формированию духовно-нравственных качеств, основ патриотизма и гражданской идентичности в подвижных играх. </a:t>
            </a:r>
            <a:endParaRPr lang="ru-RU" sz="15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134620" marR="155575" lvl="0" indent="0" algn="just">
              <a:lnSpc>
                <a:spcPct val="115000"/>
              </a:lnSpc>
              <a:buNone/>
            </a:pPr>
            <a:r>
              <a:rPr lang="ru-RU" sz="1500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Игры с </a:t>
            </a:r>
            <a:r>
              <a:rPr lang="ru-RU" sz="1500" b="1" i="1" dirty="0">
                <a:solidFill>
                  <a:prstClr val="black"/>
                </a:solidFill>
                <a:latin typeface="Times New Roman"/>
                <a:ea typeface="Times New Roman"/>
              </a:rPr>
              <a:t>бегом на развитие скоростно-силовых качеств и ориентировки в пространстве: «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Самолеты» (с обручами и геометрическими фигурами), «Хитрая лиса», «Цветные автомобили»,   «Птичка и   кошка»,   «Светофор»,   «Найди   пару»,   «</a:t>
            </a:r>
            <a:r>
              <a:rPr lang="ru-RU" sz="1500" dirty="0" err="1">
                <a:solidFill>
                  <a:prstClr val="black"/>
                </a:solidFill>
                <a:latin typeface="Times New Roman"/>
                <a:ea typeface="Times New Roman"/>
              </a:rPr>
              <a:t>Ловишки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   с ленточками</a:t>
            </a:r>
            <a:r>
              <a:rPr lang="ru-RU" sz="1500" dirty="0" smtClean="0">
                <a:solidFill>
                  <a:prstClr val="black"/>
                </a:solidFill>
                <a:latin typeface="Times New Roman"/>
                <a:ea typeface="Times New Roman"/>
              </a:rPr>
              <a:t>», «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Лошадки», «Бездомный заяц», «</a:t>
            </a:r>
            <a:r>
              <a:rPr lang="ru-RU" sz="1500" dirty="0" err="1">
                <a:solidFill>
                  <a:prstClr val="black"/>
                </a:solidFill>
                <a:latin typeface="Times New Roman"/>
                <a:ea typeface="Times New Roman"/>
              </a:rPr>
              <a:t>Ловишки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»; </a:t>
            </a:r>
            <a:endParaRPr lang="ru-RU" sz="15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134620" marR="155575" lvl="0" indent="0" algn="just">
              <a:lnSpc>
                <a:spcPct val="115000"/>
              </a:lnSpc>
              <a:buNone/>
            </a:pPr>
            <a:r>
              <a:rPr lang="ru-RU" sz="1500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Игры с </a:t>
            </a:r>
            <a:r>
              <a:rPr lang="ru-RU" sz="1500" b="1" i="1" dirty="0">
                <a:solidFill>
                  <a:prstClr val="black"/>
                </a:solidFill>
                <a:latin typeface="Times New Roman"/>
                <a:ea typeface="Times New Roman"/>
              </a:rPr>
              <a:t>прыжками на развитие силы и выносливости</a:t>
            </a:r>
            <a:r>
              <a:rPr lang="ru-RU" sz="1500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: </a:t>
            </a:r>
            <a:r>
              <a:rPr lang="ru-RU" sz="1500" dirty="0" smtClean="0">
                <a:solidFill>
                  <a:prstClr val="black"/>
                </a:solidFill>
                <a:latin typeface="Times New Roman"/>
                <a:ea typeface="Times New Roman"/>
              </a:rPr>
              <a:t>«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Зайцы и волк», «Лиса в курятнике»; </a:t>
            </a:r>
            <a:endParaRPr lang="ru-RU" sz="15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134620" marR="155575" lvl="0" indent="0" algn="just">
              <a:lnSpc>
                <a:spcPct val="115000"/>
              </a:lnSpc>
              <a:buNone/>
            </a:pPr>
            <a:r>
              <a:rPr lang="ru-RU" sz="1500" b="1" i="1" dirty="0">
                <a:solidFill>
                  <a:prstClr val="black"/>
                </a:solidFill>
                <a:latin typeface="Times New Roman"/>
                <a:ea typeface="Times New Roman"/>
              </a:rPr>
              <a:t>Игры </a:t>
            </a:r>
            <a:r>
              <a:rPr lang="ru-RU" sz="1500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с </a:t>
            </a:r>
            <a:r>
              <a:rPr lang="ru-RU" sz="1500" b="1" i="1" dirty="0">
                <a:solidFill>
                  <a:prstClr val="black"/>
                </a:solidFill>
                <a:latin typeface="Times New Roman"/>
                <a:ea typeface="Times New Roman"/>
              </a:rPr>
              <a:t>ползанием и лазаньем на развитие силы: 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«Пастух и стадо</a:t>
            </a:r>
            <a:r>
              <a:rPr lang="ru-RU" sz="1500" dirty="0" smtClean="0">
                <a:solidFill>
                  <a:prstClr val="black"/>
                </a:solidFill>
                <a:latin typeface="Times New Roman"/>
                <a:ea typeface="Times New Roman"/>
              </a:rPr>
              <a:t>», «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Перелет птиц», «Пожарные», «Спасатели»; </a:t>
            </a:r>
            <a:endParaRPr lang="ru-RU" sz="15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134620" marR="155575" lvl="0" indent="0" algn="just">
              <a:lnSpc>
                <a:spcPct val="115000"/>
              </a:lnSpc>
              <a:buNone/>
            </a:pPr>
            <a:r>
              <a:rPr lang="ru-RU" sz="1500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Игры с </a:t>
            </a:r>
            <a:r>
              <a:rPr lang="ru-RU" sz="1500" b="1" i="1" dirty="0">
                <a:solidFill>
                  <a:prstClr val="black"/>
                </a:solidFill>
                <a:latin typeface="Times New Roman"/>
                <a:ea typeface="Times New Roman"/>
              </a:rPr>
              <a:t>бросанием и ловлей на развитие ловкости</a:t>
            </a:r>
            <a:r>
              <a:rPr lang="ru-RU" sz="1500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: </a:t>
            </a:r>
            <a:r>
              <a:rPr lang="ru-RU" sz="1500" dirty="0" smtClean="0">
                <a:solidFill>
                  <a:prstClr val="black"/>
                </a:solidFill>
                <a:latin typeface="Times New Roman"/>
                <a:ea typeface="Times New Roman"/>
              </a:rPr>
              <a:t>«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Подбрось — поймай», «Мяч по кругу»; на ориентировку в пространстве, на внимание: «Найди, где спрятано», «Пограничники». </a:t>
            </a:r>
            <a:endParaRPr lang="ru-RU" sz="15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134620" marR="155575" lvl="0" indent="0" algn="just">
              <a:lnSpc>
                <a:spcPct val="115000"/>
              </a:lnSpc>
              <a:buNone/>
            </a:pPr>
            <a:r>
              <a:rPr lang="ru-RU" sz="1500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Народные </a:t>
            </a:r>
            <a:r>
              <a:rPr lang="ru-RU" sz="1500" b="1" i="1" dirty="0">
                <a:solidFill>
                  <a:prstClr val="black"/>
                </a:solidFill>
                <a:latin typeface="Times New Roman"/>
                <a:ea typeface="Times New Roman"/>
              </a:rPr>
              <a:t>игры. 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«У медведя во бору», «Мышка и две кошки</a:t>
            </a:r>
            <a:r>
              <a:rPr lang="ru-RU" sz="1500" dirty="0" smtClean="0">
                <a:solidFill>
                  <a:prstClr val="black"/>
                </a:solidFill>
                <a:latin typeface="Times New Roman"/>
                <a:ea typeface="Times New Roman"/>
              </a:rPr>
              <a:t>», «</a:t>
            </a:r>
            <a:r>
              <a:rPr lang="ru-RU" sz="1500" dirty="0">
                <a:solidFill>
                  <a:prstClr val="black"/>
                </a:solidFill>
                <a:latin typeface="Times New Roman"/>
                <a:ea typeface="Times New Roman"/>
              </a:rPr>
              <a:t>Дударь».</a:t>
            </a:r>
          </a:p>
          <a:p>
            <a:pPr marL="134620" marR="155575" lvl="0" indent="0" algn="just">
              <a:lnSpc>
                <a:spcPct val="115000"/>
              </a:lnSpc>
              <a:buNone/>
            </a:pPr>
            <a:endParaRPr lang="ru-RU" sz="1500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558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Федеральная образовательная программа (ФОП ДО)</a:t>
            </a:r>
            <a:b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</a:b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 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/>
            </a:r>
            <a:b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</a:br>
            <a:r>
              <a:rPr kumimoji="0" lang="ru-RU" sz="1600" b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Подвижные игры</a:t>
            </a:r>
            <a:r>
              <a:rPr kumimoji="0" lang="ru-RU" sz="1600" b="1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 </a:t>
            </a:r>
            <a:r>
              <a:rPr kumimoji="0" lang="ru-RU" sz="1600" b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(6-7лет)</a:t>
            </a:r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 fontScale="77500" lnSpcReduction="20000"/>
          </a:bodyPr>
          <a:lstStyle/>
          <a:p>
            <a:pPr marL="134620" marR="155575" lvl="0" indent="0" algn="just">
              <a:lnSpc>
                <a:spcPct val="115000"/>
              </a:lnSpc>
              <a:buNone/>
            </a:pPr>
            <a:r>
              <a:rPr lang="ru-RU" sz="2100" b="1" i="1" dirty="0">
                <a:solidFill>
                  <a:prstClr val="black"/>
                </a:solidFill>
                <a:latin typeface="Times New Roman"/>
                <a:ea typeface="Times New Roman"/>
              </a:rPr>
              <a:t>Содержание</a:t>
            </a:r>
            <a:r>
              <a:rPr lang="ru-RU" sz="2100" b="1" i="1" spc="-1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100" b="1" i="1" dirty="0">
                <a:solidFill>
                  <a:prstClr val="black"/>
                </a:solidFill>
                <a:latin typeface="Times New Roman"/>
                <a:ea typeface="Times New Roman"/>
              </a:rPr>
              <a:t>образовательной </a:t>
            </a:r>
            <a:r>
              <a:rPr lang="ru-RU" sz="2100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деятельности</a:t>
            </a:r>
          </a:p>
          <a:p>
            <a:pPr marL="134620" marR="155575" lvl="0" indent="0" algn="just">
              <a:lnSpc>
                <a:spcPct val="115000"/>
              </a:lnSpc>
              <a:buNone/>
            </a:pPr>
            <a:endParaRPr lang="ru-RU" sz="1500" b="1" i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134620" marR="15303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 smtClean="0">
                <a:effectLst/>
                <a:latin typeface="Times New Roman"/>
                <a:ea typeface="Times New Roman"/>
              </a:rPr>
              <a:t>Педагог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поддерживает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стремление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детей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самостоятельно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организовывать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знакомые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подвижные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игры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со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сверстниками,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справедливо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оценивать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свои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результаты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результаты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товарищей;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побуждает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проявлять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смелость,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находчивость,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волевые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качества,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честность,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целеустремленность.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Поощряет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творчество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детей,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желание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детей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придумывать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варианты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игр,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комбинировать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движения,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импровизировать.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Продолжает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воспитывать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сплоченность,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взаимопомощь, чувство ответственности за успехи или поражения команды, стремление вносить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свой вклад в победу команды, преодолевать трудности. Способствует формированию духовно-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нравственных качеств, основ</a:t>
            </a:r>
            <a:r>
              <a:rPr lang="ru-RU" sz="1800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патриотизма</a:t>
            </a:r>
            <a:r>
              <a:rPr lang="ru-RU" sz="1800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гражданской</a:t>
            </a:r>
            <a:r>
              <a:rPr lang="ru-RU" sz="1800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идентичности.</a:t>
            </a:r>
          </a:p>
          <a:p>
            <a:pPr marL="134620" marR="153035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1800" dirty="0" smtClean="0">
              <a:effectLst/>
              <a:latin typeface="Times New Roman"/>
              <a:ea typeface="Times New Roman"/>
            </a:endParaRPr>
          </a:p>
          <a:p>
            <a:pPr marL="134620" marR="15303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Игры </a:t>
            </a:r>
            <a:r>
              <a:rPr lang="ru-RU" sz="1800" b="1" i="1" spc="1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с</a:t>
            </a:r>
            <a:r>
              <a:rPr lang="ru-RU" sz="1800" b="1" i="1" spc="1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бегом</a:t>
            </a:r>
            <a:r>
              <a:rPr lang="ru-RU" sz="1800" b="1" i="1" spc="1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на</a:t>
            </a:r>
            <a:r>
              <a:rPr lang="ru-RU" sz="1800" b="1" i="1" spc="18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развитие</a:t>
            </a:r>
            <a:r>
              <a:rPr lang="ru-RU" sz="1800" b="1" i="1" spc="16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скоростных</a:t>
            </a:r>
            <a:r>
              <a:rPr lang="ru-RU" sz="1800" b="1" i="1" spc="18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качеств: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«Моряки»,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«Пожарные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на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учении»,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«Спасатели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спешат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на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помощь»,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«Будущие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защитники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Родины»,</a:t>
            </a:r>
            <a:r>
              <a:rPr lang="ru-RU" sz="1800" spc="56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«Полоса</a:t>
            </a:r>
            <a:r>
              <a:rPr lang="ru-RU" sz="1800" spc="5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препятствий»,</a:t>
            </a:r>
            <a:r>
              <a:rPr lang="ru-RU" sz="1800" spc="58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«Быстро</a:t>
            </a:r>
            <a:r>
              <a:rPr lang="ru-RU" sz="1800" spc="5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возьми,</a:t>
            </a:r>
            <a:r>
              <a:rPr lang="ru-RU" sz="1800" spc="5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быстро</a:t>
            </a:r>
            <a:r>
              <a:rPr lang="ru-RU" sz="1800" spc="5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положи»,</a:t>
            </a:r>
            <a:r>
              <a:rPr lang="ru-RU" sz="1800" spc="56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«Перемени</a:t>
            </a:r>
            <a:r>
              <a:rPr lang="ru-RU" sz="1800" spc="55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предмет», «</a:t>
            </a:r>
            <a:r>
              <a:rPr lang="ru-RU" sz="1800" dirty="0" err="1" smtClean="0">
                <a:effectLst/>
                <a:latin typeface="Times New Roman"/>
                <a:ea typeface="Times New Roman"/>
              </a:rPr>
              <a:t>Ловишка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, бери ленту», «Совушка», «Чье звено скорее соберется?», «Кто скорее докатит обруч до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флажка?»,</a:t>
            </a:r>
            <a:r>
              <a:rPr lang="ru-RU" sz="1800" spc="29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«Жмурки»,</a:t>
            </a:r>
            <a:r>
              <a:rPr lang="ru-RU" sz="1800" spc="28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«Два</a:t>
            </a:r>
            <a:r>
              <a:rPr lang="ru-RU" sz="1800" spc="2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Мороза»,</a:t>
            </a:r>
            <a:r>
              <a:rPr lang="ru-RU" sz="1800" spc="29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«Догони</a:t>
            </a:r>
            <a:r>
              <a:rPr lang="ru-RU" sz="1800" spc="28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свою</a:t>
            </a:r>
            <a:r>
              <a:rPr lang="ru-RU" sz="1800" spc="27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пару»,</a:t>
            </a:r>
            <a:r>
              <a:rPr lang="ru-RU" sz="1800" spc="30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«Краски»,</a:t>
            </a:r>
            <a:r>
              <a:rPr lang="ru-RU" sz="1800" spc="29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«Горелки»,</a:t>
            </a:r>
            <a:r>
              <a:rPr lang="ru-RU" sz="1800" spc="29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«Коршун</a:t>
            </a:r>
            <a:r>
              <a:rPr lang="ru-RU" sz="1800" spc="28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и наседка»; </a:t>
            </a:r>
          </a:p>
          <a:p>
            <a:pPr marL="134620" marR="15303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b="1" i="1" dirty="0" smtClean="0">
                <a:latin typeface="Times New Roman"/>
                <a:ea typeface="Times New Roman"/>
              </a:rPr>
              <a:t>Игры 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с прыжками: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«Лягушки и Аист», «Не попадись!», «Волк во рву». </a:t>
            </a:r>
          </a:p>
          <a:p>
            <a:pPr marL="134620" marR="15303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Игры с метанием и</a:t>
            </a:r>
            <a:r>
              <a:rPr lang="ru-RU" sz="1800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ловлей на развитие силы и ловкости:</a:t>
            </a:r>
            <a:r>
              <a:rPr lang="ru-RU" sz="1800" b="1" i="1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«Кого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назвали, тот ловит мяч»,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«Стоп»,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«Кто самый и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меткий?», «</a:t>
            </a:r>
            <a:r>
              <a:rPr lang="ru-RU" sz="1800" dirty="0" err="1" smtClean="0">
                <a:effectLst/>
                <a:latin typeface="Times New Roman"/>
                <a:ea typeface="Times New Roman"/>
              </a:rPr>
              <a:t>Ловишки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 с мячом»; с ползанием и лазаньем. «Перелет птиц», «Ловкие обезьянки»;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</a:p>
          <a:p>
            <a:pPr marL="134620" marR="15303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игры-</a:t>
            </a:r>
            <a:r>
              <a:rPr lang="ru-RU" sz="1800" b="1" i="1" dirty="0" err="1" smtClean="0">
                <a:effectLst/>
                <a:latin typeface="Times New Roman"/>
                <a:ea typeface="Times New Roman"/>
              </a:rPr>
              <a:t>стафеты</a:t>
            </a:r>
            <a:r>
              <a:rPr lang="ru-RU" sz="1800" b="1" i="1" dirty="0" smtClean="0">
                <a:effectLst/>
                <a:latin typeface="Times New Roman"/>
                <a:ea typeface="Times New Roman"/>
              </a:rPr>
              <a:t>:</a:t>
            </a:r>
            <a:r>
              <a:rPr lang="ru-RU" sz="1800" b="1" i="1" spc="12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«Космонавты»,</a:t>
            </a:r>
            <a:r>
              <a:rPr lang="ru-RU" sz="1800" spc="1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«Дорожка</a:t>
            </a:r>
            <a:r>
              <a:rPr lang="ru-RU" sz="1800" spc="10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препятствий»,</a:t>
            </a:r>
            <a:r>
              <a:rPr lang="ru-RU" sz="1800" spc="10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с</a:t>
            </a:r>
            <a:r>
              <a:rPr lang="ru-RU" sz="1800" spc="9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элементами</a:t>
            </a:r>
            <a:r>
              <a:rPr lang="ru-RU" sz="1800" spc="1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соревнования:</a:t>
            </a:r>
            <a:r>
              <a:rPr lang="ru-RU" sz="1800" spc="12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</a:t>
            </a:r>
            <a:r>
              <a:rPr lang="ru-RU" sz="1800" dirty="0" err="1" smtClean="0">
                <a:effectLst/>
                <a:latin typeface="Times New Roman"/>
                <a:ea typeface="Times New Roman"/>
              </a:rPr>
              <a:t>Зарничка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»,«Чья команда забросит в корзину больше мячей?», «Наши олимпийцы». </a:t>
            </a:r>
          </a:p>
          <a:p>
            <a:pPr marL="134620" marR="15303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b="1" i="1" dirty="0" smtClean="0">
                <a:effectLst/>
                <a:latin typeface="Times New Roman"/>
                <a:ea typeface="Times New Roman"/>
              </a:rPr>
              <a:t>Народные игры: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«Гори,</a:t>
            </a:r>
            <a:r>
              <a:rPr lang="ru-RU" sz="1800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гори</a:t>
            </a:r>
            <a:r>
              <a:rPr lang="ru-RU" sz="1800" spc="-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ясно!»,</a:t>
            </a:r>
            <a:r>
              <a:rPr lang="ru-RU" sz="1800" spc="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effectLst/>
                <a:latin typeface="Times New Roman"/>
                <a:ea typeface="Times New Roman"/>
              </a:rPr>
              <a:t>«Лапта».</a:t>
            </a:r>
          </a:p>
          <a:p>
            <a:pPr marL="134620" marR="155575" lvl="0" indent="0" algn="just">
              <a:lnSpc>
                <a:spcPct val="115000"/>
              </a:lnSpc>
              <a:buNone/>
            </a:pPr>
            <a:endParaRPr lang="ru-RU" sz="1500" b="1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221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1175</Words>
  <Application>Microsoft Office PowerPoint</Application>
  <PresentationFormat>Экран (4:3)</PresentationFormat>
  <Paragraphs>76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 Педагогический совет «Подвижные игры как средство повышения двигательной активности детей»</vt:lpstr>
      <vt:lpstr>Режим двигательной активности в ДОУ</vt:lpstr>
      <vt:lpstr>Федеральная образовательная программа (ФОП ДО)   Подвижные игры (2-3 года)</vt:lpstr>
      <vt:lpstr>Федеральная образовательная программа (ФОП ДО)   Подвижные игры (3- 4 года)</vt:lpstr>
      <vt:lpstr>Федеральная образовательная программа (ФОП ДО)   Подвижные игры (4-5 лет)</vt:lpstr>
      <vt:lpstr>Федеральная образовательная программа (ФОП ДО)   Подвижные игры (5-6 лет)</vt:lpstr>
      <vt:lpstr>Федеральная образовательная программа (ФОП ДО)   Подвижные игры (6-7лет)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15</cp:revision>
  <dcterms:created xsi:type="dcterms:W3CDTF">2024-02-26T08:53:54Z</dcterms:created>
  <dcterms:modified xsi:type="dcterms:W3CDTF">2024-12-19T10:36:35Z</dcterms:modified>
</cp:coreProperties>
</file>