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84" r:id="rId2"/>
    <p:sldId id="256" r:id="rId3"/>
    <p:sldId id="257" r:id="rId4"/>
    <p:sldId id="258" r:id="rId5"/>
    <p:sldId id="259" r:id="rId6"/>
    <p:sldId id="273" r:id="rId7"/>
    <p:sldId id="260" r:id="rId8"/>
    <p:sldId id="262" r:id="rId9"/>
    <p:sldId id="263" r:id="rId10"/>
    <p:sldId id="282" r:id="rId11"/>
    <p:sldId id="265" r:id="rId12"/>
    <p:sldId id="266" r:id="rId13"/>
    <p:sldId id="267" r:id="rId14"/>
    <p:sldId id="269" r:id="rId15"/>
    <p:sldId id="270" r:id="rId16"/>
    <p:sldId id="271" r:id="rId17"/>
    <p:sldId id="274" r:id="rId18"/>
    <p:sldId id="275" r:id="rId19"/>
    <p:sldId id="277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221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1ADA-1B19-4EF7-A4B6-921909EBCBB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257F-58E8-4777-BD4F-64BDA9D6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3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DF09-F8D5-498A-857E-48D2190D3A1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101-6F8E-455E-B5A2-E026A4A7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0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DF09-F8D5-498A-857E-48D2190D3A1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101-6F8E-455E-B5A2-E026A4A7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5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DF09-F8D5-498A-857E-48D2190D3A1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101-6F8E-455E-B5A2-E026A4A7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7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DF09-F8D5-498A-857E-48D2190D3A1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101-6F8E-455E-B5A2-E026A4A7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7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DF09-F8D5-498A-857E-48D2190D3A1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101-6F8E-455E-B5A2-E026A4A7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6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DF09-F8D5-498A-857E-48D2190D3A1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101-6F8E-455E-B5A2-E026A4A7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8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DF09-F8D5-498A-857E-48D2190D3A1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101-6F8E-455E-B5A2-E026A4A7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4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DF09-F8D5-498A-857E-48D2190D3A1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101-6F8E-455E-B5A2-E026A4A7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5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DF09-F8D5-498A-857E-48D2190D3A1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101-6F8E-455E-B5A2-E026A4A7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9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DF09-F8D5-498A-857E-48D2190D3A1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101-6F8E-455E-B5A2-E026A4A7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57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DF09-F8D5-498A-857E-48D2190D3A1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3101-6F8E-455E-B5A2-E026A4A7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2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3DF09-F8D5-498A-857E-48D2190D3A1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C3101-6F8E-455E-B5A2-E026A4A73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643192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совет на тему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«Совершенствование форм работы по трудовому воспитанию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4104456" cy="275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сфере</a:t>
            </a:r>
            <a:r>
              <a:rPr lang="ru-RU" sz="2400" b="1" spc="-1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трудового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воспитания детей от 4 лет до 5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8208912" cy="5112568"/>
          </a:xfrm>
        </p:spPr>
        <p:txBody>
          <a:bodyPr>
            <a:normAutofit lnSpcReduction="10000"/>
          </a:bodyPr>
          <a:lstStyle/>
          <a:p>
            <a:pPr marL="591820" marR="153670" lvl="0" indent="-457200" algn="just">
              <a:lnSpc>
                <a:spcPct val="115000"/>
              </a:lnSpc>
              <a:buFont typeface="Wingdings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Педагог создает условия для позитивного включения детей в процессы самообслуживания в</a:t>
            </a:r>
            <a:r>
              <a:rPr lang="ru-RU" sz="1800" spc="-28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процессе режимных моментов группы, поощряет желание детей проявлять самостоятельность и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инициативность,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используя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приемы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поощрения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и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одобрения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правильных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действий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детей,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результатов процесса самообслуживания. Одобряет действия детей, направленные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на оказание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взаимопомощи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(помочь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доделать поделку,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помочь одеться,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помочь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убрать со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стола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и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т.п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.).</a:t>
            </a:r>
          </a:p>
          <a:p>
            <a:pPr marL="134620" marR="153670" lvl="0" indent="0" algn="just">
              <a:lnSpc>
                <a:spcPct val="115000"/>
              </a:lnSpc>
              <a:buNone/>
            </a:pP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591820" marR="155575" lvl="0" indent="-457200" algn="just">
              <a:lnSpc>
                <a:spcPct val="115000"/>
              </a:lnSpc>
              <a:buFont typeface="Wingdings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процессе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самообслуживания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обращает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внимание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детей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на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необходимость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бережного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отношения</a:t>
            </a:r>
            <a:r>
              <a:rPr lang="ru-RU" sz="1800" spc="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к</a:t>
            </a:r>
            <a:r>
              <a:rPr lang="ru-RU" sz="1800" spc="5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вещам:</a:t>
            </a:r>
            <a:r>
              <a:rPr lang="ru-RU" sz="1800" spc="5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аккуратное</a:t>
            </a:r>
            <a:r>
              <a:rPr lang="ru-RU" sz="1800" spc="4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складывание</a:t>
            </a:r>
            <a:r>
              <a:rPr lang="ru-RU" sz="1800" spc="4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одежды,</a:t>
            </a:r>
            <a:r>
              <a:rPr lang="ru-RU" sz="1800" spc="4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возвращение</a:t>
            </a:r>
            <a:r>
              <a:rPr lang="ru-RU" sz="1800" spc="4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игрушек</a:t>
            </a:r>
            <a:r>
              <a:rPr lang="ru-RU" sz="1800" spc="5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на</a:t>
            </a:r>
            <a:r>
              <a:rPr lang="ru-RU" sz="1800" spc="4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место</a:t>
            </a:r>
            <a:r>
              <a:rPr lang="ru-RU" sz="1800" spc="5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после</a:t>
            </a:r>
            <a:r>
              <a:rPr lang="ru-RU" sz="1800" spc="5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игры</a:t>
            </a:r>
            <a:r>
              <a:rPr lang="ru-RU" sz="1800" spc="-28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и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т.п.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процессе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самообслуживания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педагог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напоминает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детям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о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важности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соблюдения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очередности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действий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трудовом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процессе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для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достижения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качественного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результата,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демонстрирует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детям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приемы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самоконтроля для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оценки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результата,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поощряет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действия детей,</a:t>
            </a:r>
            <a:r>
              <a:rPr lang="ru-RU" sz="18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направленные</a:t>
            </a:r>
            <a:r>
              <a:rPr lang="ru-RU" sz="1800" spc="-1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на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применение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способов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самоконтроля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процессе</a:t>
            </a:r>
            <a:r>
              <a:rPr lang="ru-RU" sz="1800" spc="-1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выполнения</a:t>
            </a:r>
            <a:r>
              <a:rPr lang="ru-RU" sz="180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</a:rPr>
              <a:t>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6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Основные задачи в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сфере</a:t>
            </a:r>
            <a:r>
              <a:rPr lang="ru-RU" sz="2400" b="1" spc="-1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трудового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воспитания детей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от 5 лет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до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6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лет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профессиях и трудовых процессах;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труду взрослых, к результатам их труда;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развивать самостоятельность и инициативу в трудовой деятельности по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самообслуживанию, хозяйственно-бытовому, ручному труду и конструированию, труду в природе;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знакомить детей с элементарными экономическими знаниями, формировать первоначальные представления о финансовой грамотности.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1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сфере</a:t>
            </a:r>
            <a:r>
              <a:rPr lang="ru-RU" sz="2400" b="1" spc="-1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трудового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воспитания детей от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5 лет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до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6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лет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643192" cy="504056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 обогащает представления детей о труде взрослых, знакомит детей дошкольного возраста с разными видами производительного (промышленность, строительство, сельское хозяйство) и обслуживающего (сфера досуга и отдыха, сфера культуры, медицина, торговля) труда. Создает образовательные ситуации по ознакомлению детей с конкретными профессиями взрослых, демонстрирует возможные связи между профессиями, обращает внимание детей на содержание каждой профессии в соответствии с общей структурой трудового процесса (мотив, цель, инструменты и оборудование, содержание действий, выбор трудовых действий в соответствии с целью, результат): Продавец продает товар покупателю, рабочий на фабрике изготавливает товар, шофер развозит товар по магазинам, грузчик разгружает товар.</a:t>
            </a:r>
          </a:p>
          <a:p>
            <a:pPr algn="just">
              <a:buFont typeface="Wingdings" pitchFamily="2" charset="2"/>
              <a:buChar char="v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 формирует представление детей о современной технике, ее разнообразии, создает образовательные ситуации для знакомства детей с конкретными техническими приборами, показывает, как техника способствует ускорению получения результата труда и облегчению труда взрослых.</a:t>
            </a:r>
          </a:p>
          <a:p>
            <a:pPr algn="just">
              <a:buFont typeface="Wingdings" pitchFamily="2" charset="2"/>
              <a:buChar char="v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 создает условия для знакомства детей с экономическими знаниями, рассказывает о назначении рекламы для распространения информации о товаре, формирует представление о финансовой грамотности человека, обсуждает с детьми назначение денег и их участие в процессе приобретения товаров или услуг, организует проблемные и игровые ситуации для детей, развивает умения планировать расходы на покупку необходимых товаров и услуг, формирует уважение к труду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2795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сфере</a:t>
            </a:r>
            <a:r>
              <a:rPr lang="ru-RU" sz="2400" b="1" spc="-1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трудового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воспитания детей от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5 лет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до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6 лет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продолжает поощрять инициативность и самостоятельность детей в процессах самообслуживания в группе (убрать постель после сна, расставить ровно стулья за столами в зоне учебной деятельности), создает проблемные и игровые ситуации для развития умений выполнять отдельные трудовые действия, привлекает к решению поставленных задач родителей с целью создания дома условий для развития умений реализовывать элементы хозяйственно-бытового труда: вымыть тарелку после обеда, вытереть пыль в комнате, застелить кровать, погладить носовой платок, покормить домашнего питомца и т.п.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создает условия для коллективного выполнения детьми трудовых поручений во время дежурства, учит детей распределять между собой трудовые поручения для получения единого трудового результата.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задачи в сфере трудового воспитания детей от 6 лет до 7 лет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643192" cy="4929411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развивать ценностное отношение к труду взрослых;</a:t>
            </a:r>
          </a:p>
          <a:p>
            <a:pPr marL="0" indent="0" algn="just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 труде как ценности общества, о разнообразии и взаимосвязи видов труда и профессий;</a:t>
            </a:r>
          </a:p>
          <a:p>
            <a:pPr marL="0" indent="0" algn="just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формировать элементы финансовой грамотности, осознания материальных возможностей родителей, ограниченности материальных ресурсов;</a:t>
            </a:r>
          </a:p>
          <a:p>
            <a:pPr marL="0" indent="0" algn="just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развивать интерес и самостоятельность в разных видах доступного труда, умения включаться в реальные трудовые связи со взрослыми и сверстниками;</a:t>
            </a:r>
          </a:p>
          <a:p>
            <a:pPr marL="0" indent="0" algn="just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поддерживать освоение умений сотрудничества в совместном труде;</a:t>
            </a:r>
          </a:p>
          <a:p>
            <a:pPr marL="0" indent="0" algn="just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воспитывать ответственность, добросовестность, стремление к участию в труде взрослых, оказанию посильной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9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sz="2400" b="1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сфере</a:t>
            </a:r>
            <a:r>
              <a:rPr lang="ru-RU" sz="2400" b="1" spc="-1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трудового</a:t>
            </a:r>
            <a:r>
              <a:rPr lang="ru-RU" sz="2400" b="1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воспитания детей от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6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лет до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7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4968552"/>
          </a:xfrm>
        </p:spPr>
        <p:txBody>
          <a:bodyPr>
            <a:normAutofit fontScale="47500" lnSpcReduction="20000"/>
          </a:bodyPr>
          <a:lstStyle/>
          <a:p>
            <a:pPr marL="591820" marR="153670" indent="-457200" algn="just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Педагог расширяет и углубляет представления о труде взрослых путем знакомства детей с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разными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профессиями,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рассказывает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современных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профессиях,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возникших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связи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потребностями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людей.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Организует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встречи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детей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представителями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разных</a:t>
            </a:r>
            <a:r>
              <a:rPr lang="ru-RU" spc="30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профессий,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организует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экскурсии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целью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продемонстрировать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реальные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трудовые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действия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взаимоотношения специалистов на работе, организует просмотры видеофильмов, мультфильмов,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чтение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художественно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литературы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для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знакомства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детей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многообразием</a:t>
            </a:r>
            <a:r>
              <a:rPr lang="ru-RU" spc="30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профессий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современного человека. Организует этические беседы с детьми с целью обсуждения требований,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предъявляемых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человеку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определѐнной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профессии,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раскрывает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личностные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качества,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помогающие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человеку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стать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профессионалом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качественно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выполнять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профессиональные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обязанности.</a:t>
            </a:r>
          </a:p>
          <a:p>
            <a:pPr marL="134620" marR="153670" indent="0" algn="just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None/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591820" marR="155575" indent="-45720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Педагог создает игровые и проблемные ситуации для расширения представлений детей об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обмене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ценностями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процессе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производства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потребления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товаров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услуг,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денежных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отношениях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сфере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обмена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товаров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услуг,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умений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бережливости,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рационального</a:t>
            </a:r>
            <a:r>
              <a:rPr lang="ru-RU" spc="-28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поведения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процессе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реализации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обменных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операций: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деньги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–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товар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(продажа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–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покупка),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формирует представления о реальной стоимости и цене отдельных продуктов питания, игрушек,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детских книг. В процессе обсуждения с детьми основ финансовой грамотности педагог формирует</a:t>
            </a:r>
            <a:r>
              <a:rPr lang="ru-RU" spc="-28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элементы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культуры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потребления: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бережного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отношения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ресурсам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потребления: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воде,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электричеству,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продуктам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питания, одежде,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обуви, жилищу.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8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sz="2400" b="1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сфере</a:t>
            </a:r>
            <a:r>
              <a:rPr lang="ru-RU" sz="2400" b="1" spc="-1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трудового</a:t>
            </a:r>
            <a:r>
              <a:rPr lang="ru-RU" sz="2400" b="1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воспитания детей от 6 лет до 7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55000" lnSpcReduction="20000"/>
          </a:bodyPr>
          <a:lstStyle/>
          <a:p>
            <a:pPr marL="591820" marR="154940" indent="-45720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Поощряет инициативность и самостоятельность детей в процессах самообслуживания в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группе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(убрать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постель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после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сна,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расставить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ровно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стулья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за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столами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зоне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учебной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деятельности),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создает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проблемные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игровые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ситуации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для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умений</a:t>
            </a:r>
            <a:r>
              <a:rPr lang="ru-RU" spc="30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выполнять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отдельные трудовые действия, привлекает к решению поставленных задач родителей с целью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создания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дома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условий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для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развития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умений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реализовывать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элементы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хозяйственно-бытового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труда: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вымыть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тарелку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после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обеда,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вытереть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пыль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комнате,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застелить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кровать,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погладить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носовой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платок,</a:t>
            </a:r>
            <a:r>
              <a:rPr lang="ru-RU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покормить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домашнего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питомца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 т.п.</a:t>
            </a:r>
          </a:p>
          <a:p>
            <a:pPr marL="134620" marR="154940" indent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591820" marR="155575" indent="-45720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Поддерживает коллективное выполнения детьми трудовых поручений во время дежурства,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учит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детей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распределять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между собой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трудовые поручения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для получения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единого трудового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результата, знакомит детей с правилами использования инструментов труда – ножниц, иголки 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7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Федеральная рабочая программа воспитания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fontScale="70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Трудовое направление воспитания.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1)	Цель трудового воспитания - формирование ценностного отношения детей к труду, трудолюбию и приобщение ребёнка к труду.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2)	Ценность-труд лежит в основе трудового направления воспитания.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3)	Трудовое направление воспитания направлено на формирование и поддержку привычки к трудовому усилию, к доступному напряжению физических, умственных и нравственных сил для решения трудовой задачи; стремление приносить пользу людям. Повседневный труд постепенно приводит детей к осознанию нравственной стороны труда. Самостоятельность в выполнении трудовых поручений способствует формированию ответственности за свои действия.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5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Целевые </a:t>
            </a:r>
            <a:r>
              <a:rPr lang="ru-RU" sz="2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ориентиры воспитания детей раннего возраста (к трем годам).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172342"/>
              </p:ext>
            </p:extLst>
          </p:nvPr>
        </p:nvGraphicFramePr>
        <p:xfrm>
          <a:off x="971600" y="1628800"/>
          <a:ext cx="7643193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296144"/>
                <a:gridCol w="454684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Целевые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ориентиры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Трудовое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Поддерживающий элементарный порядок в окружающей обстановке.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Стремящийся помогать старшим в доступных трудовых действиях. Стремящийся к результативности, самостоятельности, ответственности в самообслуживании, в быту, в игровой и других видах деятельности (конструирование, лепка, художественный труд, детский дизайн и другое).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1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Целевые </a:t>
            </a:r>
            <a:r>
              <a:rPr lang="ru-RU" sz="2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ориентиры воспитания </a:t>
            </a:r>
            <a:r>
              <a:rPr lang="ru-RU" sz="27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 этапе завершения освоения программы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493784"/>
              </p:ext>
            </p:extLst>
          </p:nvPr>
        </p:nvGraphicFramePr>
        <p:xfrm>
          <a:off x="1115616" y="1628800"/>
          <a:ext cx="7643193" cy="335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656184"/>
                <a:gridCol w="411480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Ценности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Целевые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ориентиры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Трудовое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Понимающий ценность труда в семье и в обществе на основе уважения к людям труда, результатам их деятельности.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Проявляющий трудолюбие при выполнении поручений и в самостоятельной деятельности</a:t>
                      </a:r>
                    </a:p>
                    <a:p>
                      <a:pPr algn="just"/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3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kern="100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 к педагогическому совету</a:t>
            </a:r>
            <a:br>
              <a:rPr lang="ru-RU" sz="2400" b="1" kern="100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</a:t>
            </a:r>
            <a:r>
              <a:rPr lang="ru-RU" sz="2400" b="1" kern="100" spc="-5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2400" b="1" kern="100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трудового воспитания в </a:t>
            </a:r>
            <a:br>
              <a:rPr lang="ru-RU" sz="2400" b="1" kern="100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Программе»</a:t>
            </a:r>
            <a:br>
              <a:rPr lang="ru-RU" sz="2400" b="1" kern="100" spc="-5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7376864" cy="1273696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старший воспитатель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Умерова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Н.Г.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дошкольного образования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196752"/>
            <a:ext cx="4248472" cy="532859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5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Федеральная </a:t>
            </a:r>
            <a:r>
              <a:rPr lang="ru-RU" sz="5500" b="1" dirty="0">
                <a:latin typeface="Times New Roman" pitchFamily="18" charset="0"/>
                <a:ea typeface="Calibri"/>
                <a:cs typeface="Times New Roman" pitchFamily="18" charset="0"/>
              </a:rPr>
              <a:t>программа объединяет обучение и воспитание, вводит единые требования к объему, содержанию и результатам работы с детьми в детских садах.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5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Конкретные </a:t>
            </a:r>
            <a:r>
              <a:rPr lang="ru-RU" sz="5500" dirty="0">
                <a:latin typeface="Times New Roman" pitchFamily="18" charset="0"/>
                <a:ea typeface="Calibri"/>
                <a:cs typeface="Times New Roman" pitchFamily="18" charset="0"/>
              </a:rPr>
              <a:t>задачи и содержание </a:t>
            </a:r>
            <a:r>
              <a:rPr lang="ru-RU" sz="55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образовательной деятельности по </a:t>
            </a:r>
            <a:r>
              <a:rPr lang="ru-RU" sz="5500" dirty="0">
                <a:latin typeface="Times New Roman" pitchFamily="18" charset="0"/>
                <a:ea typeface="Calibri"/>
                <a:cs typeface="Times New Roman" pitchFamily="18" charset="0"/>
              </a:rPr>
              <a:t>формированию позитивных установок к различным видам труда </a:t>
            </a:r>
            <a:r>
              <a:rPr lang="ru-RU" sz="5500" dirty="0" smtClean="0">
                <a:latin typeface="Times New Roman" pitchFamily="18" charset="0"/>
                <a:ea typeface="Calibri"/>
                <a:cs typeface="Times New Roman" pitchFamily="18" charset="0"/>
              </a:rPr>
              <a:t>у </a:t>
            </a:r>
            <a:r>
              <a:rPr lang="ru-RU" sz="5500" dirty="0">
                <a:latin typeface="Times New Roman" pitchFamily="18" charset="0"/>
                <a:ea typeface="Calibri"/>
                <a:cs typeface="Times New Roman" pitchFamily="18" charset="0"/>
              </a:rPr>
              <a:t>детей на каждый дошкольный </a:t>
            </a:r>
            <a:r>
              <a:rPr lang="ru-RU" sz="5500" dirty="0" smtClean="0">
                <a:latin typeface="Times New Roman" pitchFamily="18" charset="0"/>
                <a:ea typeface="Calibri"/>
                <a:cs typeface="Times New Roman" pitchFamily="18" charset="0"/>
              </a:rPr>
              <a:t>возраст сформулированы в содержательном разделе Федеральной программы в </a:t>
            </a:r>
            <a:r>
              <a:rPr lang="ru-RU" sz="5500" dirty="0">
                <a:latin typeface="Times New Roman" pitchFamily="18" charset="0"/>
                <a:ea typeface="Calibri"/>
                <a:cs typeface="Times New Roman" pitchFamily="18" charset="0"/>
              </a:rPr>
              <a:t>области </a:t>
            </a:r>
            <a:r>
              <a:rPr lang="ru-RU" sz="5500" dirty="0" smtClean="0">
                <a:latin typeface="Times New Roman" pitchFamily="18" charset="0"/>
                <a:ea typeface="Calibri"/>
                <a:cs typeface="Times New Roman" pitchFamily="18" charset="0"/>
              </a:rPr>
              <a:t>«Социально-коммуникативное развитие» (стр.22)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500" dirty="0" smtClean="0">
                <a:latin typeface="Times New Roman" pitchFamily="18" charset="0"/>
                <a:ea typeface="Calibri"/>
                <a:cs typeface="Times New Roman" pitchFamily="18" charset="0"/>
              </a:rPr>
              <a:t>Описание воспитательных задач приводится в Программе воспитания.(стр.152)</a:t>
            </a:r>
            <a:endParaRPr lang="ru-RU" sz="20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2596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1683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1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Основные задачи образовательной деятельности  </a:t>
            </a:r>
            <a:r>
              <a:rPr lang="ru-RU" sz="2700" b="1" dirty="0">
                <a:solidFill>
                  <a:srgbClr val="002060"/>
                </a:solidFill>
                <a:latin typeface="Times New Roman"/>
                <a:ea typeface="Times New Roman"/>
              </a:rPr>
              <a:t>в</a:t>
            </a:r>
            <a:r>
              <a:rPr lang="ru-RU" sz="2700" b="1" spc="-5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сфере</a:t>
            </a:r>
            <a:r>
              <a:rPr lang="ru-RU" sz="2700" b="1" spc="-1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трудового</a:t>
            </a:r>
            <a:r>
              <a:rPr lang="ru-RU" sz="2700" b="1" spc="-5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воспитания детей от 3 лет до 4 лет</a:t>
            </a:r>
            <a:r>
              <a:rPr lang="ru-RU" sz="27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700" dirty="0" smtClean="0">
                <a:effectLst/>
                <a:latin typeface="Times New Roman"/>
                <a:ea typeface="Times New Roman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1"/>
            <a:ext cx="8064896" cy="4680519"/>
          </a:xfrm>
        </p:spPr>
        <p:txBody>
          <a:bodyPr>
            <a:normAutofit fontScale="92500" lnSpcReduction="20000"/>
          </a:bodyPr>
          <a:lstStyle/>
          <a:p>
            <a:pPr marL="591820" marR="157480" indent="-45720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ru-RU" sz="2600" dirty="0" smtClean="0">
              <a:effectLst/>
              <a:latin typeface="Times New Roman"/>
              <a:ea typeface="Times New Roman"/>
            </a:endParaRPr>
          </a:p>
          <a:p>
            <a:pPr marL="591820" marR="157480" indent="-45720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dirty="0" smtClean="0">
                <a:effectLst/>
                <a:latin typeface="Times New Roman"/>
                <a:ea typeface="Times New Roman"/>
              </a:rPr>
              <a:t>развивать интерес к труду взрослых в детском саду и в семье, формировать представления о</a:t>
            </a:r>
            <a:r>
              <a:rPr lang="ru-RU" sz="2600" spc="-28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конкретных видах хозяйственно-бытового труда, направленных на заботу о детях (мытье посуды,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уборка</a:t>
            </a:r>
            <a:r>
              <a:rPr lang="ru-RU" sz="2600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помещений детского сада</a:t>
            </a:r>
            <a:r>
              <a:rPr lang="ru-RU" sz="2600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z="2600" spc="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участка</a:t>
            </a:r>
            <a:r>
              <a:rPr lang="ru-RU" sz="2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z="2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пр.) и</a:t>
            </a:r>
            <a:r>
              <a:rPr lang="ru-RU" sz="2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трудовые</a:t>
            </a:r>
            <a:r>
              <a:rPr lang="ru-RU" sz="2600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навыки;</a:t>
            </a:r>
          </a:p>
          <a:p>
            <a:pPr marL="591820" marR="157480" indent="-45720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ru-RU" sz="2600" dirty="0" smtClean="0">
              <a:effectLst/>
              <a:latin typeface="Times New Roman"/>
              <a:ea typeface="Times New Roman"/>
            </a:endParaRPr>
          </a:p>
          <a:p>
            <a:pPr marL="591820" marR="161290" indent="-45720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dirty="0" smtClean="0">
                <a:effectLst/>
                <a:latin typeface="Times New Roman"/>
                <a:ea typeface="Times New Roman"/>
              </a:rPr>
              <a:t>воспитывать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бережное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отношение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к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предметам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игрушкам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как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результатам</a:t>
            </a:r>
            <a:r>
              <a:rPr lang="ru-RU" sz="2600" spc="3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труда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взрослых;</a:t>
            </a:r>
          </a:p>
          <a:p>
            <a:pPr marL="134620" marR="161290" indent="0" algn="just">
              <a:lnSpc>
                <a:spcPct val="115000"/>
              </a:lnSpc>
              <a:spcBef>
                <a:spcPts val="10"/>
              </a:spcBef>
              <a:buNone/>
            </a:pPr>
            <a:endParaRPr lang="ru-RU" sz="2600" dirty="0" smtClean="0">
              <a:effectLst/>
              <a:latin typeface="Times New Roman"/>
              <a:ea typeface="Times New Roman"/>
            </a:endParaRPr>
          </a:p>
          <a:p>
            <a:pPr marL="591820" marR="161290" indent="-45720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600" dirty="0" smtClean="0">
                <a:effectLst/>
                <a:latin typeface="Times New Roman"/>
                <a:ea typeface="Times New Roman"/>
              </a:rPr>
              <a:t>приобщать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детей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b="1" dirty="0" smtClean="0">
                <a:effectLst/>
                <a:latin typeface="Times New Roman"/>
                <a:ea typeface="Times New Roman"/>
              </a:rPr>
              <a:t>к</a:t>
            </a:r>
            <a:r>
              <a:rPr lang="ru-RU" sz="2600" b="1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b="1" dirty="0" smtClean="0">
                <a:effectLst/>
                <a:latin typeface="Times New Roman"/>
                <a:ea typeface="Times New Roman"/>
              </a:rPr>
              <a:t>самообслуживанию</a:t>
            </a:r>
            <a:r>
              <a:rPr lang="ru-RU" sz="2600" b="1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(одевание,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раздевание,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умывание),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развивать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самостоятельность,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уверенность, положительную</a:t>
            </a:r>
            <a:r>
              <a:rPr lang="ru-RU" sz="26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самооценку.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8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</a:t>
            </a:r>
            <a:r>
              <a:rPr lang="ru-RU" sz="2400" b="1" spc="-5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сфере</a:t>
            </a:r>
            <a:r>
              <a:rPr lang="ru-RU" sz="2400" b="1" spc="-1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трудового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воспитания детей от 3лет до 4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лет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920880" cy="5112568"/>
          </a:xfrm>
        </p:spPr>
        <p:txBody>
          <a:bodyPr>
            <a:normAutofit fontScale="85000" lnSpcReduction="10000"/>
          </a:bodyPr>
          <a:lstStyle/>
          <a:p>
            <a:pPr lvl="0" algn="just">
              <a:buFont typeface="Wingdings" pitchFamily="2" charset="2"/>
              <a:buChar char="v"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формирует первоначальные представления о том, что предметы делаются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людьми. В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процессе взаимодействия с детьми выделяет особенности строения предметов и знакомит с назначением их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частей. </a:t>
            </a:r>
          </a:p>
          <a:p>
            <a:pPr marL="0" lvl="0" indent="0" algn="just">
              <a:buNone/>
            </a:pP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Знакомит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с основными свойствами и качествами материалов, из которых изготовлены предметы, знакомые ребенку (картон, бумага, дерево, ткань), создает игровые ситуации, вызывающие необходимость в создании предметов из разных материалов, использует дидактические игры с предметами и картинками на группировку по схожим признакам, моделирует ситуации для активизации желания детей включиться в выполнение простейших действий бытового труда.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(стр.26)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1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сфере</a:t>
            </a:r>
            <a:r>
              <a:rPr lang="ru-RU" sz="2400" b="1" spc="-1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трудового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воспитания детей от 3лет до 4 лет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920880" cy="5184576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формирует первоначальные представления о хозяйственно-бытовом труде взрослых дома и в детском саду, поощряет желание детей соблюдать порядок при раздевании на дневной сон (аккуратное складывание одежды), уборке рабочего места после продуктивных видов деятельности (лепки, рисования, аппликации) и т.п.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Использует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приемы одобрения и поощрения ребенка при правильном выполнении элементарных трудовых действий (убирает за собой посуду на раздаточный стол, убирает рабочее место после занятий, собирает игрушки, помогает раздать наглядный материал на занятие и т.п.</a:t>
            </a:r>
          </a:p>
          <a:p>
            <a:pPr marL="0" lvl="0" indent="0" algn="just"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поддерживает стремления ребенка самостоятельно выполнять отдельные действия самообслуживания: одевание на прогулку, умывание после сна или перед приемом пищи, элементарный уход за собой (расчесывание волос, поддержание опрятности одежды, пользование носовым платком и т.п.).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создает условия для приучения детей к соблюдению порядка, используя приемы напоминания, упражнения, личного примера, поощрения и одобрения при самостоятельном и правильном выполнении действий по самообслуживанию.</a:t>
            </a:r>
          </a:p>
          <a:p>
            <a:pPr marL="0" lvl="0" indent="0" algn="just"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организует специальные игры и упражнения для развития мелкой моторики рук детей с целью повышения качества выполнения действий по самообслуживанию.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Основные задачи в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сфере</a:t>
            </a:r>
            <a:r>
              <a:rPr lang="ru-RU" sz="2400" b="1" spc="-1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трудового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воспитания детей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от 4 лет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до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5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лет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992888" cy="4525963"/>
          </a:xfrm>
        </p:spPr>
        <p:txBody>
          <a:bodyPr>
            <a:normAutofit fontScale="92500" lnSpcReduction="10000"/>
          </a:bodyPr>
          <a:lstStyle/>
          <a:p>
            <a:pPr marL="591820" indent="-457200" algn="just">
              <a:lnSpc>
                <a:spcPct val="115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ru-RU" sz="2600" dirty="0" smtClean="0">
                <a:effectLst/>
                <a:latin typeface="Times New Roman"/>
                <a:ea typeface="Times New Roman"/>
              </a:rPr>
              <a:t>формировать</a:t>
            </a:r>
            <a:r>
              <a:rPr lang="ru-RU" sz="2600" spc="7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представления</a:t>
            </a:r>
            <a:r>
              <a:rPr lang="ru-RU" sz="2600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об</a:t>
            </a:r>
            <a:r>
              <a:rPr lang="ru-RU" sz="2600" spc="7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отдельных</a:t>
            </a:r>
            <a:r>
              <a:rPr lang="ru-RU" sz="2600" spc="65" dirty="0"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профессиях</a:t>
            </a:r>
            <a:r>
              <a:rPr lang="ru-RU" sz="2600" spc="8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взрослых</a:t>
            </a:r>
            <a:r>
              <a:rPr lang="ru-RU" sz="2600" spc="7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на</a:t>
            </a:r>
            <a:r>
              <a:rPr lang="ru-RU" sz="2600" spc="6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основе</a:t>
            </a:r>
            <a:r>
              <a:rPr lang="ru-RU" sz="2600" spc="6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ознакомления</a:t>
            </a:r>
            <a:r>
              <a:rPr lang="ru-RU" sz="2600" spc="6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с</a:t>
            </a:r>
            <a:r>
              <a:rPr lang="ru-RU" sz="2600" spc="-28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конкретными</a:t>
            </a:r>
            <a:r>
              <a:rPr lang="ru-RU" sz="2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видами труда;</a:t>
            </a:r>
          </a:p>
          <a:p>
            <a:pPr marL="591820" indent="-457200" algn="just">
              <a:lnSpc>
                <a:spcPct val="115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ru-RU" sz="2600" dirty="0" smtClean="0">
                <a:effectLst/>
                <a:latin typeface="Times New Roman"/>
                <a:ea typeface="Times New Roman"/>
              </a:rPr>
              <a:t>воспитывать уважение и благодарность взрослым за их труд, заботу о детях;</a:t>
            </a:r>
          </a:p>
          <a:p>
            <a:pPr marL="591820" indent="-457200" algn="just">
              <a:lnSpc>
                <a:spcPct val="115000"/>
              </a:lnSpc>
              <a:spcBef>
                <a:spcPts val="200"/>
              </a:spcBef>
              <a:buFont typeface="Wingdings" pitchFamily="2" charset="2"/>
              <a:buChar char="q"/>
            </a:pPr>
            <a:r>
              <a:rPr lang="ru-RU" sz="2600" spc="-28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вовлекать в</a:t>
            </a:r>
            <a:r>
              <a:rPr lang="ru-RU" sz="2600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простейшие</a:t>
            </a:r>
            <a:r>
              <a:rPr lang="ru-RU" sz="2600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процессы </a:t>
            </a:r>
            <a:r>
              <a:rPr lang="ru-RU" sz="2600" b="1" dirty="0" smtClean="0">
                <a:effectLst/>
                <a:latin typeface="Times New Roman"/>
                <a:ea typeface="Times New Roman"/>
              </a:rPr>
              <a:t>хозяйственно-бытового</a:t>
            </a:r>
            <a:r>
              <a:rPr lang="ru-RU" sz="2600" b="1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b="1" dirty="0" smtClean="0">
                <a:effectLst/>
                <a:latin typeface="Times New Roman"/>
                <a:ea typeface="Times New Roman"/>
              </a:rPr>
              <a:t>труда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;</a:t>
            </a:r>
          </a:p>
          <a:p>
            <a:pPr marL="591820" indent="-457200" algn="just">
              <a:lnSpc>
                <a:spcPct val="115000"/>
              </a:lnSpc>
              <a:buFont typeface="Wingdings" pitchFamily="2" charset="2"/>
              <a:buChar char="q"/>
            </a:pPr>
            <a:r>
              <a:rPr lang="ru-RU" sz="2600" dirty="0" smtClean="0">
                <a:effectLst/>
                <a:latin typeface="Times New Roman"/>
                <a:ea typeface="Times New Roman"/>
              </a:rPr>
              <a:t>развивать</a:t>
            </a:r>
            <a:r>
              <a:rPr lang="ru-RU" sz="2600" spc="20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самостоятельность</a:t>
            </a:r>
            <a:r>
              <a:rPr lang="ru-RU" sz="2600" spc="2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z="2600" spc="2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уверенность</a:t>
            </a:r>
            <a:r>
              <a:rPr lang="ru-RU" sz="2600" spc="19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z="2600" spc="2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b="1" dirty="0" smtClean="0">
                <a:effectLst/>
                <a:latin typeface="Times New Roman"/>
                <a:ea typeface="Times New Roman"/>
              </a:rPr>
              <a:t>самообслуживании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,</a:t>
            </a:r>
            <a:r>
              <a:rPr lang="ru-RU" sz="2600" spc="2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желании</a:t>
            </a:r>
            <a:r>
              <a:rPr lang="ru-RU" sz="2600" spc="2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включаться</a:t>
            </a:r>
            <a:r>
              <a:rPr lang="ru-RU" sz="2600" spc="24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z="2600" spc="-28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повседневные</a:t>
            </a:r>
            <a:r>
              <a:rPr lang="ru-RU" sz="2600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трудовые</a:t>
            </a:r>
            <a:r>
              <a:rPr lang="ru-RU" sz="2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дела</a:t>
            </a:r>
            <a:r>
              <a:rPr lang="ru-RU" sz="2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z="2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детском</a:t>
            </a:r>
            <a:r>
              <a:rPr lang="ru-RU" sz="2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саду</a:t>
            </a:r>
            <a:r>
              <a:rPr lang="ru-RU" sz="2600" spc="-2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z="2600" spc="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семье.(стр.28)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1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сфере</a:t>
            </a:r>
            <a:r>
              <a:rPr lang="ru-RU" sz="2400" b="1" spc="-1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трудового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воспитания детей от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4 лет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до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5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лет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136904" cy="5184576"/>
          </a:xfrm>
        </p:spPr>
        <p:txBody>
          <a:bodyPr>
            <a:normAutofit fontScale="62500" lnSpcReduction="20000"/>
          </a:bodyPr>
          <a:lstStyle/>
          <a:p>
            <a:pPr marL="591820" marR="154305" indent="-45720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Педагог знакомит детей с содержанием и структурой процессов хозяйственно-бытового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труда взрослых, обогащает их представления, организуя специальные образовательные ситуации с</a:t>
            </a:r>
            <a:r>
              <a:rPr lang="ru-RU" spc="-28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моделированием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конкретных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трудовых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процессов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взрослых,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работающих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детском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саду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(как</a:t>
            </a:r>
            <a:r>
              <a:rPr lang="ru-RU" spc="-28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музыкальный руководитель готовится к занятиям с детьми, как электрик меняет электрические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лампочки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групповой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комнате и т.д.).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Беседует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детьми,</a:t>
            </a:r>
            <a:r>
              <a:rPr lang="ru-RU" spc="3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обращает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внимание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целостность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трудового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процесса,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направленного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на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продуктивный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результат,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вызывает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у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детей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добрые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уважительные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чувства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взрослым,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которые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заботятся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жизнедеятельности детей в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детском саду.(стр.30-31)</a:t>
            </a:r>
          </a:p>
          <a:p>
            <a:pPr marL="591820" marR="154305" indent="-457200" algn="just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591820" marR="159385" indent="-45720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Педагог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поддерживает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инициативу детей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узнать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рассказать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трудовой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деятельности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взрослых, поощряет коммуникативную активность ребенка, связанную с желанием рассказать о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профессии</a:t>
            </a:r>
            <a:r>
              <a:rPr lang="ru-RU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мамы</a:t>
            </a:r>
            <a:r>
              <a:rPr lang="ru-RU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или папы,</a:t>
            </a:r>
            <a:r>
              <a:rPr lang="ru-RU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описать их</a:t>
            </a:r>
            <a:r>
              <a:rPr lang="ru-RU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трудовые</a:t>
            </a:r>
            <a:r>
              <a:rPr lang="ru-RU" spc="-1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действия,</a:t>
            </a:r>
            <a:r>
              <a:rPr lang="ru-RU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рассказать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результатах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их</a:t>
            </a:r>
            <a:r>
              <a:rPr lang="ru-RU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труда.</a:t>
            </a:r>
          </a:p>
          <a:p>
            <a:pPr marL="591820" marR="159385" indent="-45720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6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деятельности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сфере</a:t>
            </a:r>
            <a:r>
              <a:rPr lang="ru-RU" sz="2400" b="1" spc="-1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трудового</a:t>
            </a:r>
            <a:r>
              <a:rPr lang="ru-RU" sz="2400" b="1" spc="-5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воспитания детей от 4 лет до 5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931224" cy="4968552"/>
          </a:xfrm>
        </p:spPr>
        <p:txBody>
          <a:bodyPr>
            <a:normAutofit fontScale="32500" lnSpcReduction="20000"/>
          </a:bodyPr>
          <a:lstStyle/>
          <a:p>
            <a:pPr marL="477520" marR="155575" lvl="0" algn="just">
              <a:lnSpc>
                <a:spcPct val="115000"/>
              </a:lnSpc>
              <a:buFont typeface="Wingdings" pitchFamily="2" charset="2"/>
              <a:buChar char="q"/>
            </a:pP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820420" marR="155575" lvl="0" indent="-685800" algn="just">
              <a:lnSpc>
                <a:spcPct val="115000"/>
              </a:lnSpc>
              <a:buFont typeface="Wingdings" pitchFamily="2" charset="2"/>
              <a:buChar char="q"/>
            </a:pP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Педагог расширяет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представление детей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о предметах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как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результате труда взрослых, о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многообразии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предметного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мира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материалов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(металл,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стекло,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бумага,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картон,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кожа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и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т.п.),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знакомит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детей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с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ключевыми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характеристиками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материалов,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организуя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экспериментирование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способствует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обогащению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представлений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детей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об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отличительных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признаках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материалов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для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создания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продуктов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труда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(прочный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/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ломкий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материал,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промокаемый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\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водоотталкивающий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материал,</a:t>
            </a:r>
            <a:r>
              <a:rPr lang="ru-RU" sz="5500" spc="-1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мягкий / твердый материал</a:t>
            </a:r>
            <a:r>
              <a:rPr lang="ru-RU" sz="550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и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т.п.)</a:t>
            </a:r>
          </a:p>
          <a:p>
            <a:pPr marL="820420" marR="155575" lvl="0" indent="-685800" algn="just">
              <a:lnSpc>
                <a:spcPct val="115000"/>
              </a:lnSpc>
              <a:buFont typeface="Wingdings" pitchFamily="2" charset="2"/>
              <a:buChar char="q"/>
            </a:pPr>
            <a:endParaRPr lang="ru-RU" sz="5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820420" marR="155575" lvl="0" indent="-685800" algn="just">
              <a:lnSpc>
                <a:spcPct val="115000"/>
              </a:lnSpc>
              <a:buFont typeface="Wingdings" pitchFamily="2" charset="2"/>
              <a:buChar char="q"/>
            </a:pPr>
            <a:r>
              <a:rPr lang="ru-RU" sz="5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Педагог</a:t>
            </a:r>
            <a:r>
              <a:rPr lang="ru-RU" sz="5500" spc="5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рассказывает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детям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о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бытовой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технике,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помогающей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взрослым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организовать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бытовой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труд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дома: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стиральная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и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посудомоечная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машины,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пылесос,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/>
                <a:ea typeface="Times New Roman"/>
              </a:rPr>
              <a:t>мультиварка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миксер,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мясорубка,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беседует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с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детьми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о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назначении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бытовой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техники,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формирует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представление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о</a:t>
            </a:r>
            <a:r>
              <a:rPr lang="ru-RU" sz="55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ее</a:t>
            </a:r>
            <a:r>
              <a:rPr lang="ru-RU" sz="5500" spc="-28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назначении</a:t>
            </a:r>
            <a:r>
              <a:rPr lang="ru-RU" sz="5500" spc="-1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для</a:t>
            </a:r>
            <a:r>
              <a:rPr lang="ru-RU" sz="5500" spc="1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ускорения</a:t>
            </a:r>
            <a:r>
              <a:rPr lang="ru-RU" sz="550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и облегчения процессов</a:t>
            </a:r>
            <a:r>
              <a:rPr lang="ru-RU" sz="550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5500" dirty="0">
                <a:solidFill>
                  <a:prstClr val="black"/>
                </a:solidFill>
                <a:latin typeface="Times New Roman"/>
                <a:ea typeface="Times New Roman"/>
              </a:rPr>
              <a:t>бытового труда</a:t>
            </a:r>
            <a:r>
              <a:rPr lang="ru-RU" sz="5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ru-RU" sz="55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endParaRPr lang="ru-RU" sz="55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6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1900</Words>
  <Application>Microsoft Office PowerPoint</Application>
  <PresentationFormat>Экран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Доклад к педагогическому совету на тему: «Вопросы трудового воспитания в  Федеральной Образовательной Программе» </vt:lpstr>
      <vt:lpstr>Федеральная образовательная программа дошкольного образования</vt:lpstr>
      <vt:lpstr> Основные задачи образовательной деятельности  в сфере трудового воспитания детей от 3 лет до 4 лет </vt:lpstr>
      <vt:lpstr>Содержание образовательной деятельности в сфере трудового воспитания детей от 3лет до 4 лет</vt:lpstr>
      <vt:lpstr>Содержание образовательной деятельности в сфере трудового воспитания детей от 3лет до 4 лет</vt:lpstr>
      <vt:lpstr>Основные задачи в сфере трудового воспитания детей  от 4 лет до 5 лет</vt:lpstr>
      <vt:lpstr>Содержание образовательной деятельности в сфере трудового воспитания детей от 4 лет до 5 лет</vt:lpstr>
      <vt:lpstr>Содержание образовательной деятельности в сфере трудового воспитания детей от 4 лет до 5 лет</vt:lpstr>
      <vt:lpstr>Содержание образовательной деятельности в сфере трудового воспитания детей от 4 лет до 5 лет</vt:lpstr>
      <vt:lpstr>Основные задачи в сфере трудового воспитания детей  от 5 лет до 6 лет </vt:lpstr>
      <vt:lpstr>Содержание образовательной деятельности в сфере трудового воспитания детей от 5 лет до 6 лет</vt:lpstr>
      <vt:lpstr>Содержание образовательной деятельности в сфере трудового воспитания детей от 5 лет до 6 лет</vt:lpstr>
      <vt:lpstr>Основные задачи в сфере трудового воспитания детей от 6 лет до 7 лет </vt:lpstr>
      <vt:lpstr>Содержание образовательной деятельности в сфере трудового воспитания детей от 6 лет до 7 лет</vt:lpstr>
      <vt:lpstr>Содержание образовательной деятельности в сфере трудового воспитания детей от 6 лет до 7 лет</vt:lpstr>
      <vt:lpstr>Федеральная рабочая программа воспитания</vt:lpstr>
      <vt:lpstr> Целевые ориентиры воспитания детей раннего возраста (к трем годам). </vt:lpstr>
      <vt:lpstr> Целевые ориентиры воспитания на этапе завершения освоения программы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45</cp:revision>
  <dcterms:created xsi:type="dcterms:W3CDTF">2023-11-10T17:08:58Z</dcterms:created>
  <dcterms:modified xsi:type="dcterms:W3CDTF">2023-11-22T09:54:51Z</dcterms:modified>
</cp:coreProperties>
</file>