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268" r:id="rId5"/>
    <p:sldId id="286" r:id="rId6"/>
    <p:sldId id="287" r:id="rId7"/>
    <p:sldId id="288" r:id="rId8"/>
    <p:sldId id="290" r:id="rId9"/>
    <p:sldId id="297" r:id="rId10"/>
    <p:sldId id="289" r:id="rId11"/>
    <p:sldId id="293" r:id="rId12"/>
    <p:sldId id="262" r:id="rId13"/>
    <p:sldId id="294" r:id="rId14"/>
    <p:sldId id="298" r:id="rId15"/>
    <p:sldId id="295" r:id="rId16"/>
    <p:sldId id="300" r:id="rId17"/>
    <p:sldId id="299" r:id="rId18"/>
    <p:sldId id="276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0BF"/>
    <a:srgbClr val="4D4D4D"/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465" autoAdjust="0"/>
  </p:normalViewPr>
  <p:slideViewPr>
    <p:cSldViewPr>
      <p:cViewPr>
        <p:scale>
          <a:sx n="82" d="100"/>
          <a:sy n="82" d="100"/>
        </p:scale>
        <p:origin x="-14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E33A-4CBA-4EDF-9905-AA9E78414374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11FB-2F66-4090-9FBD-29199E7A9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E1DA-2A23-4779-9974-5ACE7922328E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D1D0-8521-4F42-B532-F6C73436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A57F-1B08-4DA4-BFF8-7540F689E55D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0991-68F5-4006-8714-FF88815DF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4012-416A-460B-8714-64C191E47AE0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B154-D4D8-4CF2-B894-0CBE516F6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1434-C7CA-445A-9631-EB2DC390DA4B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242F-1DDD-432E-9DC3-0E9E521E1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ACC1-7C20-4A99-9EAA-CC8B0841017D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93E2-4D8D-4129-8F33-94760051E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3132-E41A-433F-9FA0-33446391A03B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C32-A380-4600-BE27-98904134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F9B0-4ECE-4C73-B300-BB97E82C4C52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7542-58AB-40FD-8784-4135E72F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AA75-F604-4748-A1F1-8224159ACF61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4803-6476-446C-B9D6-40DB2231E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CF25-87D7-46B0-849C-83273362EAC1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A076-60E8-490D-8532-489884F7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7332-B962-4248-B595-445F4EC9205A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8864-7E70-40F6-913A-BF73CF3B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0CF7B-B7C0-4773-84AB-22DFA0BF0F9F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99CC32-8319-40D6-9F83-0235920FA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/>
                <a:ea typeface="Times New Roman"/>
                <a:cs typeface="Arial"/>
              </a:rPr>
              <a:t>«Формы работы педагогов с детьми дошкольного возраста при </a:t>
            </a:r>
            <a:r>
              <a:rPr lang="ru-RU" sz="2400" b="1" dirty="0" smtClean="0">
                <a:latin typeface="Times New Roman"/>
                <a:ea typeface="Times New Roman"/>
                <a:cs typeface="Arial"/>
              </a:rPr>
              <a:t>решении</a:t>
            </a:r>
            <a:r>
              <a:rPr lang="ru-RU" sz="2400" dirty="0" smtClean="0">
                <a:ea typeface="Times New Roman"/>
                <a:cs typeface="Arial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  <a:cs typeface="Arial"/>
              </a:rPr>
              <a:t>задач нравственно – патриотического </a:t>
            </a:r>
            <a:r>
              <a:rPr lang="ru-RU" sz="2400" b="1" dirty="0">
                <a:latin typeface="Times New Roman"/>
                <a:ea typeface="Times New Roman"/>
                <a:cs typeface="Arial"/>
              </a:rPr>
              <a:t>воспитания</a:t>
            </a:r>
            <a:r>
              <a:rPr lang="ru-RU" sz="2400" dirty="0">
                <a:ea typeface="Calibri"/>
                <a:cs typeface="Arial"/>
              </a:rPr>
              <a:t/>
            </a:r>
            <a:br>
              <a:rPr lang="ru-RU" sz="2400" dirty="0">
                <a:ea typeface="Calibri"/>
                <a:cs typeface="Arial"/>
              </a:rPr>
            </a:br>
            <a:r>
              <a:rPr lang="ru-RU" sz="2400" b="1" dirty="0">
                <a:latin typeface="Times New Roman"/>
                <a:ea typeface="Times New Roman"/>
                <a:cs typeface="Arial"/>
              </a:rPr>
              <a:t>в условиях реализации ФГОС».</a:t>
            </a:r>
            <a:r>
              <a:rPr lang="ru-RU" sz="2800" dirty="0">
                <a:ea typeface="Calibri"/>
                <a:cs typeface="Arial"/>
              </a:rPr>
              <a:t/>
            </a:r>
            <a:br>
              <a:rPr lang="ru-RU" sz="2800" dirty="0">
                <a:ea typeface="Calibri"/>
                <a:cs typeface="Arial"/>
              </a:rPr>
            </a:b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4680520" cy="1656184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старший воспитатель МБДОУ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Раздольненский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№5 «Сказка»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Нияра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Ганиевна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Родная культура </a:t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привить детям чувство любви и уважения к культурным ценностям  и традициям русского народа. На занятиях этого блока мы знакомим детей с устным народным творчеством: сказками, праздниками, народным декоративно-прикладным искусством.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dirty="0"/>
          </a:p>
        </p:txBody>
      </p:sp>
      <p:pic>
        <p:nvPicPr>
          <p:cNvPr id="4101" name="Picture 5" descr="C:\Users\Пользователь\Desktop\изображение_viber_2022-06-10_13-11-50-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5137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06" y="2636912"/>
            <a:ext cx="2868555" cy="17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57" y="4575371"/>
            <a:ext cx="2864904" cy="181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Методы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и приемы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детьми о родном городе, о столице нашей родины Москве, рассказы, объяснения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детьми песен, стихов, пословиц, поговорок, чтение сказок, прослушивание музыкальных произведений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диафильмов, репродукций картин, иллюстраций, презентаций (их рассматривание и обсуждение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дидактических, подвижных, настольных, сюжетно-ролевых игр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детьми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с народным декоративно-прикладным искусством; продуктивная деятельность детей (рисование, лепка, конструирование, аппликация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окружающим миром, за трудовой жизнью людей, за изменениями в облике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к посильному общественно-полезному труду в ближайшем для них окружении;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Поощрение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за инициативу и стремление самостоятельно поддерживать порядок в ближайшем окружении, за бережное отношение к общественному имуществу, за добросовестное выполнение поручений, за хорошее поведение в общественных местах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 педагога.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6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14282" y="1928802"/>
            <a:ext cx="1038911" cy="4429155"/>
            <a:chOff x="20317" y="0"/>
            <a:chExt cx="896035" cy="471490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cap="all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ДОСУГИ, проведение патриотических праздников</a:t>
              </a:r>
              <a:endParaRPr lang="ru-RU" sz="1200" b="1" i="1" kern="12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Скругленный прямоугольник 4"/>
          <p:cNvSpPr/>
          <p:nvPr/>
        </p:nvSpPr>
        <p:spPr>
          <a:xfrm>
            <a:off x="5495582" y="4329109"/>
            <a:ext cx="896035" cy="188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270" wrap="square" lIns="85344" tIns="85344" rIns="85344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1428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Рисунок 6" descr="54af7e9dc49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0" y="2214554"/>
            <a:ext cx="10715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Группа 39"/>
          <p:cNvGrpSpPr/>
          <p:nvPr/>
        </p:nvGrpSpPr>
        <p:grpSpPr>
          <a:xfrm>
            <a:off x="2357422" y="1928802"/>
            <a:ext cx="1038911" cy="4429155"/>
            <a:chOff x="20317" y="0"/>
            <a:chExt cx="896035" cy="471490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СПОРТИВНЫЕ ПРАЗДНИКИ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85852" y="1928802"/>
            <a:ext cx="1038911" cy="4429155"/>
            <a:chOff x="20317" y="0"/>
            <a:chExt cx="896035" cy="471490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cap="all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занятия</a:t>
              </a:r>
              <a:endParaRPr lang="ru-RU" sz="1200" b="1" i="1" kern="12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500562" y="1928802"/>
            <a:ext cx="1038911" cy="4429155"/>
            <a:chOff x="20317" y="0"/>
            <a:chExt cx="896035" cy="471490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ВЫСТАВКИ ДЕТСКИХ РАБОТ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428992" y="1928802"/>
            <a:ext cx="1038911" cy="4429155"/>
            <a:chOff x="20317" y="0"/>
            <a:chExt cx="896035" cy="471490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кругленный прямоугольник 4"/>
            <p:cNvSpPr/>
            <p:nvPr/>
          </p:nvSpPr>
          <p:spPr>
            <a:xfrm>
              <a:off x="20317" y="1673032"/>
              <a:ext cx="896035" cy="209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ТЕАТРАЛИЗОВАННЫЕ ПРЕДСТАВЛЕНИЯ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572132" y="1928802"/>
            <a:ext cx="1038911" cy="4429155"/>
            <a:chOff x="20317" y="0"/>
            <a:chExt cx="896035" cy="471490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УЧАСТИЕ В КОНКУРСАХ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643702" y="1928802"/>
            <a:ext cx="1038911" cy="4429155"/>
            <a:chOff x="20317" y="0"/>
            <a:chExt cx="896035" cy="471490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ЭКСКУРСИИ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715272" y="1928802"/>
            <a:ext cx="1038911" cy="4429155"/>
            <a:chOff x="20317" y="0"/>
            <a:chExt cx="896035" cy="4714907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0317" y="0"/>
              <a:ext cx="896035" cy="471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20317" y="1885963"/>
              <a:ext cx="896035" cy="18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ДЕТСКИЕ ПРОЕКТЫ</a:t>
              </a:r>
              <a:endParaRPr lang="ru-RU" sz="12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Скругленный прямоугольник 63"/>
          <p:cNvSpPr/>
          <p:nvPr/>
        </p:nvSpPr>
        <p:spPr>
          <a:xfrm>
            <a:off x="128585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Скругленный прямоугольник 64"/>
          <p:cNvSpPr/>
          <p:nvPr/>
        </p:nvSpPr>
        <p:spPr>
          <a:xfrm>
            <a:off x="235742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Скругленный прямоугольник 65"/>
          <p:cNvSpPr/>
          <p:nvPr/>
        </p:nvSpPr>
        <p:spPr>
          <a:xfrm>
            <a:off x="342899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Скругленный прямоугольник 66"/>
          <p:cNvSpPr/>
          <p:nvPr/>
        </p:nvSpPr>
        <p:spPr>
          <a:xfrm>
            <a:off x="450056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Скругленный прямоугольник 68"/>
          <p:cNvSpPr/>
          <p:nvPr/>
        </p:nvSpPr>
        <p:spPr>
          <a:xfrm>
            <a:off x="557213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кругленный прямоугольник 69"/>
          <p:cNvSpPr/>
          <p:nvPr/>
        </p:nvSpPr>
        <p:spPr>
          <a:xfrm>
            <a:off x="664370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кругленный прямоугольник 70"/>
          <p:cNvSpPr/>
          <p:nvPr/>
        </p:nvSpPr>
        <p:spPr>
          <a:xfrm>
            <a:off x="7715272" y="1928802"/>
            <a:ext cx="1071570" cy="15001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2" name="Рисунок 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857256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9" descr="111-1.jpg"/>
          <p:cNvPicPr>
            <a:picLocks noChangeAspect="1"/>
          </p:cNvPicPr>
          <p:nvPr/>
        </p:nvPicPr>
        <p:blipFill>
          <a:blip r:embed="rId4"/>
          <a:srcRect l="10219" t="10156" r="6905" b="5469"/>
          <a:stretch>
            <a:fillRect/>
          </a:stretch>
        </p:blipFill>
        <p:spPr bwMode="auto">
          <a:xfrm>
            <a:off x="3500430" y="2000240"/>
            <a:ext cx="928694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10" descr="proverb_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285992"/>
            <a:ext cx="10477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11" descr="hello_html_m446df94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000240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12" descr="img3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1040" y="2285992"/>
            <a:ext cx="10352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13" descr="russian-architecture-t-shirt-soviet-union-vector-hand-painted-russian-style-architectur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025197"/>
            <a:ext cx="928694" cy="14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14" descr="img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2285992"/>
            <a:ext cx="1071570" cy="9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День </a:t>
            </a:r>
            <a:r>
              <a:rPr lang="ru-RU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</a:t>
            </a:r>
            <a:br>
              <a:rPr lang="ru-RU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Пользователь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2944"/>
            <a:ext cx="3456384" cy="26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590925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52839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944"/>
            <a:ext cx="35909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283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Пользователь\Desktop\IMG_20190222_104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6981"/>
            <a:ext cx="3384376" cy="22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20220221_101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3553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6981"/>
            <a:ext cx="3524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День </a:t>
            </a:r>
            <a: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Победы</a:t>
            </a:r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051" name="Picture 3" descr="C:\Users\Пользователь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50" y="908720"/>
            <a:ext cx="3887606" cy="25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20220504_111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" y="3789040"/>
            <a:ext cx="36224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20220504_112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" y="908719"/>
            <a:ext cx="3622479" cy="25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50" y="3789041"/>
            <a:ext cx="38656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«Белый цветок»,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Блокадный хлеб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«Свеча памяти», «Георгиевская ленточка»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белый цвет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02" y="1196752"/>
            <a:ext cx="3669757" cy="26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изображение_viber_2022-01-26_13-32-49-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8" y="3933056"/>
            <a:ext cx="34381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20220126_121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белый ок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8" y="1203648"/>
            <a:ext cx="3438128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Пользователь\Desktop\20220429_1146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104"/>
            <a:ext cx="3229407" cy="24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20220429_115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0343"/>
            <a:ext cx="3130421" cy="23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изображение_viber_2022-06-17_20-56-01-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4149"/>
            <a:ext cx="3391586" cy="18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изображение_viber_2022-06-17_20-57-06-0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47788"/>
            <a:ext cx="3519264" cy="18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ользователь\Desktop\изображение_viber_2022-06-16_16-22-03-8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06545"/>
            <a:ext cx="3963022" cy="17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достичь поставленных целей, мы организуем работу по патриотическому воспитанию, создавая для детей теплую, уютную атмосферу, стараясь, чтобы каждый день ребенка в детском саду был наполнен радостью, улыбками, добрыми друзьями, веселыми играми. Ведь с воспитания чувства привязанности к родной семье, родному детскому саду, родной улице, начинается формирование того фундамента, на котором будет вырастать более сложное образование – чувство любви к своему Отечеству.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428868"/>
            <a:ext cx="7009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компонентов образовательной области «Социально - коммуникативное развитие» ФГОС ДО является патриотическое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дошкольников.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образования в патриотическом воспитании дошкольников выступает закладывание основ нравственной личности с активной жизненной позицией, и творческим потенциалом, способной к самосовершенствованию, гармоничному взаимодействию с другими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Задачи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для реализации патриотического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воспитания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ts val="76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 </a:t>
            </a:r>
            <a:endParaRPr lang="ru-RU" sz="14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Воспитание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у ребенка любви и привязанности к своей семье, дому, детскому саду, улице, городу; </a:t>
            </a:r>
            <a:endParaRPr lang="ru-RU" sz="20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бережного отношения к природе и всему живому; </a:t>
            </a:r>
            <a:endParaRPr lang="ru-RU" sz="20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интереса к русским традициям и промыслам; </a:t>
            </a:r>
            <a:endParaRPr lang="ru-RU" sz="20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элементарных знаний о правах человека; расширение представлений о городах России; </a:t>
            </a:r>
            <a:endParaRPr lang="ru-RU" sz="20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Знакомство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детей с символами государства (герб, флаг, гимн);</a:t>
            </a:r>
            <a:endParaRPr lang="ru-RU" sz="2000" dirty="0">
              <a:ea typeface="Calibri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чувства ответственности и гордости за достижения страны; формирование толерантности, чувства уважения к другим народам, их традициям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ru-RU" sz="1400" dirty="0">
              <a:ea typeface="Calibri"/>
              <a:cs typeface="Arial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92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1857364"/>
            <a:ext cx="4643470" cy="45005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428728" y="0"/>
            <a:ext cx="6786610" cy="17859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воспитание дошкольников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571472" y="2285992"/>
            <a:ext cx="3786214" cy="3643338"/>
          </a:xfrm>
          <a:prstGeom prst="flowChartConnector">
            <a:avLst/>
          </a:prstGeom>
          <a:solidFill>
            <a:srgbClr val="2F7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000100" y="2643182"/>
            <a:ext cx="3000396" cy="292895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28728" y="3071810"/>
            <a:ext cx="2143140" cy="200026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857356" y="3429000"/>
            <a:ext cx="1285884" cy="121444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rot="20506925">
            <a:off x="2224517" y="1763473"/>
            <a:ext cx="5057538" cy="1410367"/>
          </a:xfrm>
          <a:prstGeom prst="curvedDownArrow">
            <a:avLst>
              <a:gd name="adj1" fmla="val 13599"/>
              <a:gd name="adj2" fmla="val 26139"/>
              <a:gd name="adj3" fmla="val 156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602613">
            <a:off x="2958481" y="2461118"/>
            <a:ext cx="4232403" cy="1172816"/>
          </a:xfrm>
          <a:prstGeom prst="curvedDownArrow">
            <a:avLst>
              <a:gd name="adj1" fmla="val 17226"/>
              <a:gd name="adj2" fmla="val 35547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806642">
            <a:off x="3326765" y="3278874"/>
            <a:ext cx="3673289" cy="1043672"/>
          </a:xfrm>
          <a:prstGeom prst="curvedDownArrow">
            <a:avLst>
              <a:gd name="adj1" fmla="val 19310"/>
              <a:gd name="adj2" fmla="val 36632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1188986">
            <a:off x="3589819" y="4274648"/>
            <a:ext cx="3353598" cy="885019"/>
          </a:xfrm>
          <a:prstGeom prst="curvedDownArrow">
            <a:avLst/>
          </a:prstGeom>
          <a:solidFill>
            <a:srgbClr val="2F7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84725">
            <a:off x="3957050" y="4900209"/>
            <a:ext cx="2786082" cy="792164"/>
          </a:xfrm>
          <a:prstGeom prst="curvedDownArrow">
            <a:avLst/>
          </a:prstGeom>
          <a:solidFill>
            <a:srgbClr val="AA3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7358082" y="1857364"/>
            <a:ext cx="1643074" cy="85725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215206" y="2786058"/>
            <a:ext cx="1643074" cy="78581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072330" y="3643314"/>
            <a:ext cx="1857388" cy="92869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000892" y="4643446"/>
            <a:ext cx="1857388" cy="92869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643702" y="5572140"/>
            <a:ext cx="1714512" cy="928694"/>
          </a:xfrm>
          <a:prstGeom prst="horizontalScroll">
            <a:avLst/>
          </a:prstGeom>
          <a:solidFill>
            <a:srgbClr val="AA3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РОДНАЯ СТРАНА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62865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 моя семья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ребенка начинается с его семьи. Дети получают знания о своем ближайшем окружении, семье, у них воспитывается гуманное отношение к своим близким, уточняются представления о занятиях близких людей, семейных историях, традициях.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91436"/>
            <a:ext cx="215265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Пользователь\Desktop\IMG_20190708_092140_H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23" y="3376553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младших и средней группах через игры, экскурсии, прогулки, занятия учим ориентироваться в помещениях детского сада, здороваться с педагогами и детьми, прощаться, бережно относиться к игрушкам и книгам, поддерживать порядок в группе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старших и подготовительной к школе группах учим свободно ориентироваться на территории и в помещении детского сада, приобщаем к мероприятиям, которые проводятся в детском саду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соблюдать правила уличного  движения и технику безопасности, набирать телефонные номера экстренной помощи, учим быть внимательными к сверстникам и заботиться о младших детях. Воспитываем бережное отношение к детским игровым постройкам.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4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Родная природа</a:t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природе – одно из проявлений патриотизма.  Важно прививать детям умение эстетически воспринимать красоту окружающего мира, относиться к природе поэтически, эмоционально, бережно, поощрять желание детей больше узнать о родной природе. </a:t>
            </a:r>
          </a:p>
          <a:p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882008" cy="29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C:\Users\Пользователь\Desktop\20220422_100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10" y="3140968"/>
            <a:ext cx="3882008" cy="29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город. Родная страна</a:t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получают краеведческие сведения о родном городе, об истории его возникновения, о его достопримечательностях, учреждениях, знаменитых земляках. Из этого блока дети получают географические сведения о территории нашей страны (глобус, карта).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средней группе знакомятся с государственными символами России: герб, флаг, гимн.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старшей группе расширяют представления о значении государственных символов России, воспитывается уважительное отношение к ним, знакомятся со столицей нашего государства, другими городами России, знаменитыми россиянами. У детей формируется представление о том, что Россия – многонациональная страна с самобытными, равноправными культурами. Формируются также основы гражданско-патриотических чувств: любовь, гордость и уважение к своей стране, её культуре, осознание личной причастности к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3528392" cy="24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4724"/>
            <a:ext cx="3600400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C:\Users\Пользователь\Desktop\20210120_122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Пользователь\Desktop\20210120_1239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751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708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«Формы работы педагогов с детьми дошкольного возраста при решении задач нравственно – патриотического воспитания в условиях реализации ФГОС».  </vt:lpstr>
      <vt:lpstr>Презентация PowerPoint</vt:lpstr>
      <vt:lpstr>Задачи для реализации патриотического воспитания</vt:lpstr>
      <vt:lpstr>Презентация PowerPoint</vt:lpstr>
      <vt:lpstr>Я и моя семья</vt:lpstr>
      <vt:lpstr>Детский сад  </vt:lpstr>
      <vt:lpstr>Родная природа </vt:lpstr>
      <vt:lpstr> Родной город. Родная страна </vt:lpstr>
      <vt:lpstr>Презентация PowerPoint</vt:lpstr>
      <vt:lpstr>Родная культура  </vt:lpstr>
      <vt:lpstr>Методы и приемы </vt:lpstr>
      <vt:lpstr>Формы работы</vt:lpstr>
      <vt:lpstr>День матери </vt:lpstr>
      <vt:lpstr>День защитника отечества</vt:lpstr>
      <vt:lpstr>День Победы </vt:lpstr>
      <vt:lpstr>Акции «Белый цветок», «Блокадный хлеб», «Свеча памяти», «Георгиевская ленточка»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49</cp:revision>
  <dcterms:created xsi:type="dcterms:W3CDTF">2011-07-14T17:49:41Z</dcterms:created>
  <dcterms:modified xsi:type="dcterms:W3CDTF">2022-12-16T09:39:53Z</dcterms:modified>
</cp:coreProperties>
</file>