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7"/>
  </p:notesMasterIdLst>
  <p:handoutMasterIdLst>
    <p:handoutMasterId r:id="rId38"/>
  </p:handoutMasterIdLst>
  <p:sldIdLst>
    <p:sldId id="328" r:id="rId2"/>
    <p:sldId id="323" r:id="rId3"/>
    <p:sldId id="324" r:id="rId4"/>
    <p:sldId id="325" r:id="rId5"/>
    <p:sldId id="326" r:id="rId6"/>
    <p:sldId id="327" r:id="rId7"/>
    <p:sldId id="330" r:id="rId8"/>
    <p:sldId id="331" r:id="rId9"/>
    <p:sldId id="311" r:id="rId10"/>
    <p:sldId id="332" r:id="rId11"/>
    <p:sldId id="333" r:id="rId12"/>
    <p:sldId id="334" r:id="rId13"/>
    <p:sldId id="335" r:id="rId14"/>
    <p:sldId id="336" r:id="rId15"/>
    <p:sldId id="337" r:id="rId16"/>
    <p:sldId id="339" r:id="rId17"/>
    <p:sldId id="338" r:id="rId18"/>
    <p:sldId id="340" r:id="rId19"/>
    <p:sldId id="341" r:id="rId20"/>
    <p:sldId id="343" r:id="rId21"/>
    <p:sldId id="345" r:id="rId22"/>
    <p:sldId id="346" r:id="rId23"/>
    <p:sldId id="347" r:id="rId24"/>
    <p:sldId id="352" r:id="rId25"/>
    <p:sldId id="351" r:id="rId26"/>
    <p:sldId id="350" r:id="rId27"/>
    <p:sldId id="349" r:id="rId28"/>
    <p:sldId id="348" r:id="rId29"/>
    <p:sldId id="357" r:id="rId30"/>
    <p:sldId id="298" r:id="rId31"/>
    <p:sldId id="257" r:id="rId32"/>
    <p:sldId id="296" r:id="rId33"/>
    <p:sldId id="329" r:id="rId34"/>
    <p:sldId id="355" r:id="rId35"/>
    <p:sldId id="354" r:id="rId3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74EEFE-BE66-441A-ABAF-ED717E2ED3A0}">
          <p14:sldIdLst>
            <p14:sldId id="328"/>
            <p14:sldId id="323"/>
            <p14:sldId id="324"/>
            <p14:sldId id="325"/>
            <p14:sldId id="326"/>
            <p14:sldId id="327"/>
            <p14:sldId id="330"/>
            <p14:sldId id="331"/>
            <p14:sldId id="311"/>
            <p14:sldId id="332"/>
            <p14:sldId id="333"/>
            <p14:sldId id="334"/>
            <p14:sldId id="335"/>
            <p14:sldId id="336"/>
            <p14:sldId id="337"/>
            <p14:sldId id="339"/>
            <p14:sldId id="338"/>
            <p14:sldId id="340"/>
            <p14:sldId id="341"/>
            <p14:sldId id="343"/>
            <p14:sldId id="345"/>
            <p14:sldId id="346"/>
            <p14:sldId id="347"/>
            <p14:sldId id="352"/>
            <p14:sldId id="351"/>
            <p14:sldId id="350"/>
            <p14:sldId id="349"/>
            <p14:sldId id="348"/>
            <p14:sldId id="357"/>
            <p14:sldId id="298"/>
            <p14:sldId id="257"/>
            <p14:sldId id="296"/>
            <p14:sldId id="329"/>
            <p14:sldId id="355"/>
            <p14:sldId id="35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19"/>
    <a:srgbClr val="000099"/>
    <a:srgbClr val="FDF58D"/>
    <a:srgbClr val="808080"/>
    <a:srgbClr val="FCFCFC"/>
    <a:srgbClr val="E8E8E8"/>
    <a:srgbClr val="FFD84B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>
        <p:scale>
          <a:sx n="108" d="100"/>
          <a:sy n="108" d="100"/>
        </p:scale>
        <p:origin x="-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935350-C241-4AC5-8BD0-F2DD4BAF48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89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1F9D60D-504F-417A-B95E-01DF366638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06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80F04-281B-4EDE-9A9D-9A7B7EF9B33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0E5F-A479-40F1-AC12-FA335252CCD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88C5-2F80-4E56-8C31-A67F3AB796B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1FDBF-420E-49AE-B9B0-CA21E79DE2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153E-6388-4A34-A55A-A9E9CB6B3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A746-7510-4F12-8A45-6B2CC6F383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660AC-AD1E-40B7-B08D-003E46A900E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C498-8DF6-41D6-B0BD-9965F089BA7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7C5D-F752-4446-B65B-B179FC9BD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BCB25-9B79-4520-B12B-B66D3058F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00E6-5F34-4D6F-8D80-620743469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D27199C-8CA1-49A5-A8DB-C852DCF50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rimean-monuments.ru/monument_img/1158_monument_images/1158_monument.jpg" TargetMode="External"/><Relationship Id="rId2" Type="http://schemas.openxmlformats.org/officeDocument/2006/relationships/hyperlink" Target="http://crimean-monuments.ru/site/getmonuments?city=62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://crimean-monuments.ru/monument_img/1158_monument_gallery_images/monument_1158_src_gallery_image%5b5ab4bcf140f63%5d.jpg" TargetMode="Externa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smorodina.com/objects/pamyatnik-partizanam-kryma-na-syuyuryu-kaya/images/2650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hyperlink" Target="https://smorodina.com/objects/pamyatnik-partizanam-kryma-na-syuyuryu-kaya/images/2650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crimean-monuments.ru/site/getmonuments?city=2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crimean-monuments.ru/monument_img/30_monument_images/30_monument.jp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crimean-monuments.ru/monument_img/19_monument_images/19_monument.jp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PE73E87JAh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908721"/>
            <a:ext cx="4806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Краткосрочный проект в средней группе</a:t>
            </a:r>
          </a:p>
          <a:p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«Пчёлки»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2924944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«Наш удивительный Крым»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5013176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Составитель</a:t>
            </a:r>
          </a:p>
          <a:p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Алимжанова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Динара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Рустемовна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0252"/>
            <a:ext cx="7756263" cy="936104"/>
          </a:xfrm>
        </p:spPr>
        <p:txBody>
          <a:bodyPr/>
          <a:lstStyle/>
          <a:p>
            <a:r>
              <a:rPr lang="ru-RU" sz="3200" dirty="0" smtClean="0"/>
              <a:t>Занятие  «Осень в фиолетовом лесу»</a:t>
            </a:r>
            <a:endParaRPr lang="ru-RU" sz="3200" dirty="0"/>
          </a:p>
        </p:txBody>
      </p:sp>
      <p:pic>
        <p:nvPicPr>
          <p:cNvPr id="3074" name="Picture 2" descr="C:\Users\1\Downloads\изображение_viber_2023-12-03_23-31-41-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240360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ownloads\изображение_viber_2023-12-03_23-31-41-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64704"/>
            <a:ext cx="5304589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ownloads\изображение_viber_2023-12-03_23-31-41-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10853"/>
            <a:ext cx="3552395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4849"/>
            <a:ext cx="4379410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7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792088"/>
          </a:xfrm>
        </p:spPr>
        <p:txBody>
          <a:bodyPr/>
          <a:lstStyle/>
          <a:p>
            <a:r>
              <a:rPr lang="ru-RU" sz="2800" b="1" dirty="0" smtClean="0"/>
              <a:t>Занятие «Ёжик готовится к зиме»</a:t>
            </a:r>
            <a:endParaRPr lang="ru-RU" sz="2800" b="1" dirty="0"/>
          </a:p>
        </p:txBody>
      </p:sp>
      <p:pic>
        <p:nvPicPr>
          <p:cNvPr id="4098" name="Picture 2" descr="C:\Users\1\Downloads\изображение_viber_2023-12-03_23-58-26-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248472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ownloads\изображение_viber_2023-12-03_23-58-25-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40658"/>
            <a:ext cx="4416490" cy="28312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ownloads\изображение_viber_2023-12-03_23-58-26-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" y="940659"/>
            <a:ext cx="3960440" cy="2600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ownloads\U2rC1LTFeq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00672"/>
            <a:ext cx="3888432" cy="2780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96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432048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«День  дошкольного работника»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1\Downloads\изображение_viber_2023-12-03_23-45-09-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3" y="620688"/>
            <a:ext cx="4032448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ownloads\изображение_viber_2023-12-03_23-45-09-7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44" y="620688"/>
            <a:ext cx="4392488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ownloads\изображение_viber_2023-12-03_23-45-08-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789040"/>
            <a:ext cx="4248473" cy="2727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ownloads\изображение_viber_2023-12-03_23-45-08-7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86" y="3645024"/>
            <a:ext cx="4295936" cy="27321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87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626596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День Государственного </a:t>
            </a:r>
            <a:r>
              <a:rPr lang="ru-RU" sz="1600" b="1" dirty="0">
                <a:solidFill>
                  <a:srgbClr val="0070C0"/>
                </a:solidFill>
              </a:rPr>
              <a:t>флага и герба Республики Крым, с ребятами </a:t>
            </a:r>
            <a:r>
              <a:rPr lang="ru-RU" sz="1600" b="1" dirty="0" smtClean="0">
                <a:solidFill>
                  <a:srgbClr val="0070C0"/>
                </a:solidFill>
              </a:rPr>
              <a:t>провели </a:t>
            </a:r>
            <a:r>
              <a:rPr lang="ru-RU" sz="1600" b="1" dirty="0">
                <a:solidFill>
                  <a:srgbClr val="0070C0"/>
                </a:solidFill>
              </a:rPr>
              <a:t>беседу, просмотрели презентацию о государственных символах нашего полуострова, прослушали гимн Республики Крым, играли в дидактические игры. В доступных формах дети познакомились с важными для каждого человека понятиями: герб, флаг, гимн своей Родины.</a:t>
            </a:r>
            <a:br>
              <a:rPr lang="ru-RU" sz="1600" b="1" dirty="0">
                <a:solidFill>
                  <a:srgbClr val="0070C0"/>
                </a:solidFill>
              </a:rPr>
            </a:b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0807"/>
            <a:ext cx="5184576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21679"/>
            <a:ext cx="3777038" cy="33617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120"/>
            <a:ext cx="3218211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11415"/>
            <a:ext cx="4392885" cy="28299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66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559" y="2276872"/>
            <a:ext cx="7745505" cy="38778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633"/>
            <a:ext cx="7756263" cy="50405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«День Народного Единства»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171" name="Picture 3" descr="C:\Users\1\Downloads\изображение_viber_2023-12-03_23-31-40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29427"/>
            <a:ext cx="3744414" cy="28083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ownloads\изображение_viber_2023-12-03_23-31-39-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37738"/>
            <a:ext cx="4104456" cy="3078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\Downloads\изображение_viber_2023-12-03_23-31-40-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2" y="637602"/>
            <a:ext cx="3600400" cy="4591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8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56263" cy="50405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«Наследие прошлых дней…»</a:t>
            </a:r>
            <a:endParaRPr lang="ru-RU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7EDDEA3-FA75-466C-A41D-012903D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764704"/>
            <a:ext cx="5616624" cy="3636994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="" xmlns:a16="http://schemas.microsoft.com/office/drawing/2014/main" id="{655EC067-3A92-479B-ACD1-F15D144C8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212976"/>
            <a:ext cx="4824536" cy="348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9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7812F4-E08F-4874-BCD4-AB3227BA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E2C327-6427-46A1-AA87-075EB781E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7786AB-ACE0-49FB-B97D-043BDE7809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431636"/>
            <a:ext cx="4629150" cy="58776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A5E354F-D29D-4D11-AD32-48D9C25D1D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04048" y="836712"/>
            <a:ext cx="381642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52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ACA670-44CF-4286-9427-A4434D3DA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3">
            <a:extLst>
              <a:ext uri="{FF2B5EF4-FFF2-40B4-BE49-F238E27FC236}">
                <a16:creationId xmlns="" xmlns:a16="http://schemas.microsoft.com/office/drawing/2014/main" id="{D65B4BAD-6F39-4F85-A890-05EE7A23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6764"/>
            <a:ext cx="8424936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90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>
            <a:extLst>
              <a:ext uri="{FF2B5EF4-FFF2-40B4-BE49-F238E27FC236}">
                <a16:creationId xmlns="" xmlns:a16="http://schemas.microsoft.com/office/drawing/2014/main" id="{B198A7F4-B717-40E0-A5D7-11CC1FD6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892480" cy="666936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0918FD7A-2737-4021-B6D2-063AA8E69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178124"/>
            <a:ext cx="5112568" cy="32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04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F98108A-EA30-4442-9CCA-E375028C3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58" y="116632"/>
            <a:ext cx="4549140" cy="34118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683ADB8-D992-4911-BF61-B88EB8858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6632"/>
            <a:ext cx="4149090" cy="298251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BBC2B2FB-5EC1-4FCB-8717-8C7E51953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72983" y="2852936"/>
            <a:ext cx="5171017" cy="38782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E7DF60-3EFB-4121-B4E3-82644F0F5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" y="3546157"/>
            <a:ext cx="4149090" cy="31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1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13" y="1844824"/>
            <a:ext cx="7886700" cy="4351338"/>
          </a:xfrm>
        </p:spPr>
        <p:txBody>
          <a:bodyPr>
            <a:noAutofit/>
          </a:bodyPr>
          <a:lstStyle/>
          <a:p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92696"/>
            <a:ext cx="612068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itchFamily="34" charset="0"/>
              </a:rPr>
              <a:t>Проект « Мой удивительный  Крым» По </a:t>
            </a:r>
            <a:r>
              <a:rPr lang="ru-RU" sz="1600" dirty="0" err="1">
                <a:latin typeface="Arial Black" pitchFamily="34" charset="0"/>
              </a:rPr>
              <a:t>времени:краткосрочный</a:t>
            </a:r>
            <a:r>
              <a:rPr lang="ru-RU" sz="1600" dirty="0">
                <a:latin typeface="Arial Black" pitchFamily="34" charset="0"/>
              </a:rPr>
              <a:t>. Участники проекта: воспитатель, дети, родители. </a:t>
            </a:r>
          </a:p>
          <a:p>
            <a:r>
              <a:rPr lang="ru-RU" sz="1600" dirty="0">
                <a:latin typeface="Arial Black" pitchFamily="34" charset="0"/>
              </a:rPr>
              <a:t> </a:t>
            </a:r>
          </a:p>
          <a:p>
            <a:r>
              <a:rPr lang="ru-RU" sz="1600" dirty="0">
                <a:latin typeface="Arial Black" pitchFamily="34" charset="0"/>
              </a:rPr>
              <a:t> Актуальность темы: Формирование самосознания </a:t>
            </a:r>
            <a:r>
              <a:rPr lang="ru-RU" sz="1600" dirty="0" err="1">
                <a:latin typeface="Arial Black" pitchFamily="34" charset="0"/>
              </a:rPr>
              <a:t>ребѐнка</a:t>
            </a:r>
            <a:r>
              <a:rPr lang="ru-RU" sz="1600" dirty="0">
                <a:latin typeface="Arial Black" pitchFamily="34" charset="0"/>
              </a:rPr>
              <a:t> дошкольного возраста связано, наряду с другими факторами, с овладением элементарными сведениями по истории, географии и культуре Родины, со стремлением найти </a:t>
            </a:r>
            <a:r>
              <a:rPr lang="ru-RU" sz="1600" dirty="0" err="1">
                <a:latin typeface="Arial Black" pitchFamily="34" charset="0"/>
              </a:rPr>
              <a:t>своѐ</a:t>
            </a:r>
            <a:r>
              <a:rPr lang="ru-RU" sz="1600" dirty="0">
                <a:latin typeface="Arial Black" pitchFamily="34" charset="0"/>
              </a:rPr>
              <a:t> место в окружающем мире. Одной из главных задач формирования элементарных историко-географических представлений у детей дошкольного возраста, является воспитание поколения людей, осознающих себя в непрерывном контексте истории, связанных с прошлым, настоящим и будущим своей культуры, участников мирового культурно-исторического процесса, проживающих на </a:t>
            </a:r>
            <a:r>
              <a:rPr lang="ru-RU" sz="1600" dirty="0" err="1">
                <a:latin typeface="Arial Black" pitchFamily="34" charset="0"/>
              </a:rPr>
              <a:t>определѐнном</a:t>
            </a:r>
            <a:r>
              <a:rPr lang="ru-RU" sz="1600" dirty="0">
                <a:latin typeface="Arial Black" pitchFamily="34" charset="0"/>
              </a:rPr>
              <a:t> географическом пространстве. Ознакомление со своей Малой Родиной имеет большое значение в воспитании патриотических чувств дошкольников, в развитии их интеллектуального и творческого потенциала, в расширении кругозора. </a:t>
            </a:r>
          </a:p>
        </p:txBody>
      </p:sp>
    </p:spTree>
    <p:extLst>
      <p:ext uri="{BB962C8B-B14F-4D97-AF65-F5344CB8AC3E}">
        <p14:creationId xmlns:p14="http://schemas.microsoft.com/office/powerpoint/2010/main" val="3166975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D2F21D-190B-4D4C-BC35-CE4A0043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4273C8-9018-4416-9899-BDE164DE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457" y="200362"/>
            <a:ext cx="3558699" cy="32999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E300FFA-7B33-484A-95E8-6FA60C5332A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10765" y="3516113"/>
            <a:ext cx="3393391" cy="2993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3C6115A-DB1F-43C8-B622-902275921E6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7675" y="160755"/>
            <a:ext cx="3028474" cy="33159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7EEEB9B-ABE6-4B19-B49C-0DCFF1186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97" y="3864608"/>
            <a:ext cx="3602831" cy="27092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C19C073-8756-46E5-AA42-2F830FB95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15816" y="836712"/>
            <a:ext cx="3146425" cy="3445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41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91F2D3-727D-493C-B1E8-FD19129C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8056CDAA-34FF-4D59-9E94-3175306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548680"/>
            <a:ext cx="8954249" cy="640871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D2B697D-CFC7-405A-9A00-E4193BBFDE28}"/>
              </a:ext>
            </a:extLst>
          </p:cNvPr>
          <p:cNvSpPr/>
          <p:nvPr/>
        </p:nvSpPr>
        <p:spPr>
          <a:xfrm>
            <a:off x="520065" y="306046"/>
            <a:ext cx="4572000" cy="21782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 снова На земной планете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повторилось той зимы, Нам нужно,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наши дети Об этом помнили,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мы!</a:t>
            </a:r>
          </a:p>
        </p:txBody>
      </p:sp>
    </p:spTree>
    <p:extLst>
      <p:ext uri="{BB962C8B-B14F-4D97-AF65-F5344CB8AC3E}">
        <p14:creationId xmlns:p14="http://schemas.microsoft.com/office/powerpoint/2010/main" val="3800786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875DEE-FB18-4A77-B158-825F25658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43576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ПАМЯТЬ О ТЕХ ДНЯХ…</a:t>
            </a:r>
            <a:br>
              <a:rPr lang="ru-RU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Памятный </a:t>
            </a:r>
            <a:r>
              <a:rPr lang="ru-RU" sz="2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 в честь воинов-односельчан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602C6C-11C4-49C1-BD3F-986B1C850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6792"/>
            <a:ext cx="3477126" cy="2810671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>
                <a:solidFill>
                  <a:srgbClr val="4183C4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село Соколиное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9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территория </a:t>
            </a:r>
            <a:r>
              <a:rPr lang="ru-RU" sz="29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соколинского</a:t>
            </a:r>
            <a:r>
              <a:rPr lang="ru-RU" sz="29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психоневрологического интерната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9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sz="29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60-лентию победы над фашистской Германией посвящается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sz="29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СЛАВА ВОЙНУ ПОБЕДИТЕЛЮ!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http://crimean-monuments.ru/monument_img/1158_monument_images/thumb_1158_monument.jpg">
            <a:hlinkClick r:id="rId3"/>
            <a:extLst>
              <a:ext uri="{FF2B5EF4-FFF2-40B4-BE49-F238E27FC236}">
                <a16:creationId xmlns="" xmlns:a16="http://schemas.microsoft.com/office/drawing/2014/main" id="{AE498901-5A34-4616-A229-D517221F5C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47" y="1427920"/>
            <a:ext cx="3930968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crimean-monuments.ru/monument_img/1158_monument_gallery_images/thumb_monument_1158_src_gallery_image%5b5ab4bcf140f63%5d.jpg">
            <a:hlinkClick r:id="rId5" tooltip="&quot;&quot;"/>
            <a:extLst>
              <a:ext uri="{FF2B5EF4-FFF2-40B4-BE49-F238E27FC236}">
                <a16:creationId xmlns="" xmlns:a16="http://schemas.microsoft.com/office/drawing/2014/main" id="{9BE65627-B5D7-4EDB-B29D-AE1E0EC81D3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37112"/>
            <a:ext cx="1429703" cy="190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352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A5EFC2-3B2A-4F85-8A57-5859E773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Братская могила советских воинов, 1944 год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DFD4061-396F-4C5A-869B-CCA66E7F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126455" cy="4351338"/>
          </a:xfrm>
        </p:spPr>
        <p:txBody>
          <a:bodyPr/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Вечная слава героям, павшим за Родину.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ИМЯ ТВОЕ БЕССМЕРТНО.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FD80FA8-D2E9-4F65-BFD8-034753BD70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83187" y="1988840"/>
            <a:ext cx="3929063" cy="47240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46827DE-75A4-4B8B-A0CE-C532528E47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07704" y="3501008"/>
            <a:ext cx="1194134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94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0033A4-EA26-4283-BBEA-9633E192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1800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партизанам Крыма на </a:t>
            </a:r>
            <a:r>
              <a:rPr lang="ru-RU" sz="3600" b="1" kern="1800" dirty="0" err="1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Сююрю-Кая</a:t>
            </a:r>
            <a:r>
              <a:rPr lang="ru-RU" sz="3600" dirty="0" err="1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Район</a:t>
            </a:r>
            <a:r>
              <a:rPr lang="ru-RU" sz="3600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села Соколиное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8758171-0D24-4E62-9EEB-319741C55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0768"/>
            <a:ext cx="3314700" cy="4836195"/>
          </a:xfrm>
        </p:spPr>
        <p:txBody>
          <a:bodyPr/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Никто не забыт - Ничто не забыто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Памятник партизанам Крыма на Сююрю-Кая">
            <a:hlinkClick r:id="rId2"/>
            <a:extLst>
              <a:ext uri="{FF2B5EF4-FFF2-40B4-BE49-F238E27FC236}">
                <a16:creationId xmlns="" xmlns:a16="http://schemas.microsoft.com/office/drawing/2014/main" id="{ECCAC2F1-1F44-47F1-ABDF-87B2476084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209449" cy="335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амятник партизанам Крыма на Сююрю-Кая">
            <a:hlinkClick r:id="rId4"/>
            <a:extLst>
              <a:ext uri="{FF2B5EF4-FFF2-40B4-BE49-F238E27FC236}">
                <a16:creationId xmlns="" xmlns:a16="http://schemas.microsoft.com/office/drawing/2014/main" id="{E1143313-2C12-440B-9B94-1F197EADB59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4279816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007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A8B987-A545-4382-A720-4F579955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90" y="764704"/>
            <a:ext cx="7756263" cy="859702"/>
          </a:xfrm>
        </p:spPr>
        <p:txBody>
          <a:bodyPr>
            <a:normAutofit fontScale="90000"/>
          </a:bodyPr>
          <a:lstStyle/>
          <a:p>
            <a:r>
              <a:rPr lang="ru-RU" sz="3100" b="1" i="0" dirty="0">
                <a:effectLst/>
                <a:latin typeface="Play"/>
              </a:rPr>
              <a:t>Памятный знак в честь партизан Бахчисарайского партизанского отряда, 1941-1944 гг.</a:t>
            </a:r>
            <a:r>
              <a:rPr lang="ru-RU" b="1" i="0" dirty="0">
                <a:effectLst/>
                <a:latin typeface="Play"/>
              </a:rPr>
              <a:t/>
            </a:r>
            <a:br>
              <a:rPr lang="ru-RU" b="1" i="0" dirty="0">
                <a:effectLst/>
                <a:latin typeface="Play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3344CE-006F-4591-B133-6CE149FD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189095" cy="4351338"/>
          </a:xfrm>
        </p:spPr>
        <p:txBody>
          <a:bodyPr/>
          <a:lstStyle/>
          <a:p>
            <a:pPr fontAlgn="base"/>
            <a:r>
              <a:rPr lang="ru-RU" b="1" i="0" dirty="0">
                <a:effectLst/>
                <a:latin typeface="Play"/>
              </a:rPr>
              <a:t>Надпись на памятнике</a:t>
            </a:r>
          </a:p>
          <a:p>
            <a:r>
              <a:rPr lang="ru-RU" b="0" i="0" dirty="0">
                <a:effectLst/>
                <a:latin typeface="Play"/>
              </a:rPr>
              <a:t>Вечная слава партизанам сражавшимся на бахчисарайской земле 1941-1944 гг.</a:t>
            </a:r>
          </a:p>
          <a:p>
            <a:r>
              <a:rPr lang="ru-RU" b="0" i="0" u="none" strike="noStrike" dirty="0">
                <a:solidFill>
                  <a:srgbClr val="1E70BF"/>
                </a:solidFill>
                <a:effectLst/>
                <a:latin typeface="Play"/>
                <a:hlinkClick r:id="rId2"/>
              </a:rPr>
              <a:t>город Бахчисарай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5D7AEEB-EC11-45A5-B9B0-6FB98BF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934" y="1628800"/>
            <a:ext cx="3075530" cy="477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5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B9B63A-3BF6-4ABC-A8B6-7E645B19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0" dirty="0">
                <a:effectLst/>
                <a:latin typeface="Play"/>
              </a:rPr>
              <a:t>Братская могила подпольной антифашистской группы Бахчисарая</a:t>
            </a:r>
            <a:r>
              <a:rPr lang="ru-RU" b="1" i="0" dirty="0">
                <a:effectLst/>
                <a:latin typeface="Play"/>
              </a:rPr>
              <a:t/>
            </a:r>
            <a:br>
              <a:rPr lang="ru-RU" b="1" i="0" dirty="0">
                <a:effectLst/>
                <a:latin typeface="Play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4A655A2-8D64-48A1-A943-45396FB76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283" y="1916832"/>
            <a:ext cx="2702719" cy="414106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i="0" dirty="0">
                <a:effectLst/>
                <a:latin typeface="Play"/>
              </a:rPr>
              <a:t>Здесь похоронены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мужественные патриоты нашей Родины - 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- коммунисты и комсомольцы, 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зверски расстрелянные 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фашистскими захватчиками 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29 февраля и 10 апреля 1944 г.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Их имена не померкнут в веках !</a:t>
            </a:r>
            <a:endParaRPr lang="ru-RU" b="0" i="0" dirty="0">
              <a:effectLst/>
              <a:latin typeface="Play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4772092-5F90-46DF-8241-B4BE762A5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" y="2276874"/>
            <a:ext cx="2702719" cy="41076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8F0D175-894C-4DE0-9F0A-3C00A1F64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276873"/>
            <a:ext cx="3068001" cy="38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2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77A3E4-D4F2-45AD-BE98-77C2E1CAC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Братская могила советских партизан, 1944 г.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F8581CD-3C0B-42A8-9A5C-2E5BDE631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похоронены партизаны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://crimean-monuments.ru/monument_img/30_monument_images/thumb_30_monument.jpg">
            <a:hlinkClick r:id="rId2"/>
            <a:extLst>
              <a:ext uri="{FF2B5EF4-FFF2-40B4-BE49-F238E27FC236}">
                <a16:creationId xmlns="" xmlns:a16="http://schemas.microsoft.com/office/drawing/2014/main" id="{DCCA0405-A909-422B-A62D-660DB39ECB0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930968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453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AE2092-2852-416B-8DF0-541FDE87B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Братская могила советских воинов и партизан, 1944 гг.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926015A-ABD1-4E61-97B8-E9F9F12EC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817495" cy="4351338"/>
          </a:xfrm>
        </p:spPr>
        <p:txBody>
          <a:bodyPr>
            <a:normAutofit fontScale="70000" lnSpcReduction="20000"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ПОМНИТЕ ЧЕРЕЗ ГОДЫ ЧЕРЕЗ ВЕКА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ПОМНИТЕ О ТЕХ КТО УЖЕ НЕ ПРИДЕТ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НИКОГДА ПОМНИТЕ В ГОРЛЕ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СТРИМАЙЕ СТОН ПАМЯТИ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ПАВШИХ БУДТЕ ДОСТОЙНЫ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В районе села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</a:rPr>
              <a:t>Албат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 (ныне поселок Куйбышево </a:t>
            </a:r>
            <a:endParaRPr lang="ru-RU" dirty="0"/>
          </a:p>
        </p:txBody>
      </p:sp>
      <p:pic>
        <p:nvPicPr>
          <p:cNvPr id="5" name="Рисунок 4" descr="http://crimean-monuments.ru/monument_img/19_monument_images/thumb_19_monument.jpg">
            <a:hlinkClick r:id="rId2"/>
            <a:extLst>
              <a:ext uri="{FF2B5EF4-FFF2-40B4-BE49-F238E27FC236}">
                <a16:creationId xmlns="" xmlns:a16="http://schemas.microsoft.com/office/drawing/2014/main" id="{C775936D-95C3-414E-85FA-A470A42929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3930968" cy="4414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950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3" y="294293"/>
            <a:ext cx="2880117" cy="2237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2664296" cy="4384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3296"/>
            <a:ext cx="3000921" cy="5335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3" y="2724557"/>
            <a:ext cx="2448069" cy="3368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4675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332656"/>
            <a:ext cx="619268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itchFamily="34" charset="0"/>
              </a:rPr>
              <a:t>Цель проекта: Воспитывать патриотические чувства, гордость за место, где они живут, за свою «малую» Родину. </a:t>
            </a:r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Задачи</a:t>
            </a:r>
            <a:r>
              <a:rPr lang="ru-RU" sz="1600" dirty="0">
                <a:latin typeface="Arial Black" pitchFamily="34" charset="0"/>
              </a:rPr>
              <a:t>: Расширять представления детей о Крыме, его истории, достопримечательностях. </a:t>
            </a:r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Дать </a:t>
            </a:r>
            <a:r>
              <a:rPr lang="ru-RU" sz="1600" dirty="0">
                <a:latin typeface="Arial Black" pitchFamily="34" charset="0"/>
              </a:rPr>
              <a:t>знания о том, что такое «полуостров», «село», «улица», «адрес</a:t>
            </a:r>
            <a:r>
              <a:rPr lang="ru-RU" sz="1600" dirty="0" smtClean="0">
                <a:latin typeface="Arial Black" pitchFamily="34" charset="0"/>
              </a:rPr>
              <a:t>».</a:t>
            </a:r>
          </a:p>
          <a:p>
            <a:r>
              <a:rPr lang="ru-RU" sz="1600" dirty="0" smtClean="0">
                <a:latin typeface="Arial Black" pitchFamily="34" charset="0"/>
              </a:rPr>
              <a:t> </a:t>
            </a:r>
            <a:r>
              <a:rPr lang="ru-RU" sz="1600" dirty="0">
                <a:latin typeface="Arial Black" pitchFamily="34" charset="0"/>
              </a:rPr>
              <a:t>Формировать умение видеть красоту родного края, бережно относиться к природе и всему живому, желание сохранить Крымский полуостров чистым и красивым. </a:t>
            </a:r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Воспитывать </a:t>
            </a:r>
            <a:r>
              <a:rPr lang="ru-RU" sz="1600" dirty="0">
                <a:latin typeface="Arial Black" pitchFamily="34" charset="0"/>
              </a:rPr>
              <a:t>у ребенка любовь и привязанность к своей семье, дому, детскому саду, к своему городу. Побуждать детей к проявлению сострадания, заботливого отношения, внимания к родным и близким людям, к друзьям и сверстникам, в том числе представителям различных национальностей и религий, к тем, кто о них заботится в детском саду, дома или сам нуждается в его участии</a:t>
            </a:r>
            <a:r>
              <a:rPr lang="ru-RU" sz="1600" dirty="0" smtClean="0">
                <a:latin typeface="Arial Black" pitchFamily="34" charset="0"/>
              </a:rPr>
              <a:t>.</a:t>
            </a:r>
          </a:p>
          <a:p>
            <a:r>
              <a:rPr lang="ru-RU" sz="1600" dirty="0" smtClean="0">
                <a:latin typeface="Arial Black" pitchFamily="34" charset="0"/>
              </a:rPr>
              <a:t> </a:t>
            </a:r>
            <a:r>
              <a:rPr lang="ru-RU" sz="1600" dirty="0">
                <a:latin typeface="Arial Black" pitchFamily="34" charset="0"/>
              </a:rPr>
              <a:t>Воспитывать уважительное отношение к людям и результатам их труда</a:t>
            </a:r>
            <a:r>
              <a:rPr lang="ru-RU" sz="1600" dirty="0" smtClean="0">
                <a:latin typeface="Arial Black" pitchFamily="34" charset="0"/>
              </a:rPr>
              <a:t>.</a:t>
            </a:r>
          </a:p>
          <a:p>
            <a:r>
              <a:rPr lang="ru-RU" sz="1600" dirty="0" smtClean="0">
                <a:latin typeface="Arial Black" pitchFamily="34" charset="0"/>
              </a:rPr>
              <a:t> </a:t>
            </a:r>
            <a:r>
              <a:rPr lang="ru-RU" sz="1600" dirty="0">
                <a:latin typeface="Arial Black" pitchFamily="34" charset="0"/>
              </a:rPr>
              <a:t>Создать условия для совместной творческой деятельности (</a:t>
            </a:r>
            <a:r>
              <a:rPr lang="ru-RU" sz="1600" dirty="0" err="1">
                <a:latin typeface="Arial Black" pitchFamily="34" charset="0"/>
              </a:rPr>
              <a:t>ребѐнок</a:t>
            </a:r>
            <a:r>
              <a:rPr lang="ru-RU" sz="1600" dirty="0">
                <a:latin typeface="Arial Black" pitchFamily="34" charset="0"/>
              </a:rPr>
              <a:t>, родитель, воспитатель</a:t>
            </a:r>
            <a:r>
              <a:rPr lang="ru-RU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993450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«Путешествие по Крыму»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075" name="Picture 3" descr="F:\путешествие по крыму\0-02-05-2bd4d3c273ee1259dc8864632833281d7748bedbab4726be0c0fe1569021bea3_8a7e6dc535eb2a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932040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путешествие по крыму\0-02-05-25dbdcc7d339bd6d9f9e08ff9b91eefb0639e37128ed0f5c324d0d519e52944b_b785392af2b477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677400" cy="4824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306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2248347"/>
            <a:ext cx="5240905" cy="146868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922338" y="325438"/>
            <a:ext cx="7764462" cy="927100"/>
          </a:xfrm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357" name="AutoShape 13"/>
          <p:cNvSpPr>
            <a:spLocks noChangeArrowheads="1"/>
          </p:cNvSpPr>
          <p:nvPr/>
        </p:nvSpPr>
        <p:spPr bwMode="auto">
          <a:xfrm>
            <a:off x="1273175" y="1303338"/>
            <a:ext cx="6553200" cy="866775"/>
          </a:xfrm>
          <a:prstGeom prst="roundRect">
            <a:avLst>
              <a:gd name="adj" fmla="val 16667"/>
            </a:avLst>
          </a:prstGeom>
          <a:noFill/>
          <a:ln w="19050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8" name="Picture 2" descr="F:\путешествие по крыму\0-02-0a-b80c1b2059f91faac65e3ca5939f08caff45e237740bf0928c38172786089478_c74a617bcfe538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059">
            <a:off x="2972387" y="154924"/>
            <a:ext cx="2429314" cy="35825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6" y="3140968"/>
            <a:ext cx="5057984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5136" y="-2"/>
            <a:ext cx="3635896" cy="41701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9" y="53970"/>
            <a:ext cx="2592287" cy="2918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F:\путешествие по крыму\0-02-0a-889d21e4b5463c84edc9609b4fec83a1d10648be492316f23019fae1f229b4df_a61a49a253d2b6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795">
            <a:off x="5673372" y="3617984"/>
            <a:ext cx="3078489" cy="30069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путешествие по крыму\0-02-05-dfa1b76992f8b3eba4d7a06f751fa6e3350098aad5a45edd59e87607a364ff34_f6874097434eb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8" y="764704"/>
            <a:ext cx="4248472" cy="5472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путешествие по крыму\0-02-05-2728636bc9ba695944906ac1f42d4d8d0877af1d824f98263719e4903a272f6c_96b0d5a536ad78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260648"/>
            <a:ext cx="4590510" cy="6264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9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путешествие по крыму\0-02-05-32228548e82466a898929d2de5f95ad963b0389e4b21d4817d0b420c573c2e09_b24c4cc31aca1b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42" y="260648"/>
            <a:ext cx="5136078" cy="38647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путешествие по крыму\0-02-05-bc659a00a99378dd5fbca00cb63aded2596d888d95d87d47c3eab7661f7e86fe_ee10d4e47be1fe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183">
            <a:off x="244169" y="844408"/>
            <a:ext cx="4536504" cy="5472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путешествие по крыму\0-02-05-e4914cfbb607d000b14e58cd468cb55be13effe9f2fc990e81619d6875ad7f36_4e78efb5e3806d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2" y="116632"/>
            <a:ext cx="3219821" cy="4293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3294366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5171017" cy="3878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0" y="3212976"/>
            <a:ext cx="3384376" cy="33074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57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0B1271-BBAB-4453-8C76-2F0AA133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D2DB043-A91F-4587-8125-320141F9F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88640"/>
            <a:ext cx="842493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55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92696"/>
            <a:ext cx="59766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Формы </a:t>
            </a:r>
            <a:r>
              <a:rPr lang="ru-RU" sz="1600" dirty="0">
                <a:latin typeface="Arial Black" pitchFamily="34" charset="0"/>
              </a:rPr>
              <a:t>работы: игровая, познавательная, продуктивная, экспериментальная деятельность, работа с родителями, индивидуальная работа. </a:t>
            </a:r>
            <a:endParaRPr lang="ru-RU" sz="1600" dirty="0" smtClean="0">
              <a:latin typeface="Arial Black" pitchFamily="34" charset="0"/>
            </a:endParaRPr>
          </a:p>
          <a:p>
            <a:endParaRPr lang="ru-RU" sz="1600" dirty="0">
              <a:latin typeface="Arial Black" pitchFamily="34" charset="0"/>
            </a:endParaRPr>
          </a:p>
          <a:p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Методы </a:t>
            </a:r>
            <a:r>
              <a:rPr lang="ru-RU" sz="1600" dirty="0">
                <a:latin typeface="Arial Black" pitchFamily="34" charset="0"/>
              </a:rPr>
              <a:t>и </a:t>
            </a:r>
            <a:r>
              <a:rPr lang="ru-RU" sz="1600" dirty="0" err="1">
                <a:latin typeface="Arial Black" pitchFamily="34" charset="0"/>
              </a:rPr>
              <a:t>приѐмы</a:t>
            </a:r>
            <a:r>
              <a:rPr lang="ru-RU" sz="1600" dirty="0">
                <a:latin typeface="Arial Black" pitchFamily="34" charset="0"/>
              </a:rPr>
              <a:t>: наблюдения, экскурсии, дидактические и подвижные игры, просмотр видеофильмов, презентаций, ООД, чтение художественной литературы, загадывание загадок, </a:t>
            </a:r>
            <a:r>
              <a:rPr lang="ru-RU" sz="1600" dirty="0" smtClean="0">
                <a:latin typeface="Arial Black" pitchFamily="34" charset="0"/>
              </a:rPr>
              <a:t>составление </a:t>
            </a:r>
            <a:r>
              <a:rPr lang="ru-RU" sz="1600" dirty="0">
                <a:latin typeface="Arial Black" pitchFamily="34" charset="0"/>
              </a:rPr>
              <a:t>рассказов, рассматривание иллюстраций, выставки рисунков, поделок из природного материала, беседы, развлечения совместные с родителями. </a:t>
            </a:r>
            <a:r>
              <a:rPr lang="ru-RU" sz="1600" dirty="0" smtClean="0">
                <a:latin typeface="Arial Black" pitchFamily="34" charset="0"/>
              </a:rPr>
              <a:t> </a:t>
            </a:r>
            <a:endParaRPr lang="ru-RU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75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196752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itchFamily="34" charset="0"/>
              </a:rPr>
              <a:t>Ожидаемые результаты: Дети имеют представления о родном крае, испытывают чувство гордости. Родители и дети принимают активное участие в мероприятиях группы. </a:t>
            </a:r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У </a:t>
            </a:r>
            <a:r>
              <a:rPr lang="ru-RU" sz="1600" dirty="0" err="1">
                <a:latin typeface="Arial Black" pitchFamily="34" charset="0"/>
              </a:rPr>
              <a:t>ребѐнка</a:t>
            </a:r>
            <a:r>
              <a:rPr lang="ru-RU" sz="1600" dirty="0">
                <a:latin typeface="Arial Black" pitchFamily="34" charset="0"/>
              </a:rPr>
              <a:t> формируется позитивное отношение к окружающему миру, другим людям и самому себе. Проявляют уважительное отношение к людям разных национальностей, которые здесь живут и работают</a:t>
            </a:r>
          </a:p>
        </p:txBody>
      </p:sp>
    </p:spTree>
    <p:extLst>
      <p:ext uri="{BB962C8B-B14F-4D97-AF65-F5344CB8AC3E}">
        <p14:creationId xmlns:p14="http://schemas.microsoft.com/office/powerpoint/2010/main" val="1143183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" y="0"/>
            <a:ext cx="90943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836712"/>
            <a:ext cx="734481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itchFamily="34" charset="0"/>
              </a:rPr>
              <a:t> В ходе проекта в нашей группе мы провели следующие </a:t>
            </a:r>
            <a:r>
              <a:rPr lang="ru-RU" sz="1600" dirty="0" smtClean="0">
                <a:latin typeface="Arial Black" pitchFamily="34" charset="0"/>
              </a:rPr>
              <a:t>мероприятия:</a:t>
            </a:r>
          </a:p>
          <a:p>
            <a:r>
              <a:rPr lang="ru-RU" sz="1600" dirty="0" smtClean="0">
                <a:latin typeface="Arial Black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 Black" pitchFamily="34" charset="0"/>
              </a:rPr>
              <a:t>Беседа </a:t>
            </a:r>
            <a:r>
              <a:rPr lang="ru-RU" sz="1600" dirty="0">
                <a:latin typeface="Arial Black" pitchFamily="34" charset="0"/>
              </a:rPr>
              <a:t>о родном Крыме, как части России, о народах населяющих наш полуостров. </a:t>
            </a:r>
            <a:endParaRPr lang="ru-RU" sz="1600" dirty="0" smtClean="0">
              <a:latin typeface="Arial Black" pitchFamily="34" charset="0"/>
            </a:endParaRPr>
          </a:p>
          <a:p>
            <a:pPr marL="342900" indent="-342900">
              <a:buAutoNum type="arabicPeriod"/>
            </a:pPr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2.Рассматривание </a:t>
            </a:r>
            <a:r>
              <a:rPr lang="ru-RU" sz="1600" dirty="0">
                <a:latin typeface="Arial Black" pitchFamily="34" charset="0"/>
              </a:rPr>
              <a:t>карты Крыма </a:t>
            </a:r>
            <a:endParaRPr lang="ru-RU" sz="1600" dirty="0" smtClean="0">
              <a:latin typeface="Arial Black" pitchFamily="34" charset="0"/>
            </a:endParaRPr>
          </a:p>
          <a:p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3.НОД  </a:t>
            </a:r>
          </a:p>
          <a:p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 4.Фотовыставка </a:t>
            </a:r>
            <a:r>
              <a:rPr lang="ru-RU" sz="1600" dirty="0">
                <a:latin typeface="Arial Black" pitchFamily="34" charset="0"/>
              </a:rPr>
              <a:t>«Я путешествую по Крыму». </a:t>
            </a:r>
            <a:endParaRPr lang="ru-RU" sz="1600" dirty="0" smtClean="0">
              <a:latin typeface="Arial Black" pitchFamily="34" charset="0"/>
            </a:endParaRPr>
          </a:p>
          <a:p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5. </a:t>
            </a:r>
            <a:r>
              <a:rPr lang="ru-RU" sz="1600" dirty="0">
                <a:latin typeface="Arial Black" pitchFamily="34" charset="0"/>
              </a:rPr>
              <a:t>Чтение художественных произведений (рассказов, легенд, стихов о </a:t>
            </a:r>
            <a:r>
              <a:rPr lang="ru-RU" sz="1600" dirty="0" err="1">
                <a:latin typeface="Arial Black" pitchFamily="34" charset="0"/>
              </a:rPr>
              <a:t>Крыме,чтение</a:t>
            </a:r>
            <a:r>
              <a:rPr lang="ru-RU" sz="1600" dirty="0">
                <a:latin typeface="Arial Black" pitchFamily="34" charset="0"/>
              </a:rPr>
              <a:t> сказок: «Почему море Черное?» Т. Третьяк, «Таинственная красавица» Белоусов </a:t>
            </a:r>
            <a:r>
              <a:rPr lang="ru-RU" sz="1600" dirty="0" err="1">
                <a:latin typeface="Arial Black" pitchFamily="34" charset="0"/>
              </a:rPr>
              <a:t>Е.,«Черное</a:t>
            </a:r>
            <a:r>
              <a:rPr lang="ru-RU" sz="1600" dirty="0">
                <a:latin typeface="Arial Black" pitchFamily="34" charset="0"/>
              </a:rPr>
              <a:t> море» </a:t>
            </a:r>
            <a:r>
              <a:rPr lang="ru-RU" sz="1600" dirty="0" err="1">
                <a:latin typeface="Arial Black" pitchFamily="34" charset="0"/>
              </a:rPr>
              <a:t>Л.Огурцовой</a:t>
            </a:r>
            <a:r>
              <a:rPr lang="ru-RU" sz="1600" dirty="0" smtClean="0">
                <a:latin typeface="Arial Black" pitchFamily="34" charset="0"/>
              </a:rPr>
              <a:t>).</a:t>
            </a:r>
          </a:p>
          <a:p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  6.Рассматривание </a:t>
            </a:r>
            <a:r>
              <a:rPr lang="ru-RU" sz="1600" dirty="0">
                <a:latin typeface="Arial Black" pitchFamily="34" charset="0"/>
              </a:rPr>
              <a:t>иллюстраций о Крыме. </a:t>
            </a:r>
            <a:endParaRPr lang="ru-RU" sz="1600" dirty="0" smtClean="0">
              <a:latin typeface="Arial Black" pitchFamily="34" charset="0"/>
            </a:endParaRPr>
          </a:p>
          <a:p>
            <a:endParaRPr lang="ru-RU" sz="16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 7.Наблюдения </a:t>
            </a:r>
            <a:r>
              <a:rPr lang="ru-RU" sz="1600" dirty="0">
                <a:latin typeface="Arial Black" pitchFamily="34" charset="0"/>
              </a:rPr>
              <a:t>на прогулке за растительным и животным миром Крыма. 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930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988841"/>
            <a:ext cx="7745505" cy="172819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Ребята отправились в осеннее путешествия ,составляли рассказ по картине об осени, строили из строительного материала дорожку в осенний лес и вместе с любимыми игрушками по ним </a:t>
            </a:r>
            <a:r>
              <a:rPr lang="ru-RU" dirty="0" err="1"/>
              <a:t>порогулялись</a:t>
            </a:r>
            <a:r>
              <a:rPr lang="ru-RU" dirty="0"/>
              <a:t>. Осень замечательное время года, которое так любят малыши.</a:t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89177" cy="1435766"/>
          </a:xfrm>
        </p:spPr>
        <p:txBody>
          <a:bodyPr/>
          <a:lstStyle/>
          <a:p>
            <a:r>
              <a:rPr lang="ru-RU" sz="3200" dirty="0" smtClean="0"/>
              <a:t>Фотоотчёт наших занятий, бесед и наблюдений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864">
            <a:off x="284912" y="3415411"/>
            <a:ext cx="3553762" cy="26344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99">
            <a:off x="5827662" y="3374354"/>
            <a:ext cx="3240360" cy="2689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235" y="3212976"/>
            <a:ext cx="2016224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464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1291750"/>
          </a:xfrm>
        </p:spPr>
        <p:txBody>
          <a:bodyPr/>
          <a:lstStyle/>
          <a:p>
            <a:r>
              <a:rPr lang="ru-RU" sz="1400" b="1" dirty="0">
                <a:ea typeface="Calibri"/>
                <a:cs typeface="Times New Roman"/>
              </a:rPr>
              <a:t>Осень - удивительное время года, красивое время года, щедрое время года. Очередная тематическая неделя в нашем детском саду под названием "Добрый лес"</a:t>
            </a:r>
            <a:br>
              <a:rPr lang="ru-RU" sz="1400" b="1" dirty="0">
                <a:ea typeface="Calibri"/>
                <a:cs typeface="Times New Roman"/>
              </a:rPr>
            </a:br>
            <a:r>
              <a:rPr lang="ru-RU" sz="1400" b="1" dirty="0">
                <a:ea typeface="Calibri"/>
                <a:cs typeface="Times New Roman"/>
              </a:rPr>
              <a:t>В гости детям пришёл волшебный </a:t>
            </a:r>
            <a:r>
              <a:rPr lang="ru-RU" sz="1400" b="1" dirty="0" err="1">
                <a:ea typeface="Calibri"/>
                <a:cs typeface="Times New Roman"/>
              </a:rPr>
              <a:t>ëжик</a:t>
            </a:r>
            <a:r>
              <a:rPr lang="ru-RU" sz="1400" b="1" dirty="0">
                <a:ea typeface="Calibri"/>
                <a:cs typeface="Times New Roman"/>
              </a:rPr>
              <a:t> и предложил </a:t>
            </a:r>
            <a:r>
              <a:rPr lang="ru-RU" sz="1400" b="1" dirty="0" smtClean="0">
                <a:ea typeface="Calibri"/>
                <a:cs typeface="Times New Roman"/>
              </a:rPr>
              <a:t>ребятам отправится </a:t>
            </a:r>
            <a:r>
              <a:rPr lang="ru-RU" sz="1400" b="1" dirty="0">
                <a:ea typeface="Calibri"/>
                <a:cs typeface="Times New Roman"/>
              </a:rPr>
              <a:t>в лес на прогулку. Закрепили правила поведения в лесу, в ходе беседы закрепили знания о разнообразии лесных даров -грибов и ягод.</a:t>
            </a:r>
            <a:br>
              <a:rPr lang="ru-RU" sz="1400" b="1" dirty="0">
                <a:ea typeface="Calibri"/>
                <a:cs typeface="Times New Roman"/>
              </a:rPr>
            </a:br>
            <a:endParaRPr lang="ru-RU" sz="1400" b="1" dirty="0"/>
          </a:p>
        </p:txBody>
      </p:sp>
      <p:pic>
        <p:nvPicPr>
          <p:cNvPr id="2050" name="Picture 2" descr="C:\Users\1\Downloads\C92FfMLAWy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8309"/>
            <a:ext cx="2454723" cy="2484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ownloads\CKX4yzSeU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16" y="1554560"/>
            <a:ext cx="3024336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ownloads\5TXtH0tNb3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97887"/>
            <a:ext cx="4248472" cy="28263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ownloads\U2rC1LTFeq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38309"/>
            <a:ext cx="2664296" cy="2542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ownloads\QZ8QJ4hPv-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1913"/>
            <a:ext cx="3888432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792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76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6" y="3332283"/>
            <a:ext cx="3096344" cy="321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748562"/>
            <a:ext cx="4536503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6" y="660758"/>
            <a:ext cx="3615282" cy="262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40968"/>
            <a:ext cx="5112567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835696" y="260648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Аппликация из крупы «Гриб-боровик»</a:t>
            </a:r>
            <a:endParaRPr lang="ru-RU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38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1375</TotalTime>
  <Words>849</Words>
  <Application>Microsoft Office PowerPoint</Application>
  <PresentationFormat>Экран (4:3)</PresentationFormat>
  <Paragraphs>92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Фотоотчёт наших занятий, бесед и наблюдений </vt:lpstr>
      <vt:lpstr>Осень - удивительное время года, красивое время года, щедрое время года. Очередная тематическая неделя в нашем детском саду под названием "Добрый лес" В гости детям пришёл волшебный ëжик и предложил ребятам отправится в лес на прогулку. Закрепили правила поведения в лесу, в ходе беседы закрепили знания о разнообразии лесных даров -грибов и ягод. </vt:lpstr>
      <vt:lpstr>Презентация PowerPoint</vt:lpstr>
      <vt:lpstr>Занятие  «Осень в фиолетовом лесу»</vt:lpstr>
      <vt:lpstr>Занятие «Ёжик готовится к зиме»</vt:lpstr>
      <vt:lpstr>«День  дошкольного работника»</vt:lpstr>
      <vt:lpstr>День Государственного флага и герба Республики Крым, с ребятами провели беседу, просмотрели презентацию о государственных символах нашего полуострова, прослушали гимн Республики Крым, играли в дидактические игры. В доступных формах дети познакомились с важными для каждого человека понятиями: герб, флаг, гимн своей Родины. </vt:lpstr>
      <vt:lpstr>«День Народного Единства»</vt:lpstr>
      <vt:lpstr>«Наследие прошлых дней…»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В ПАМЯТЬ О ТЕХ ДНЯХ…  Памятный знак в честь воинов-односельчан </vt:lpstr>
      <vt:lpstr>Братская могила советских воинов, 1944 год </vt:lpstr>
      <vt:lpstr>Памятник партизанам Крыма на Сююрю-КаяРайон села Соколиное </vt:lpstr>
      <vt:lpstr>Памятный знак в честь партизан Бахчисарайского партизанского отряда, 1941-1944 гг. </vt:lpstr>
      <vt:lpstr>Братская могила подпольной антифашистской группы Бахчисарая </vt:lpstr>
      <vt:lpstr>Братская могила советских партизан, 1944 г. </vt:lpstr>
      <vt:lpstr>Братская могила советских воинов и партизан, 1944 гг. </vt:lpstr>
      <vt:lpstr>Презентация PowerPoint</vt:lpstr>
      <vt:lpstr>«Путешествие по Крыму»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1</dc:creator>
  <cp:lastModifiedBy>Админ</cp:lastModifiedBy>
  <cp:revision>61</cp:revision>
  <dcterms:created xsi:type="dcterms:W3CDTF">2012-03-27T15:06:46Z</dcterms:created>
  <dcterms:modified xsi:type="dcterms:W3CDTF">2024-11-20T17:30:47Z</dcterms:modified>
</cp:coreProperties>
</file>