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73" r:id="rId7"/>
    <p:sldId id="276" r:id="rId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5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505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505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505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505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63761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156447" y="5715000"/>
            <a:ext cx="550545" cy="548640"/>
          </a:xfrm>
          <a:custGeom>
            <a:avLst/>
            <a:gdLst/>
            <a:ahLst/>
            <a:cxnLst/>
            <a:rect l="l" t="t" r="r" b="b"/>
            <a:pathLst>
              <a:path w="550545" h="548639">
                <a:moveTo>
                  <a:pt x="275081" y="0"/>
                </a:moveTo>
                <a:lnTo>
                  <a:pt x="225643" y="4419"/>
                </a:lnTo>
                <a:lnTo>
                  <a:pt x="179109" y="17162"/>
                </a:lnTo>
                <a:lnTo>
                  <a:pt x="136256" y="37453"/>
                </a:lnTo>
                <a:lnTo>
                  <a:pt x="97863" y="64518"/>
                </a:lnTo>
                <a:lnTo>
                  <a:pt x="64706" y="97580"/>
                </a:lnTo>
                <a:lnTo>
                  <a:pt x="37563" y="135867"/>
                </a:lnTo>
                <a:lnTo>
                  <a:pt x="17213" y="178602"/>
                </a:lnTo>
                <a:lnTo>
                  <a:pt x="4432" y="225011"/>
                </a:lnTo>
                <a:lnTo>
                  <a:pt x="0" y="274319"/>
                </a:lnTo>
                <a:lnTo>
                  <a:pt x="4432" y="323628"/>
                </a:lnTo>
                <a:lnTo>
                  <a:pt x="17213" y="370037"/>
                </a:lnTo>
                <a:lnTo>
                  <a:pt x="37563" y="412772"/>
                </a:lnTo>
                <a:lnTo>
                  <a:pt x="64706" y="451059"/>
                </a:lnTo>
                <a:lnTo>
                  <a:pt x="97863" y="484121"/>
                </a:lnTo>
                <a:lnTo>
                  <a:pt x="136256" y="511186"/>
                </a:lnTo>
                <a:lnTo>
                  <a:pt x="179109" y="531477"/>
                </a:lnTo>
                <a:lnTo>
                  <a:pt x="225643" y="544220"/>
                </a:lnTo>
                <a:lnTo>
                  <a:pt x="275081" y="548640"/>
                </a:lnTo>
                <a:lnTo>
                  <a:pt x="324520" y="544220"/>
                </a:lnTo>
                <a:lnTo>
                  <a:pt x="371054" y="531477"/>
                </a:lnTo>
                <a:lnTo>
                  <a:pt x="413907" y="511186"/>
                </a:lnTo>
                <a:lnTo>
                  <a:pt x="452300" y="484121"/>
                </a:lnTo>
                <a:lnTo>
                  <a:pt x="485457" y="451059"/>
                </a:lnTo>
                <a:lnTo>
                  <a:pt x="512600" y="412772"/>
                </a:lnTo>
                <a:lnTo>
                  <a:pt x="532950" y="370037"/>
                </a:lnTo>
                <a:lnTo>
                  <a:pt x="545731" y="323628"/>
                </a:lnTo>
                <a:lnTo>
                  <a:pt x="550163" y="274319"/>
                </a:lnTo>
                <a:lnTo>
                  <a:pt x="545731" y="225011"/>
                </a:lnTo>
                <a:lnTo>
                  <a:pt x="532950" y="178602"/>
                </a:lnTo>
                <a:lnTo>
                  <a:pt x="512600" y="135867"/>
                </a:lnTo>
                <a:lnTo>
                  <a:pt x="485457" y="97580"/>
                </a:lnTo>
                <a:lnTo>
                  <a:pt x="452300" y="64518"/>
                </a:lnTo>
                <a:lnTo>
                  <a:pt x="413907" y="37453"/>
                </a:lnTo>
                <a:lnTo>
                  <a:pt x="371054" y="17162"/>
                </a:lnTo>
                <a:lnTo>
                  <a:pt x="324520" y="4419"/>
                </a:lnTo>
                <a:lnTo>
                  <a:pt x="27508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231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19" h="6858000">
                <a:moveTo>
                  <a:pt x="11595" y="0"/>
                </a:moveTo>
                <a:lnTo>
                  <a:pt x="0" y="0"/>
                </a:lnTo>
                <a:lnTo>
                  <a:pt x="12" y="6858000"/>
                </a:lnTo>
                <a:lnTo>
                  <a:pt x="11595" y="6858000"/>
                </a:lnTo>
                <a:lnTo>
                  <a:pt x="11595" y="0"/>
                </a:lnTo>
                <a:close/>
              </a:path>
              <a:path w="58419" h="6858000">
                <a:moveTo>
                  <a:pt x="57924" y="0"/>
                </a:moveTo>
                <a:lnTo>
                  <a:pt x="23177" y="0"/>
                </a:lnTo>
                <a:lnTo>
                  <a:pt x="23177" y="6858000"/>
                </a:lnTo>
                <a:lnTo>
                  <a:pt x="57924" y="6858000"/>
                </a:lnTo>
                <a:lnTo>
                  <a:pt x="57924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304800" y="0"/>
                </a:move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304800" y="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154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1647" y="171399"/>
            <a:ext cx="5895340" cy="33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505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8267" y="1453388"/>
            <a:ext cx="7253605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0"/>
            <a:ext cx="443865" cy="6858000"/>
          </a:xfrm>
          <a:custGeom>
            <a:avLst/>
            <a:gdLst/>
            <a:ahLst/>
            <a:cxnLst/>
            <a:rect l="l" t="t" r="r" b="b"/>
            <a:pathLst>
              <a:path w="443865" h="6858000">
                <a:moveTo>
                  <a:pt x="0" y="6858000"/>
                </a:moveTo>
                <a:lnTo>
                  <a:pt x="443484" y="6858000"/>
                </a:lnTo>
                <a:lnTo>
                  <a:pt x="44348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396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047" y="6858000"/>
                </a:lnTo>
                <a:lnTo>
                  <a:pt x="3047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3355" y="0"/>
            <a:ext cx="47625" cy="6858000"/>
          </a:xfrm>
          <a:custGeom>
            <a:avLst/>
            <a:gdLst/>
            <a:ahLst/>
            <a:cxnLst/>
            <a:rect l="l" t="t" r="r" b="b"/>
            <a:pathLst>
              <a:path w="47625" h="6858000">
                <a:moveTo>
                  <a:pt x="0" y="6858000"/>
                </a:moveTo>
                <a:lnTo>
                  <a:pt x="47243" y="6858000"/>
                </a:lnTo>
                <a:lnTo>
                  <a:pt x="4724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5843" y="0"/>
            <a:ext cx="105410" cy="6858000"/>
          </a:xfrm>
          <a:custGeom>
            <a:avLst/>
            <a:gdLst/>
            <a:ahLst/>
            <a:cxnLst/>
            <a:rect l="l" t="t" r="r" b="b"/>
            <a:pathLst>
              <a:path w="105410" h="6858000">
                <a:moveTo>
                  <a:pt x="105156" y="0"/>
                </a:moveTo>
                <a:lnTo>
                  <a:pt x="0" y="0"/>
                </a:lnTo>
                <a:lnTo>
                  <a:pt x="0" y="6858000"/>
                </a:lnTo>
                <a:lnTo>
                  <a:pt x="105156" y="6858000"/>
                </a:lnTo>
                <a:lnTo>
                  <a:pt x="105156" y="0"/>
                </a:lnTo>
                <a:close/>
              </a:path>
            </a:pathLst>
          </a:custGeom>
          <a:solidFill>
            <a:srgbClr val="FFD9C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990600" y="0"/>
            <a:ext cx="381000" cy="6858000"/>
            <a:chOff x="990600" y="0"/>
            <a:chExt cx="381000" cy="6858000"/>
          </a:xfrm>
        </p:grpSpPr>
        <p:sp>
          <p:nvSpPr>
            <p:cNvPr id="7" name="object 7"/>
            <p:cNvSpPr/>
            <p:nvPr/>
          </p:nvSpPr>
          <p:spPr>
            <a:xfrm>
              <a:off x="99060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2880" y="685800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D9CE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1476" y="0"/>
              <a:ext cx="230504" cy="6858000"/>
            </a:xfrm>
            <a:custGeom>
              <a:avLst/>
              <a:gdLst/>
              <a:ahLst/>
              <a:cxnLst/>
              <a:rect l="l" t="t" r="r" b="b"/>
              <a:pathLst>
                <a:path w="230505" h="6858000">
                  <a:moveTo>
                    <a:pt x="23012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30124" y="6858000"/>
                  </a:lnTo>
                  <a:lnTo>
                    <a:pt x="230124" y="0"/>
                  </a:lnTo>
                  <a:close/>
                </a:path>
              </a:pathLst>
            </a:custGeom>
            <a:solidFill>
              <a:srgbClr val="FFECE8">
                <a:alpha val="7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0667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1" y="6857999"/>
                </a:lnTo>
              </a:path>
            </a:pathLst>
          </a:custGeom>
          <a:ln w="57912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824483" y="0"/>
            <a:ext cx="119380" cy="6858000"/>
            <a:chOff x="824483" y="0"/>
            <a:chExt cx="119380" cy="6858000"/>
          </a:xfrm>
        </p:grpSpPr>
        <p:sp>
          <p:nvSpPr>
            <p:cNvPr id="11" name="object 11"/>
            <p:cNvSpPr/>
            <p:nvPr/>
          </p:nvSpPr>
          <p:spPr>
            <a:xfrm>
              <a:off x="885443" y="0"/>
              <a:ext cx="58419" cy="6858000"/>
            </a:xfrm>
            <a:custGeom>
              <a:avLst/>
              <a:gdLst/>
              <a:ahLst/>
              <a:cxnLst/>
              <a:rect l="l" t="t" r="r" b="b"/>
              <a:pathLst>
                <a:path w="58419" h="6858000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FE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24483" y="0"/>
              <a:ext cx="58419" cy="6858000"/>
            </a:xfrm>
            <a:custGeom>
              <a:avLst/>
              <a:gdLst/>
              <a:ahLst/>
              <a:cxnLst/>
              <a:rect l="l" t="t" r="r" b="b"/>
              <a:pathLst>
                <a:path w="58419" h="6858000">
                  <a:moveTo>
                    <a:pt x="0" y="6857999"/>
                  </a:moveTo>
                  <a:lnTo>
                    <a:pt x="57912" y="6857999"/>
                  </a:lnTo>
                  <a:lnTo>
                    <a:pt x="57912" y="0"/>
                  </a:lnTo>
                  <a:lnTo>
                    <a:pt x="0" y="0"/>
                  </a:lnTo>
                  <a:lnTo>
                    <a:pt x="0" y="6857999"/>
                  </a:lnTo>
                  <a:close/>
                </a:path>
              </a:pathLst>
            </a:custGeom>
            <a:solidFill>
              <a:srgbClr val="FDC3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727454" y="761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28956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68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9144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84564" y="0"/>
            <a:ext cx="58419" cy="6858000"/>
          </a:xfrm>
          <a:custGeom>
            <a:avLst/>
            <a:gdLst/>
            <a:ahLst/>
            <a:cxnLst/>
            <a:rect l="l" t="t" r="r" b="b"/>
            <a:pathLst>
              <a:path w="58420" h="6858000">
                <a:moveTo>
                  <a:pt x="11557" y="0"/>
                </a:moveTo>
                <a:lnTo>
                  <a:pt x="0" y="0"/>
                </a:lnTo>
                <a:lnTo>
                  <a:pt x="0" y="6858000"/>
                </a:lnTo>
                <a:lnTo>
                  <a:pt x="11557" y="6858000"/>
                </a:lnTo>
                <a:lnTo>
                  <a:pt x="11557" y="0"/>
                </a:lnTo>
                <a:close/>
              </a:path>
              <a:path w="58420" h="6858000">
                <a:moveTo>
                  <a:pt x="57912" y="0"/>
                </a:moveTo>
                <a:lnTo>
                  <a:pt x="23114" y="0"/>
                </a:lnTo>
                <a:lnTo>
                  <a:pt x="23114" y="6858000"/>
                </a:lnTo>
                <a:lnTo>
                  <a:pt x="57912" y="6858000"/>
                </a:lnTo>
                <a:lnTo>
                  <a:pt x="57912" y="0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609600" y="0"/>
            <a:ext cx="1661160" cy="6858000"/>
            <a:chOff x="609600" y="0"/>
            <a:chExt cx="1661160" cy="6858000"/>
          </a:xfrm>
        </p:grpSpPr>
        <p:sp>
          <p:nvSpPr>
            <p:cNvPr id="17" name="object 17"/>
            <p:cNvSpPr/>
            <p:nvPr/>
          </p:nvSpPr>
          <p:spPr>
            <a:xfrm>
              <a:off x="1219200" y="0"/>
              <a:ext cx="76200" cy="6858000"/>
            </a:xfrm>
            <a:custGeom>
              <a:avLst/>
              <a:gdLst/>
              <a:ahLst/>
              <a:cxnLst/>
              <a:rect l="l" t="t" r="r" b="b"/>
              <a:pathLst>
                <a:path w="76200" h="6858000">
                  <a:moveTo>
                    <a:pt x="762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6200" y="68580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DC3AD">
                <a:alpha val="5097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9600" y="3429000"/>
              <a:ext cx="1341120" cy="2080260"/>
            </a:xfrm>
            <a:custGeom>
              <a:avLst/>
              <a:gdLst/>
              <a:ahLst/>
              <a:cxnLst/>
              <a:rect l="l" t="t" r="r" b="b"/>
              <a:pathLst>
                <a:path w="1341120" h="2080260">
                  <a:moveTo>
                    <a:pt x="1295400" y="647700"/>
                  </a:moveTo>
                  <a:lnTo>
                    <a:pt x="1293622" y="599363"/>
                  </a:lnTo>
                  <a:lnTo>
                    <a:pt x="1288376" y="551980"/>
                  </a:lnTo>
                  <a:lnTo>
                    <a:pt x="1279779" y="505701"/>
                  </a:lnTo>
                  <a:lnTo>
                    <a:pt x="1267968" y="460629"/>
                  </a:lnTo>
                  <a:lnTo>
                    <a:pt x="1253070" y="416890"/>
                  </a:lnTo>
                  <a:lnTo>
                    <a:pt x="1235202" y="374637"/>
                  </a:lnTo>
                  <a:lnTo>
                    <a:pt x="1214488" y="333959"/>
                  </a:lnTo>
                  <a:lnTo>
                    <a:pt x="1191056" y="295008"/>
                  </a:lnTo>
                  <a:lnTo>
                    <a:pt x="1165034" y="257898"/>
                  </a:lnTo>
                  <a:lnTo>
                    <a:pt x="1136535" y="222745"/>
                  </a:lnTo>
                  <a:lnTo>
                    <a:pt x="1105700" y="189699"/>
                  </a:lnTo>
                  <a:lnTo>
                    <a:pt x="1072654" y="158864"/>
                  </a:lnTo>
                  <a:lnTo>
                    <a:pt x="1037501" y="130365"/>
                  </a:lnTo>
                  <a:lnTo>
                    <a:pt x="1000391" y="104343"/>
                  </a:lnTo>
                  <a:lnTo>
                    <a:pt x="961440" y="80911"/>
                  </a:lnTo>
                  <a:lnTo>
                    <a:pt x="920762" y="60198"/>
                  </a:lnTo>
                  <a:lnTo>
                    <a:pt x="878509" y="42329"/>
                  </a:lnTo>
                  <a:lnTo>
                    <a:pt x="834771" y="27432"/>
                  </a:lnTo>
                  <a:lnTo>
                    <a:pt x="789698" y="15621"/>
                  </a:lnTo>
                  <a:lnTo>
                    <a:pt x="743419" y="7023"/>
                  </a:lnTo>
                  <a:lnTo>
                    <a:pt x="696036" y="1778"/>
                  </a:lnTo>
                  <a:lnTo>
                    <a:pt x="647700" y="0"/>
                  </a:lnTo>
                  <a:lnTo>
                    <a:pt x="599351" y="1778"/>
                  </a:lnTo>
                  <a:lnTo>
                    <a:pt x="551980" y="7023"/>
                  </a:lnTo>
                  <a:lnTo>
                    <a:pt x="505701" y="15621"/>
                  </a:lnTo>
                  <a:lnTo>
                    <a:pt x="460629" y="27432"/>
                  </a:lnTo>
                  <a:lnTo>
                    <a:pt x="416902" y="42329"/>
                  </a:lnTo>
                  <a:lnTo>
                    <a:pt x="374637" y="60198"/>
                  </a:lnTo>
                  <a:lnTo>
                    <a:pt x="333971" y="80911"/>
                  </a:lnTo>
                  <a:lnTo>
                    <a:pt x="295008" y="104343"/>
                  </a:lnTo>
                  <a:lnTo>
                    <a:pt x="257898" y="130365"/>
                  </a:lnTo>
                  <a:lnTo>
                    <a:pt x="222758" y="158864"/>
                  </a:lnTo>
                  <a:lnTo>
                    <a:pt x="189699" y="189699"/>
                  </a:lnTo>
                  <a:lnTo>
                    <a:pt x="158864" y="222745"/>
                  </a:lnTo>
                  <a:lnTo>
                    <a:pt x="130365" y="257898"/>
                  </a:lnTo>
                  <a:lnTo>
                    <a:pt x="104343" y="295008"/>
                  </a:lnTo>
                  <a:lnTo>
                    <a:pt x="80911" y="333959"/>
                  </a:lnTo>
                  <a:lnTo>
                    <a:pt x="60185" y="374637"/>
                  </a:lnTo>
                  <a:lnTo>
                    <a:pt x="42316" y="416890"/>
                  </a:lnTo>
                  <a:lnTo>
                    <a:pt x="27419" y="460629"/>
                  </a:lnTo>
                  <a:lnTo>
                    <a:pt x="15608" y="505701"/>
                  </a:lnTo>
                  <a:lnTo>
                    <a:pt x="7010" y="551980"/>
                  </a:lnTo>
                  <a:lnTo>
                    <a:pt x="1765" y="599363"/>
                  </a:lnTo>
                  <a:lnTo>
                    <a:pt x="0" y="647700"/>
                  </a:lnTo>
                  <a:lnTo>
                    <a:pt x="1765" y="696048"/>
                  </a:lnTo>
                  <a:lnTo>
                    <a:pt x="7010" y="743432"/>
                  </a:lnTo>
                  <a:lnTo>
                    <a:pt x="15608" y="789711"/>
                  </a:lnTo>
                  <a:lnTo>
                    <a:pt x="27419" y="834783"/>
                  </a:lnTo>
                  <a:lnTo>
                    <a:pt x="42316" y="878522"/>
                  </a:lnTo>
                  <a:lnTo>
                    <a:pt x="60185" y="920775"/>
                  </a:lnTo>
                  <a:lnTo>
                    <a:pt x="80911" y="961453"/>
                  </a:lnTo>
                  <a:lnTo>
                    <a:pt x="104343" y="1000404"/>
                  </a:lnTo>
                  <a:lnTo>
                    <a:pt x="130365" y="1037513"/>
                  </a:lnTo>
                  <a:lnTo>
                    <a:pt x="158864" y="1072667"/>
                  </a:lnTo>
                  <a:lnTo>
                    <a:pt x="189699" y="1105712"/>
                  </a:lnTo>
                  <a:lnTo>
                    <a:pt x="222758" y="1136548"/>
                  </a:lnTo>
                  <a:lnTo>
                    <a:pt x="257898" y="1165047"/>
                  </a:lnTo>
                  <a:lnTo>
                    <a:pt x="295008" y="1191069"/>
                  </a:lnTo>
                  <a:lnTo>
                    <a:pt x="333971" y="1214501"/>
                  </a:lnTo>
                  <a:lnTo>
                    <a:pt x="374637" y="1235214"/>
                  </a:lnTo>
                  <a:lnTo>
                    <a:pt x="416902" y="1253083"/>
                  </a:lnTo>
                  <a:lnTo>
                    <a:pt x="460629" y="1267980"/>
                  </a:lnTo>
                  <a:lnTo>
                    <a:pt x="505701" y="1279791"/>
                  </a:lnTo>
                  <a:lnTo>
                    <a:pt x="551980" y="1288389"/>
                  </a:lnTo>
                  <a:lnTo>
                    <a:pt x="599351" y="1293634"/>
                  </a:lnTo>
                  <a:lnTo>
                    <a:pt x="647700" y="1295400"/>
                  </a:lnTo>
                  <a:lnTo>
                    <a:pt x="696036" y="1293634"/>
                  </a:lnTo>
                  <a:lnTo>
                    <a:pt x="743419" y="1288389"/>
                  </a:lnTo>
                  <a:lnTo>
                    <a:pt x="789698" y="1279791"/>
                  </a:lnTo>
                  <a:lnTo>
                    <a:pt x="834771" y="1267980"/>
                  </a:lnTo>
                  <a:lnTo>
                    <a:pt x="878509" y="1253083"/>
                  </a:lnTo>
                  <a:lnTo>
                    <a:pt x="920762" y="1235214"/>
                  </a:lnTo>
                  <a:lnTo>
                    <a:pt x="961440" y="1214501"/>
                  </a:lnTo>
                  <a:lnTo>
                    <a:pt x="1000391" y="1191069"/>
                  </a:lnTo>
                  <a:lnTo>
                    <a:pt x="1037501" y="1165047"/>
                  </a:lnTo>
                  <a:lnTo>
                    <a:pt x="1072654" y="1136548"/>
                  </a:lnTo>
                  <a:lnTo>
                    <a:pt x="1105700" y="1105712"/>
                  </a:lnTo>
                  <a:lnTo>
                    <a:pt x="1136535" y="1072667"/>
                  </a:lnTo>
                  <a:lnTo>
                    <a:pt x="1165034" y="1037513"/>
                  </a:lnTo>
                  <a:lnTo>
                    <a:pt x="1191056" y="1000404"/>
                  </a:lnTo>
                  <a:lnTo>
                    <a:pt x="1214488" y="961453"/>
                  </a:lnTo>
                  <a:lnTo>
                    <a:pt x="1235202" y="920775"/>
                  </a:lnTo>
                  <a:lnTo>
                    <a:pt x="1253070" y="878522"/>
                  </a:lnTo>
                  <a:lnTo>
                    <a:pt x="1267968" y="834783"/>
                  </a:lnTo>
                  <a:lnTo>
                    <a:pt x="1279779" y="789711"/>
                  </a:lnTo>
                  <a:lnTo>
                    <a:pt x="1288376" y="743432"/>
                  </a:lnTo>
                  <a:lnTo>
                    <a:pt x="1293622" y="696048"/>
                  </a:lnTo>
                  <a:lnTo>
                    <a:pt x="1295400" y="647700"/>
                  </a:lnTo>
                  <a:close/>
                </a:path>
                <a:path w="1341120" h="2080260">
                  <a:moveTo>
                    <a:pt x="1341120" y="1759458"/>
                  </a:moveTo>
                  <a:lnTo>
                    <a:pt x="1337640" y="1712061"/>
                  </a:lnTo>
                  <a:lnTo>
                    <a:pt x="1327531" y="1666811"/>
                  </a:lnTo>
                  <a:lnTo>
                    <a:pt x="1311300" y="1624228"/>
                  </a:lnTo>
                  <a:lnTo>
                    <a:pt x="1289431" y="1584782"/>
                  </a:lnTo>
                  <a:lnTo>
                    <a:pt x="1262418" y="1548993"/>
                  </a:lnTo>
                  <a:lnTo>
                    <a:pt x="1230782" y="1517357"/>
                  </a:lnTo>
                  <a:lnTo>
                    <a:pt x="1194993" y="1490345"/>
                  </a:lnTo>
                  <a:lnTo>
                    <a:pt x="1155547" y="1468475"/>
                  </a:lnTo>
                  <a:lnTo>
                    <a:pt x="1112964" y="1452245"/>
                  </a:lnTo>
                  <a:lnTo>
                    <a:pt x="1067714" y="1442135"/>
                  </a:lnTo>
                  <a:lnTo>
                    <a:pt x="1020318" y="1438656"/>
                  </a:lnTo>
                  <a:lnTo>
                    <a:pt x="972908" y="1442135"/>
                  </a:lnTo>
                  <a:lnTo>
                    <a:pt x="927658" y="1452245"/>
                  </a:lnTo>
                  <a:lnTo>
                    <a:pt x="885075" y="1468475"/>
                  </a:lnTo>
                  <a:lnTo>
                    <a:pt x="845629" y="1490345"/>
                  </a:lnTo>
                  <a:lnTo>
                    <a:pt x="809840" y="1517357"/>
                  </a:lnTo>
                  <a:lnTo>
                    <a:pt x="778205" y="1548993"/>
                  </a:lnTo>
                  <a:lnTo>
                    <a:pt x="751192" y="1584782"/>
                  </a:lnTo>
                  <a:lnTo>
                    <a:pt x="729322" y="1624228"/>
                  </a:lnTo>
                  <a:lnTo>
                    <a:pt x="713092" y="1666811"/>
                  </a:lnTo>
                  <a:lnTo>
                    <a:pt x="702983" y="1712061"/>
                  </a:lnTo>
                  <a:lnTo>
                    <a:pt x="699516" y="1759458"/>
                  </a:lnTo>
                  <a:lnTo>
                    <a:pt x="702983" y="1806867"/>
                  </a:lnTo>
                  <a:lnTo>
                    <a:pt x="713092" y="1852117"/>
                  </a:lnTo>
                  <a:lnTo>
                    <a:pt x="729322" y="1894700"/>
                  </a:lnTo>
                  <a:lnTo>
                    <a:pt x="751192" y="1934146"/>
                  </a:lnTo>
                  <a:lnTo>
                    <a:pt x="778205" y="1969935"/>
                  </a:lnTo>
                  <a:lnTo>
                    <a:pt x="809840" y="2001570"/>
                  </a:lnTo>
                  <a:lnTo>
                    <a:pt x="845629" y="2028583"/>
                  </a:lnTo>
                  <a:lnTo>
                    <a:pt x="885075" y="2050453"/>
                  </a:lnTo>
                  <a:lnTo>
                    <a:pt x="927658" y="2066683"/>
                  </a:lnTo>
                  <a:lnTo>
                    <a:pt x="972908" y="2076792"/>
                  </a:lnTo>
                  <a:lnTo>
                    <a:pt x="1020318" y="2080260"/>
                  </a:lnTo>
                  <a:lnTo>
                    <a:pt x="1067714" y="2076792"/>
                  </a:lnTo>
                  <a:lnTo>
                    <a:pt x="1112964" y="2066683"/>
                  </a:lnTo>
                  <a:lnTo>
                    <a:pt x="1155547" y="2050453"/>
                  </a:lnTo>
                  <a:lnTo>
                    <a:pt x="1194993" y="2028583"/>
                  </a:lnTo>
                  <a:lnTo>
                    <a:pt x="1230782" y="2001570"/>
                  </a:lnTo>
                  <a:lnTo>
                    <a:pt x="1262418" y="1969935"/>
                  </a:lnTo>
                  <a:lnTo>
                    <a:pt x="1289431" y="1934146"/>
                  </a:lnTo>
                  <a:lnTo>
                    <a:pt x="1311300" y="1894700"/>
                  </a:lnTo>
                  <a:lnTo>
                    <a:pt x="1327531" y="1852117"/>
                  </a:lnTo>
                  <a:lnTo>
                    <a:pt x="1337640" y="1806867"/>
                  </a:lnTo>
                  <a:lnTo>
                    <a:pt x="1341120" y="1759458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1183" y="5500115"/>
              <a:ext cx="137159" cy="1371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64195" y="4495800"/>
              <a:ext cx="607060" cy="1567180"/>
            </a:xfrm>
            <a:custGeom>
              <a:avLst/>
              <a:gdLst/>
              <a:ahLst/>
              <a:cxnLst/>
              <a:rect l="l" t="t" r="r" b="b"/>
              <a:pathLst>
                <a:path w="607060" h="1567179">
                  <a:moveTo>
                    <a:pt x="274332" y="1429512"/>
                  </a:moveTo>
                  <a:lnTo>
                    <a:pt x="267322" y="1386166"/>
                  </a:lnTo>
                  <a:lnTo>
                    <a:pt x="247840" y="1348511"/>
                  </a:lnTo>
                  <a:lnTo>
                    <a:pt x="218147" y="1318818"/>
                  </a:lnTo>
                  <a:lnTo>
                    <a:pt x="180492" y="1299349"/>
                  </a:lnTo>
                  <a:lnTo>
                    <a:pt x="137172" y="1292352"/>
                  </a:lnTo>
                  <a:lnTo>
                    <a:pt x="93840" y="1299349"/>
                  </a:lnTo>
                  <a:lnTo>
                    <a:pt x="56184" y="1318818"/>
                  </a:lnTo>
                  <a:lnTo>
                    <a:pt x="26492" y="1348511"/>
                  </a:lnTo>
                  <a:lnTo>
                    <a:pt x="7010" y="1386166"/>
                  </a:lnTo>
                  <a:lnTo>
                    <a:pt x="0" y="1429512"/>
                  </a:lnTo>
                  <a:lnTo>
                    <a:pt x="7010" y="1472869"/>
                  </a:lnTo>
                  <a:lnTo>
                    <a:pt x="26492" y="1510525"/>
                  </a:lnTo>
                  <a:lnTo>
                    <a:pt x="56184" y="1540217"/>
                  </a:lnTo>
                  <a:lnTo>
                    <a:pt x="93840" y="1559687"/>
                  </a:lnTo>
                  <a:lnTo>
                    <a:pt x="137172" y="1566672"/>
                  </a:lnTo>
                  <a:lnTo>
                    <a:pt x="180492" y="1559687"/>
                  </a:lnTo>
                  <a:lnTo>
                    <a:pt x="218147" y="1540217"/>
                  </a:lnTo>
                  <a:lnTo>
                    <a:pt x="247840" y="1510525"/>
                  </a:lnTo>
                  <a:lnTo>
                    <a:pt x="267322" y="1472869"/>
                  </a:lnTo>
                  <a:lnTo>
                    <a:pt x="274332" y="1429512"/>
                  </a:lnTo>
                  <a:close/>
                </a:path>
                <a:path w="607060" h="1567179">
                  <a:moveTo>
                    <a:pt x="606564" y="182880"/>
                  </a:moveTo>
                  <a:lnTo>
                    <a:pt x="600024" y="134277"/>
                  </a:lnTo>
                  <a:lnTo>
                    <a:pt x="581583" y="90601"/>
                  </a:lnTo>
                  <a:lnTo>
                    <a:pt x="552983" y="53581"/>
                  </a:lnTo>
                  <a:lnTo>
                    <a:pt x="515962" y="24980"/>
                  </a:lnTo>
                  <a:lnTo>
                    <a:pt x="472287" y="6540"/>
                  </a:lnTo>
                  <a:lnTo>
                    <a:pt x="423684" y="0"/>
                  </a:lnTo>
                  <a:lnTo>
                    <a:pt x="375069" y="6540"/>
                  </a:lnTo>
                  <a:lnTo>
                    <a:pt x="331393" y="24980"/>
                  </a:lnTo>
                  <a:lnTo>
                    <a:pt x="294373" y="53581"/>
                  </a:lnTo>
                  <a:lnTo>
                    <a:pt x="265772" y="90601"/>
                  </a:lnTo>
                  <a:lnTo>
                    <a:pt x="247332" y="134277"/>
                  </a:lnTo>
                  <a:lnTo>
                    <a:pt x="240804" y="182880"/>
                  </a:lnTo>
                  <a:lnTo>
                    <a:pt x="247332" y="231495"/>
                  </a:lnTo>
                  <a:lnTo>
                    <a:pt x="265772" y="275170"/>
                  </a:lnTo>
                  <a:lnTo>
                    <a:pt x="294373" y="312191"/>
                  </a:lnTo>
                  <a:lnTo>
                    <a:pt x="331393" y="340791"/>
                  </a:lnTo>
                  <a:lnTo>
                    <a:pt x="375069" y="359232"/>
                  </a:lnTo>
                  <a:lnTo>
                    <a:pt x="423684" y="365760"/>
                  </a:lnTo>
                  <a:lnTo>
                    <a:pt x="472287" y="359232"/>
                  </a:lnTo>
                  <a:lnTo>
                    <a:pt x="515962" y="340791"/>
                  </a:lnTo>
                  <a:lnTo>
                    <a:pt x="552983" y="312191"/>
                  </a:lnTo>
                  <a:lnTo>
                    <a:pt x="581583" y="275170"/>
                  </a:lnTo>
                  <a:lnTo>
                    <a:pt x="600024" y="231495"/>
                  </a:lnTo>
                  <a:lnTo>
                    <a:pt x="606564" y="182880"/>
                  </a:lnTo>
                  <a:close/>
                </a:path>
              </a:pathLst>
            </a:custGeom>
            <a:solidFill>
              <a:srgbClr val="FD8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248155" y="195198"/>
            <a:ext cx="7585730" cy="6718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«Раздольненский детский сад № 1 «Звёздочка»</a:t>
            </a:r>
            <a:endParaRPr lang="ru-RU" sz="1400" b="1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Раздольненского района Республики Крым</a:t>
            </a:r>
          </a:p>
          <a:p>
            <a:pPr algn="ctr"/>
            <a:endParaRPr lang="ru-RU" b="1" dirty="0"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«Родительский контроль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п</a:t>
            </a:r>
            <a:r>
              <a:rPr lang="ru-RU" sz="2400" b="1" i="1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о организации питания 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 smtClean="0">
                <a:solidFill>
                  <a:srgbClr val="006600"/>
                </a:solidFill>
                <a:latin typeface="Times New Roman" panose="02020603050405020304" pitchFamily="18" charset="0"/>
              </a:rPr>
              <a:t>в МБДОУ 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«Раздольненский 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детский сад № 1 «Звёздочка»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i="1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i="1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2025г</a:t>
            </a:r>
            <a:endParaRPr kumimoji="0" lang="ru-RU" sz="1600" b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79920"/>
            <a:ext cx="767460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cap="sm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sz="2000" cap="small" spc="1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cap="sm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</a:t>
            </a:r>
            <a:r>
              <a:rPr sz="2000" cap="small" spc="8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cap="sm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2000" cap="small" spc="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cap="sm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sz="2000" cap="small" spc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cap="smal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cap="small" spc="7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cap="small" spc="-1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600" spc="14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</a:t>
            </a:r>
            <a:r>
              <a:rPr sz="2000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</a:t>
            </a:r>
            <a:r>
              <a:rPr sz="1600" spc="19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ДОКУМЕНТАМИ</a:t>
            </a:r>
            <a:r>
              <a:rPr sz="2000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990600"/>
            <a:ext cx="8153400" cy="5601533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6985" algn="just">
              <a:spcBef>
                <a:spcPts val="480"/>
              </a:spcBef>
              <a:buClr>
                <a:srgbClr val="000000"/>
              </a:buClr>
              <a:tabLst>
                <a:tab pos="224154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r>
              <a:rPr sz="2000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Федеральный</a:t>
            </a:r>
            <a:r>
              <a:rPr sz="2000" b="1" spc="250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закон</a:t>
            </a:r>
            <a:r>
              <a:rPr sz="2000" b="1" spc="25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«Об</a:t>
            </a:r>
            <a:r>
              <a:rPr sz="2000" b="1" spc="25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образовании</a:t>
            </a:r>
            <a:r>
              <a:rPr sz="2000" b="1" spc="24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spc="-50" dirty="0">
                <a:solidFill>
                  <a:schemeClr val="tx1"/>
                </a:solidFill>
                <a:latin typeface="Times New Roman"/>
                <a:cs typeface="Times New Roman"/>
              </a:rPr>
              <a:t>в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Российской</a:t>
            </a:r>
            <a:r>
              <a:rPr sz="2000" b="1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Федерации»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от</a:t>
            </a:r>
            <a:r>
              <a:rPr sz="2000" b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29</a:t>
            </a:r>
            <a:r>
              <a:rPr sz="2000" b="1" spc="-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декабря</a:t>
            </a:r>
            <a:r>
              <a:rPr sz="2000" b="1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2012</a:t>
            </a:r>
            <a:r>
              <a:rPr sz="2000" b="1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chemeClr val="tx1"/>
                </a:solidFill>
                <a:latin typeface="Times New Roman"/>
                <a:cs typeface="Times New Roman"/>
              </a:rPr>
              <a:t>г</a:t>
            </a:r>
            <a:r>
              <a:rPr sz="2000" b="1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;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51130" marR="8191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272665" algn="l"/>
              </a:tabLs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sz="2000" b="1" spc="4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2.3./2.4.3590-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sz="2000" b="1" spc="4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20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Санитарно-эпидемиологические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0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sz="2000" b="1" spc="3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</a:t>
            </a:r>
            <a:r>
              <a:rPr sz="2000" b="1" spc="34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населения»,</a:t>
            </a:r>
            <a:r>
              <a:rPr sz="2000" b="1" spc="3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утвержденные</a:t>
            </a:r>
            <a:r>
              <a:rPr sz="2000" b="1" spc="3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sz="2000" b="1" spc="2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</a:t>
            </a:r>
            <a:r>
              <a:rPr sz="2000" b="1" spc="2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</a:t>
            </a:r>
            <a:r>
              <a:rPr sz="2000" b="1" spc="2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0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sz="20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000" b="1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sz="20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20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27.10.2020</a:t>
            </a:r>
            <a:r>
              <a:rPr lang="ru-RU" sz="2000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kumimoji="0" lang="ru-RU" sz="2000" b="1" i="0" u="none" strike="noStrike" kern="0" cap="none" spc="-4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действует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на</a:t>
            </a:r>
            <a:r>
              <a:rPr kumimoji="0" lang="ru-RU" sz="2000" b="1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kumimoji="0" lang="ru-RU" sz="2000" b="1" i="0" u="none" strike="noStrike" kern="0" cap="none" spc="-1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sz="1800" b="1" i="0" u="none" strike="noStrike" kern="0" cap="none" spc="-4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000" b="1" i="0" u="none" strike="noStrike" kern="0" cap="none" spc="-4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1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kumimoji="0" lang="ru-RU" sz="2000" b="1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-7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kumimoji="0" lang="ru-RU" sz="2000" b="1" i="0" u="none" strike="noStrike" kern="0" cap="none" spc="-2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kumimoji="0" lang="ru-RU" sz="2000" b="1" i="0" u="none" strike="noStrike" kern="0" cap="none" spc="-3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0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января</a:t>
            </a:r>
            <a:r>
              <a:rPr kumimoji="0" lang="ru-RU" sz="20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2027</a:t>
            </a:r>
            <a:r>
              <a:rPr kumimoji="0" lang="ru-RU" sz="2000" b="1" i="0" u="none" strike="noStrike" kern="0" cap="none" spc="-25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kumimoji="0" lang="ru-RU" sz="2000" i="0" u="none" strike="noStrike" kern="0" cap="none" spc="-25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810" algn="just">
              <a:buSzPct val="90625"/>
              <a:tabLst>
                <a:tab pos="173355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  <a:r>
              <a:rPr sz="2000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Методические</a:t>
            </a:r>
            <a:r>
              <a:rPr sz="2000" b="1" spc="15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рекомендации</a:t>
            </a:r>
            <a:r>
              <a:rPr sz="2000" b="1" spc="1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MP</a:t>
            </a:r>
            <a:r>
              <a:rPr sz="2000" b="1" spc="1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2.4.0179-</a:t>
            </a: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20</a:t>
            </a:r>
            <a:r>
              <a:rPr sz="2000" b="1" spc="105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"Рекомендации</a:t>
            </a:r>
            <a:r>
              <a:rPr sz="2000" b="1" spc="12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по</a:t>
            </a:r>
            <a:r>
              <a:rPr sz="2000" b="1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организации</a:t>
            </a:r>
            <a:r>
              <a:rPr sz="2000" b="1" spc="114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питания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обучающихся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общеобразовательных</a:t>
            </a:r>
            <a:r>
              <a:rPr sz="2000" b="1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организаций",</a:t>
            </a:r>
            <a:r>
              <a:rPr sz="2000" b="1" spc="47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утвержденные</a:t>
            </a:r>
            <a:r>
              <a:rPr sz="2000" b="1" spc="47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Федеральной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службой</a:t>
            </a:r>
            <a:r>
              <a:rPr sz="2000" b="1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по</a:t>
            </a:r>
            <a:r>
              <a:rPr sz="2000" b="1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надзору</a:t>
            </a:r>
            <a:r>
              <a:rPr sz="2000" b="1" spc="10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в</a:t>
            </a:r>
            <a:r>
              <a:rPr sz="2000" b="1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сфере</a:t>
            </a:r>
            <a:r>
              <a:rPr sz="2000" b="1" spc="105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защиты</a:t>
            </a:r>
            <a:r>
              <a:rPr sz="2000" b="1" spc="110" dirty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sz="2000" b="1" spc="-20" dirty="0">
                <a:solidFill>
                  <a:schemeClr val="tx1"/>
                </a:solidFill>
                <a:latin typeface="Times New Roman"/>
                <a:cs typeface="Times New Roman"/>
              </a:rPr>
              <a:t>прав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потребителей</a:t>
            </a:r>
            <a:r>
              <a:rPr sz="2000" b="1" spc="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и</a:t>
            </a:r>
            <a:r>
              <a:rPr sz="2000" b="1" spc="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благополучия</a:t>
            </a:r>
            <a:r>
              <a:rPr sz="2000" b="1" spc="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человека</a:t>
            </a:r>
            <a:r>
              <a:rPr sz="2000" b="1" spc="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18</a:t>
            </a:r>
            <a:r>
              <a:rPr sz="2000" b="1" spc="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 err="1">
                <a:solidFill>
                  <a:schemeClr val="tx1"/>
                </a:solidFill>
                <a:latin typeface="Times New Roman"/>
                <a:cs typeface="Times New Roman"/>
              </a:rPr>
              <a:t>мая</a:t>
            </a:r>
            <a:r>
              <a:rPr sz="2000" b="1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2020</a:t>
            </a:r>
            <a:r>
              <a:rPr sz="2000" b="1" spc="-25" dirty="0" smtClean="0">
                <a:solidFill>
                  <a:schemeClr val="tx1"/>
                </a:solidFill>
                <a:latin typeface="Times New Roman"/>
                <a:cs typeface="Times New Roman"/>
              </a:rPr>
              <a:t>г.;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810" algn="just">
              <a:buSzPct val="90625"/>
              <a:tabLst>
                <a:tab pos="173355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sz="2000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Методические</a:t>
            </a:r>
            <a:r>
              <a:rPr sz="2000" b="1" spc="15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рекомендации</a:t>
            </a:r>
            <a:r>
              <a:rPr sz="2000" b="1" spc="1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MP</a:t>
            </a:r>
            <a:r>
              <a:rPr sz="2000" b="1" spc="1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2.4.0180-</a:t>
            </a: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20</a:t>
            </a:r>
            <a:r>
              <a:rPr sz="2000" b="1" spc="44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"Родительский</a:t>
            </a:r>
            <a:r>
              <a:rPr sz="2000" b="1" spc="4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контроль</a:t>
            </a:r>
            <a:r>
              <a:rPr sz="2000" b="1" spc="4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за</a:t>
            </a:r>
            <a:r>
              <a:rPr sz="2000" b="1" spc="4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организацией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горячего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питания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детей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solidFill>
                  <a:schemeClr val="tx1"/>
                </a:solidFill>
                <a:latin typeface="Times New Roman"/>
                <a:cs typeface="Times New Roman"/>
              </a:rPr>
              <a:t>в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общеобразовательных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организациях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",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утвержденные</a:t>
            </a:r>
            <a:r>
              <a:rPr sz="2000" b="1" spc="220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Федеральной</a:t>
            </a:r>
            <a:r>
              <a:rPr sz="2000" b="1" spc="225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службой</a:t>
            </a:r>
            <a:r>
              <a:rPr sz="2000" b="1" spc="225" dirty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sz="2000" b="1" spc="-25" dirty="0">
                <a:solidFill>
                  <a:schemeClr val="tx1"/>
                </a:solidFill>
                <a:latin typeface="Times New Roman"/>
                <a:cs typeface="Times New Roman"/>
              </a:rPr>
              <a:t>по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надзору</a:t>
            </a:r>
            <a:r>
              <a:rPr sz="2000" b="1" spc="1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в</a:t>
            </a:r>
            <a:r>
              <a:rPr sz="2000" b="1" spc="1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сфере</a:t>
            </a:r>
            <a:r>
              <a:rPr sz="2000" b="1" spc="1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защиты</a:t>
            </a:r>
            <a:r>
              <a:rPr sz="2000" b="1" spc="1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прав</a:t>
            </a:r>
            <a:r>
              <a:rPr sz="2000" b="1" spc="1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потребителей</a:t>
            </a:r>
            <a:r>
              <a:rPr sz="2000" b="1" spc="15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chemeClr val="tx1"/>
                </a:solidFill>
                <a:latin typeface="Times New Roman"/>
                <a:cs typeface="Times New Roman"/>
              </a:rPr>
              <a:t>и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благополучия</a:t>
            </a:r>
            <a:r>
              <a:rPr sz="20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человека</a:t>
            </a:r>
            <a:r>
              <a:rPr sz="2000" b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tx1"/>
                </a:solidFill>
                <a:latin typeface="Times New Roman"/>
                <a:cs typeface="Times New Roman"/>
              </a:rPr>
              <a:t>18</a:t>
            </a:r>
            <a:r>
              <a:rPr sz="2000" b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Times New Roman"/>
                <a:cs typeface="Times New Roman"/>
              </a:rPr>
              <a:t>мая</a:t>
            </a:r>
            <a:r>
              <a:rPr sz="2000" b="1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2020</a:t>
            </a:r>
            <a:r>
              <a:rPr sz="2000" b="1" spc="-50" dirty="0" smtClean="0">
                <a:solidFill>
                  <a:schemeClr val="tx1"/>
                </a:solidFill>
                <a:latin typeface="Times New Roman"/>
                <a:cs typeface="Times New Roman"/>
              </a:rPr>
              <a:t>г</a:t>
            </a:r>
            <a:r>
              <a:rPr lang="ru-RU" sz="2000" b="1" spc="-50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8600" y="152400"/>
            <a:ext cx="8305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Организация рационального питания – задача многоплановая. От того как организовано питание в ДОУ, во многом зависит физическое и нервно-психическое развитие детей, а так же их заболеваемость. Поэтому организация полноценного, сбалансированного питания детей – одно из важных направлений деятельности нашего ДОУ. Полнота и сбалансированность организации питания заключается в полном удовлетворении физиологических потребностей детей в основных пищевых веществах и энергии.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10" y="2819400"/>
            <a:ext cx="3542109" cy="2667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311" y="2552700"/>
            <a:ext cx="2967819" cy="3200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595" y="4316954"/>
            <a:ext cx="3106341" cy="23388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38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Придерживаясь санитарно-эпидемиологических и медицинских требований, в ДОУ вырабатывается своя, особенная система под названием «Родительский контроль».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 за качеством получаемых продуктов, условиями их хранения и сроками реализации осуществляется ежедневно администрацией ДОУ. Все пищевые продукты, поступающие в детское учреждение, проверяются на соответствие требованиям государственных стандартов.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Для осуществления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качественного и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систематического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контроля питания в ДОУ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созданы 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бракеражная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комиссия, родительский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контроль, деятельность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которых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регламентируются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положениями 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  утвержденным планом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работы.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191" y="2667000"/>
            <a:ext cx="4857751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5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538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Родители воспитанников также являются непосредственными участниками контроля за организацией питания в детском саду. В родительский контроль по питанию входят председатели родительских комитетов групп, которые контролируют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санитарное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состояние пищеблока, организацию питания и работу по формированию навыков культуры еды в группах детского сада.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629" y="2514600"/>
            <a:ext cx="5588342" cy="4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7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400" y="304800"/>
            <a:ext cx="838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Администрация и педагогический коллектив детского сада в течение года проводят анкетирование родителей, которое позволяет выяснить удовлетворенность питанием в детском саду, предпочтения детей в блюдах, а также затруднения, которые родители испытывают при организации питания ребят в домашних условиях.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Проводятся заседания родительского комитета сада, где родители изучают рецептуру блюд, предложенных в меню детского сада. В каждой группе обсуждают вопросы организации питания на родительских собраниях, организуют консультации.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ДОУ организует Дни открытых дверей, когда родители имеют возможность прийти в группу, посмотреть что и как питается ребенок, и, возможно, научиться приемам привлечения детей у педагогов.</a:t>
            </a:r>
          </a:p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Такая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плодотворная работа по организации питания в детском саду обеспечивает конституционное право каждого ребенка на охрану жизни и здоровья. А здоровье детей невозможно обеспечить без рационального питания, которое является необходимым условием их гармоничного роста, физического и нервно-психического развития, устойчивости к действиям инфекций и других неблагоприятных факторов внешней среды.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   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000" y="304800"/>
            <a:ext cx="80772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адачи родительского контроля </a:t>
            </a:r>
          </a:p>
          <a:p>
            <a:pPr algn="ctr" fontAlgn="base">
              <a:spcAft>
                <a:spcPts val="0"/>
              </a:spcAft>
            </a:pP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2025 - 2026 учебный год:</a:t>
            </a:r>
          </a:p>
          <a:p>
            <a:pPr algn="just" fontAlgn="base">
              <a:spcAft>
                <a:spcPts val="0"/>
              </a:spcAft>
            </a:pPr>
            <a:endParaRPr lang="ru-RU" sz="2800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ctr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соответствия меню утвержденным нормам и требованиям. </a:t>
            </a:r>
          </a:p>
          <a:p>
            <a:pPr algn="just" font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Проверка качества и безопасности продуктов питания. </a:t>
            </a:r>
          </a:p>
          <a:p>
            <a:pPr algn="just" fontAlgn="ctr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Наблюдение за условиями хранения и приготовления пищи.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800" b="1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соблюдением правил личной гигиены при приеме пищи. </a:t>
            </a:r>
          </a:p>
          <a:p>
            <a:pPr algn="just" fontAlgn="base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</a:t>
            </a: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69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236</Words>
  <Application>Microsoft Office PowerPoint</Application>
  <PresentationFormat>Экран (4:3)</PresentationFormat>
  <Paragraphs>53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Times New Roman</vt:lpstr>
      <vt:lpstr>Office Theme</vt:lpstr>
      <vt:lpstr>Презентация PowerPoint</vt:lpstr>
      <vt:lpstr>Организация питания детей осуществляется в соответствии С НОРМАТИВНО-ПРАВОВЫМИ ДОКУМЕНТАМИ: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дошкольных образовательных учреждениях</dc:title>
  <dc:creator>Козлова Светлана Леонидовна</dc:creator>
  <cp:lastModifiedBy>Пользователь</cp:lastModifiedBy>
  <cp:revision>17</cp:revision>
  <dcterms:created xsi:type="dcterms:W3CDTF">2025-08-01T09:46:21Z</dcterms:created>
  <dcterms:modified xsi:type="dcterms:W3CDTF">2025-08-04T10:52:12Z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2023-03-01T00:00:00Z</vt:filetime>
  </property>
  <property fmtid="{D5CDD505-2E9C-101B-9397-08002B2CF9AE}" pid="3" name="LastSaved">
    <vt:filetime>2025-08-01T00:00:00Z</vt:filetime>
  </property>
</Properties>
</file>