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3" r:id="rId7"/>
    <p:sldId id="276" r:id="rId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505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505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505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505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50545" cy="548640"/>
          </a:xfrm>
          <a:custGeom>
            <a:avLst/>
            <a:gdLst/>
            <a:ahLst/>
            <a:cxnLst/>
            <a:rect l="l" t="t" r="r" b="b"/>
            <a:pathLst>
              <a:path w="550545" h="548639">
                <a:moveTo>
                  <a:pt x="275081" y="0"/>
                </a:moveTo>
                <a:lnTo>
                  <a:pt x="225643" y="4419"/>
                </a:lnTo>
                <a:lnTo>
                  <a:pt x="179109" y="17162"/>
                </a:lnTo>
                <a:lnTo>
                  <a:pt x="136256" y="37453"/>
                </a:lnTo>
                <a:lnTo>
                  <a:pt x="97863" y="64518"/>
                </a:lnTo>
                <a:lnTo>
                  <a:pt x="64706" y="97580"/>
                </a:lnTo>
                <a:lnTo>
                  <a:pt x="37563" y="135867"/>
                </a:lnTo>
                <a:lnTo>
                  <a:pt x="17213" y="178602"/>
                </a:lnTo>
                <a:lnTo>
                  <a:pt x="4432" y="225011"/>
                </a:lnTo>
                <a:lnTo>
                  <a:pt x="0" y="274319"/>
                </a:lnTo>
                <a:lnTo>
                  <a:pt x="4432" y="323628"/>
                </a:lnTo>
                <a:lnTo>
                  <a:pt x="17213" y="370037"/>
                </a:lnTo>
                <a:lnTo>
                  <a:pt x="37563" y="412772"/>
                </a:lnTo>
                <a:lnTo>
                  <a:pt x="64706" y="451059"/>
                </a:lnTo>
                <a:lnTo>
                  <a:pt x="97863" y="484121"/>
                </a:lnTo>
                <a:lnTo>
                  <a:pt x="136256" y="511186"/>
                </a:lnTo>
                <a:lnTo>
                  <a:pt x="179109" y="531477"/>
                </a:lnTo>
                <a:lnTo>
                  <a:pt x="225643" y="544220"/>
                </a:lnTo>
                <a:lnTo>
                  <a:pt x="275081" y="548640"/>
                </a:lnTo>
                <a:lnTo>
                  <a:pt x="324520" y="544220"/>
                </a:lnTo>
                <a:lnTo>
                  <a:pt x="371054" y="531477"/>
                </a:lnTo>
                <a:lnTo>
                  <a:pt x="413907" y="511186"/>
                </a:lnTo>
                <a:lnTo>
                  <a:pt x="452300" y="484121"/>
                </a:lnTo>
                <a:lnTo>
                  <a:pt x="485457" y="451059"/>
                </a:lnTo>
                <a:lnTo>
                  <a:pt x="512600" y="412772"/>
                </a:lnTo>
                <a:lnTo>
                  <a:pt x="532950" y="370037"/>
                </a:lnTo>
                <a:lnTo>
                  <a:pt x="545731" y="323628"/>
                </a:lnTo>
                <a:lnTo>
                  <a:pt x="550163" y="274319"/>
                </a:lnTo>
                <a:lnTo>
                  <a:pt x="545731" y="225011"/>
                </a:lnTo>
                <a:lnTo>
                  <a:pt x="532950" y="178602"/>
                </a:lnTo>
                <a:lnTo>
                  <a:pt x="512600" y="135867"/>
                </a:lnTo>
                <a:lnTo>
                  <a:pt x="485457" y="97580"/>
                </a:lnTo>
                <a:lnTo>
                  <a:pt x="452300" y="64518"/>
                </a:lnTo>
                <a:lnTo>
                  <a:pt x="413907" y="37453"/>
                </a:lnTo>
                <a:lnTo>
                  <a:pt x="371054" y="17162"/>
                </a:lnTo>
                <a:lnTo>
                  <a:pt x="324520" y="4419"/>
                </a:lnTo>
                <a:lnTo>
                  <a:pt x="27508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647" y="171399"/>
            <a:ext cx="5895340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505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453388"/>
            <a:ext cx="725360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381000" cy="6858000"/>
            <a:chOff x="990600" y="0"/>
            <a:chExt cx="3810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230504" cy="6858000"/>
            </a:xfrm>
            <a:custGeom>
              <a:avLst/>
              <a:gdLst/>
              <a:ahLst/>
              <a:cxnLst/>
              <a:rect l="l" t="t" r="r" b="b"/>
              <a:pathLst>
                <a:path w="230505" h="6858000">
                  <a:moveTo>
                    <a:pt x="2301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30124" y="685800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1" name="object 11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7" name="object 17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" y="3429000"/>
              <a:ext cx="1341120" cy="2080260"/>
            </a:xfrm>
            <a:custGeom>
              <a:avLst/>
              <a:gdLst/>
              <a:ahLst/>
              <a:cxnLst/>
              <a:rect l="l" t="t" r="r" b="b"/>
              <a:pathLst>
                <a:path w="1341120" h="2080260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80260">
                  <a:moveTo>
                    <a:pt x="1341120" y="1759458"/>
                  </a:moveTo>
                  <a:lnTo>
                    <a:pt x="1337640" y="1712061"/>
                  </a:lnTo>
                  <a:lnTo>
                    <a:pt x="1327531" y="1666811"/>
                  </a:lnTo>
                  <a:lnTo>
                    <a:pt x="1311300" y="1624228"/>
                  </a:lnTo>
                  <a:lnTo>
                    <a:pt x="1289431" y="1584782"/>
                  </a:lnTo>
                  <a:lnTo>
                    <a:pt x="1262418" y="1548993"/>
                  </a:lnTo>
                  <a:lnTo>
                    <a:pt x="1230782" y="1517357"/>
                  </a:lnTo>
                  <a:lnTo>
                    <a:pt x="1194993" y="1490345"/>
                  </a:lnTo>
                  <a:lnTo>
                    <a:pt x="1155547" y="1468475"/>
                  </a:lnTo>
                  <a:lnTo>
                    <a:pt x="1112964" y="1452245"/>
                  </a:lnTo>
                  <a:lnTo>
                    <a:pt x="1067714" y="1442135"/>
                  </a:lnTo>
                  <a:lnTo>
                    <a:pt x="1020318" y="1438656"/>
                  </a:lnTo>
                  <a:lnTo>
                    <a:pt x="972908" y="1442135"/>
                  </a:lnTo>
                  <a:lnTo>
                    <a:pt x="927658" y="1452245"/>
                  </a:lnTo>
                  <a:lnTo>
                    <a:pt x="885075" y="1468475"/>
                  </a:lnTo>
                  <a:lnTo>
                    <a:pt x="845629" y="1490345"/>
                  </a:lnTo>
                  <a:lnTo>
                    <a:pt x="809840" y="1517357"/>
                  </a:lnTo>
                  <a:lnTo>
                    <a:pt x="778205" y="1548993"/>
                  </a:lnTo>
                  <a:lnTo>
                    <a:pt x="751192" y="1584782"/>
                  </a:lnTo>
                  <a:lnTo>
                    <a:pt x="729322" y="1624228"/>
                  </a:lnTo>
                  <a:lnTo>
                    <a:pt x="713092" y="1666811"/>
                  </a:lnTo>
                  <a:lnTo>
                    <a:pt x="702983" y="1712061"/>
                  </a:lnTo>
                  <a:lnTo>
                    <a:pt x="699516" y="1759458"/>
                  </a:lnTo>
                  <a:lnTo>
                    <a:pt x="702983" y="1806867"/>
                  </a:lnTo>
                  <a:lnTo>
                    <a:pt x="713092" y="1852117"/>
                  </a:lnTo>
                  <a:lnTo>
                    <a:pt x="729322" y="1894700"/>
                  </a:lnTo>
                  <a:lnTo>
                    <a:pt x="751192" y="1934146"/>
                  </a:lnTo>
                  <a:lnTo>
                    <a:pt x="778205" y="1969935"/>
                  </a:lnTo>
                  <a:lnTo>
                    <a:pt x="809840" y="2001570"/>
                  </a:lnTo>
                  <a:lnTo>
                    <a:pt x="845629" y="2028583"/>
                  </a:lnTo>
                  <a:lnTo>
                    <a:pt x="885075" y="2050453"/>
                  </a:lnTo>
                  <a:lnTo>
                    <a:pt x="927658" y="2066683"/>
                  </a:lnTo>
                  <a:lnTo>
                    <a:pt x="972908" y="2076792"/>
                  </a:lnTo>
                  <a:lnTo>
                    <a:pt x="1020318" y="2080260"/>
                  </a:lnTo>
                  <a:lnTo>
                    <a:pt x="1067714" y="2076792"/>
                  </a:lnTo>
                  <a:lnTo>
                    <a:pt x="1112964" y="2066683"/>
                  </a:lnTo>
                  <a:lnTo>
                    <a:pt x="1155547" y="2050453"/>
                  </a:lnTo>
                  <a:lnTo>
                    <a:pt x="1194993" y="2028583"/>
                  </a:lnTo>
                  <a:lnTo>
                    <a:pt x="1230782" y="2001570"/>
                  </a:lnTo>
                  <a:lnTo>
                    <a:pt x="1262418" y="1969935"/>
                  </a:lnTo>
                  <a:lnTo>
                    <a:pt x="1289431" y="1934146"/>
                  </a:lnTo>
                  <a:lnTo>
                    <a:pt x="1311300" y="1894700"/>
                  </a:lnTo>
                  <a:lnTo>
                    <a:pt x="1327531" y="1852117"/>
                  </a:lnTo>
                  <a:lnTo>
                    <a:pt x="1337640" y="1806867"/>
                  </a:lnTo>
                  <a:lnTo>
                    <a:pt x="1341120" y="1759458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5500115"/>
              <a:ext cx="137159" cy="1371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48155" y="195198"/>
            <a:ext cx="7585730" cy="671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«Раздольненский детский сад № 1 «Звёздочка»</a:t>
            </a:r>
            <a:endParaRPr lang="ru-RU" sz="1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Раздольненского района Республики Крым</a:t>
            </a: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«Родительский контроль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о организации питания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в МБДОУ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«Раздольненский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1 «Звёздочка»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endParaRPr kumimoji="0" lang="ru-RU" sz="16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79920"/>
            <a:ext cx="76746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000" cap="small" spc="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sz="2000" cap="small" spc="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2000" cap="small" spc="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sz="2000" cap="small" spc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cap="small" spc="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cap="small" spc="-1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1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</a:t>
            </a:r>
            <a:r>
              <a:rPr sz="20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</a:t>
            </a:r>
            <a:r>
              <a:rPr sz="1600" spc="1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</a:t>
            </a:r>
            <a:r>
              <a:rPr sz="20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990600"/>
            <a:ext cx="8153400" cy="560153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985" algn="just">
              <a:spcBef>
                <a:spcPts val="480"/>
              </a:spcBef>
              <a:buClr>
                <a:srgbClr val="000000"/>
              </a:buClr>
              <a:tabLst>
                <a:tab pos="224154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r>
              <a:rPr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Федеральный</a:t>
            </a:r>
            <a:r>
              <a:rPr sz="2000" b="1" spc="2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закон</a:t>
            </a:r>
            <a:r>
              <a:rPr sz="2000" b="1" spc="2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«Об</a:t>
            </a:r>
            <a:r>
              <a:rPr sz="2000" b="1" spc="25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образовании</a:t>
            </a:r>
            <a:r>
              <a:rPr sz="2000" b="1" spc="24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Российской</a:t>
            </a:r>
            <a:r>
              <a:rPr sz="20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Федерации»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от</a:t>
            </a:r>
            <a:r>
              <a:rPr sz="20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29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декабря</a:t>
            </a:r>
            <a:r>
              <a:rPr sz="20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2012</a:t>
            </a:r>
            <a:r>
              <a:rPr sz="20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20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51130" marR="81915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2665" algn="l"/>
              </a:tabLs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sz="2000" b="1" spc="4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2.3./2.4.3590-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2000" b="1" spc="4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b="1" spc="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</a:t>
            </a:r>
            <a:r>
              <a:rPr sz="2000" b="1" spc="3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населения»,</a:t>
            </a:r>
            <a:r>
              <a:rPr sz="2000" b="1" spc="3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</a:t>
            </a:r>
            <a:r>
              <a:rPr sz="2000" b="1" spc="3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</a:t>
            </a:r>
            <a:r>
              <a:rPr sz="2000" b="1" spc="2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</a:t>
            </a:r>
            <a:r>
              <a:rPr sz="2000" b="1" spc="2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r>
              <a:rPr sz="2000" b="1" spc="2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000" b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sz="20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27.10.2020</a:t>
            </a:r>
            <a:r>
              <a:rPr lang="ru-RU" sz="20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kumimoji="0" lang="ru-RU" sz="2000" b="1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на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800" b="1" i="0" u="none" strike="noStrike" kern="0" cap="none" spc="-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0" cap="none" spc="-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7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kumimoji="0" lang="ru-RU" sz="2000" b="1" i="0" u="none" strike="noStrike" kern="0" cap="none" spc="-3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kumimoji="0" lang="ru-RU" sz="20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  <a:r>
              <a:rPr kumimoji="0" lang="ru-RU" sz="2000" b="1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sz="2000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810" algn="just">
              <a:buSzPct val="90625"/>
              <a:tabLst>
                <a:tab pos="173355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r>
              <a:rPr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Методические</a:t>
            </a:r>
            <a:r>
              <a:rPr sz="2000" b="1" spc="1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рекомендации</a:t>
            </a:r>
            <a:r>
              <a:rPr sz="2000" b="1" spc="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MP</a:t>
            </a:r>
            <a:r>
              <a:rPr sz="2000" b="1" spc="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2.4.0179-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20</a:t>
            </a:r>
            <a:r>
              <a:rPr sz="2000" b="1" spc="105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"Рекомендации</a:t>
            </a:r>
            <a:r>
              <a:rPr sz="2000" b="1" spc="12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20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организации</a:t>
            </a:r>
            <a:r>
              <a:rPr sz="2000" b="1" spc="114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питания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обучающихся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sz="20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организаций",</a:t>
            </a:r>
            <a:r>
              <a:rPr sz="2000" b="1" spc="47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утвержденные</a:t>
            </a:r>
            <a:r>
              <a:rPr sz="2000" b="1" spc="47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Федеральной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службой</a:t>
            </a:r>
            <a:r>
              <a:rPr sz="2000" b="1" spc="10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20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надзору</a:t>
            </a:r>
            <a:r>
              <a:rPr sz="2000" b="1" spc="10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0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сфере</a:t>
            </a:r>
            <a:r>
              <a:rPr sz="2000" b="1" spc="105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защиты</a:t>
            </a:r>
            <a:r>
              <a:rPr sz="2000" b="1" spc="1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20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прав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потребителей</a:t>
            </a:r>
            <a:r>
              <a:rPr sz="2000" b="1" spc="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000" b="1" spc="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благополучия</a:t>
            </a:r>
            <a:r>
              <a:rPr sz="2000" b="1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человека</a:t>
            </a:r>
            <a:r>
              <a:rPr sz="2000" b="1" spc="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18</a:t>
            </a:r>
            <a:r>
              <a:rPr sz="2000" b="1" spc="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err="1">
                <a:solidFill>
                  <a:schemeClr val="tx1"/>
                </a:solidFill>
                <a:latin typeface="Times New Roman"/>
                <a:cs typeface="Times New Roman"/>
              </a:rPr>
              <a:t>мая</a:t>
            </a:r>
            <a:r>
              <a:rPr sz="20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2020</a:t>
            </a:r>
            <a:r>
              <a:rPr sz="20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г.;</a:t>
            </a:r>
            <a:endParaRPr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810" algn="just">
              <a:buSzPct val="90625"/>
              <a:tabLst>
                <a:tab pos="173355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</a:t>
            </a:r>
            <a:r>
              <a:rPr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Методические</a:t>
            </a:r>
            <a:r>
              <a:rPr sz="2000" b="1" spc="1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рекомендации</a:t>
            </a:r>
            <a:r>
              <a:rPr sz="2000" b="1" spc="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MP</a:t>
            </a:r>
            <a:r>
              <a:rPr sz="2000" b="1" spc="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2.4.0180-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20</a:t>
            </a:r>
            <a:r>
              <a:rPr sz="2000" b="1" spc="4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"Родительский</a:t>
            </a:r>
            <a:r>
              <a:rPr sz="2000" b="1" spc="4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контроль</a:t>
            </a:r>
            <a:r>
              <a:rPr sz="2000" b="1" spc="4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sz="2000" b="1" spc="4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организацией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горячего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питания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детей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организациях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",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утвержденные</a:t>
            </a:r>
            <a:r>
              <a:rPr sz="2000" b="1" spc="220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Федеральной</a:t>
            </a:r>
            <a:r>
              <a:rPr sz="2000" b="1" spc="225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службой</a:t>
            </a:r>
            <a:r>
              <a:rPr sz="2000" b="1" spc="225" dirty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sz="20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по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надзору</a:t>
            </a:r>
            <a:r>
              <a:rPr sz="2000" b="1" spc="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2000" b="1" spc="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сфере</a:t>
            </a:r>
            <a:r>
              <a:rPr sz="2000" b="1" spc="1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защиты</a:t>
            </a:r>
            <a:r>
              <a:rPr sz="2000" b="1" spc="1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прав</a:t>
            </a:r>
            <a:r>
              <a:rPr sz="2000" b="1" spc="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потребителей</a:t>
            </a:r>
            <a:r>
              <a:rPr sz="2000" b="1" spc="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благополучия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человека</a:t>
            </a:r>
            <a:r>
              <a:rPr sz="20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18</a:t>
            </a:r>
            <a:r>
              <a:rPr sz="20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мая</a:t>
            </a:r>
            <a:r>
              <a:rPr sz="2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2020</a:t>
            </a:r>
            <a:r>
              <a:rPr sz="2000" b="1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lang="ru-RU" sz="2000" b="1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524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Организация рационального питания – задача многоплановая. От того как организовано питание в ДОУ, во многом зависит физическое и нервно-психическое развитие детей, а так же их заболеваемость. Поэтому организация полноценного, сбалансированного питания детей – одно из важных направлений деятельности нашего ДОУ. Полнота и сбалансированность организации питания заключается в полном удовлетворении физиологических потребностей детей в основных пищевых веществах и энергии.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0" y="2819400"/>
            <a:ext cx="3542109" cy="2667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11" y="2552700"/>
            <a:ext cx="2967819" cy="320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95" y="4316954"/>
            <a:ext cx="3106341" cy="2338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Придерживаясь санитарно-эпидемиологических и медицинских требований, в ДОУ вырабатывается своя, особенная система под названием «Родительский контроль».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за качеством получаемых продуктов, условиями их хранения и сроками реализации осуществляется ежедневно администрацией ДОУ. Все пищевые продукты, поступающие в детское учреждение, проверяются на соответствие требованиям государственных стандартов.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Для осуществления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качественного и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систематического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контроля питания в ДОУ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 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бракеражная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комиссия, родительский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контроль, деятельность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регламентируются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положениями 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  утвержденным планом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91" y="2667000"/>
            <a:ext cx="485775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538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Родители воспитанников также являются непосредственными участниками контроля за организацией питания в детском саду. В родительский контроль по питанию входят председатели родительских комитетов групп, которые контролируют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санитарное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 пищеблока, организацию питания и работу по формированию навыков культуры еды в группах детского сада.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29" y="2514600"/>
            <a:ext cx="5588342" cy="4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304800"/>
            <a:ext cx="838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и педагогический коллектив детского сада в течение года проводят анкетирование родителей, которое позволяет выяснить удовлетворенность питанием в детском саду, предпочтения детей в блюдах, а также затруднения, которые родители испытывают при организации питания ребят в домашних условиях.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Проводятся заседания родительского комитета сада, где родители изучают рецептуру блюд, предложенных в меню детского сада. В каждой группе обсуждают вопросы организации питания на родительских собраниях, организуют консультации.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ДОУ организует Дни открытых дверей, когда родители имеют возможность прийти в группу, посмотреть что и как питается ребенок, и, возможно, научиться приемам привлечения детей у педагогов.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Такая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плодотворная работа по организации питания в детском саду обеспечивает конституционное право каждого ребенка на охрану жизни и здоровья. А здоровье детей невозможно обеспечить без рационального питания, которое является необходимым условием их гармоничного роста, физического и нервно-психического развития, устойчивости к действиям инфекций и других неблагоприятных факторов внешней среды.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304800"/>
            <a:ext cx="807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адачи родительского контроля </a:t>
            </a:r>
          </a:p>
          <a:p>
            <a:pPr algn="ctr" fontAlgn="base">
              <a:spcAft>
                <a:spcPts val="0"/>
              </a:spcAft>
            </a:pPr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2025 - 2026 учебный год:</a:t>
            </a:r>
          </a:p>
          <a:p>
            <a:pPr algn="just" fontAlgn="base">
              <a:spcAft>
                <a:spcPts val="0"/>
              </a:spcAft>
            </a:pPr>
            <a:endParaRPr lang="ru-RU" sz="28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меню утвержденным нормам и требованиям. 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качества и безопасности продуктов питания. 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 за условиями хранения и приготовления пищи.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соблюдением правил личной гигиены при приеме пищи. </a:t>
            </a:r>
          </a:p>
          <a:p>
            <a:pPr algn="just" fontAlgn="base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6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236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Office Theme</vt:lpstr>
      <vt:lpstr>Презентация PowerPoint</vt:lpstr>
      <vt:lpstr>Организация питания детей осуществляется в соответствии С НОРМАТИВНО-ПРАВОВЫМИ ДОКУМЕНТАМИ: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Козлова Светлана Леонидовна</dc:creator>
  <cp:lastModifiedBy>Пользователь</cp:lastModifiedBy>
  <cp:revision>17</cp:revision>
  <dcterms:created xsi:type="dcterms:W3CDTF">2025-08-01T09:46:21Z</dcterms:created>
  <dcterms:modified xsi:type="dcterms:W3CDTF">2025-08-04T10:52:12Z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LastSaved">
    <vt:filetime>2025-08-01T00:00:00Z</vt:filetime>
  </property>
</Properties>
</file>