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7"/>
  </p:notesMasterIdLst>
  <p:sldIdLst>
    <p:sldId id="268" r:id="rId2"/>
    <p:sldId id="267" r:id="rId3"/>
    <p:sldId id="256" r:id="rId4"/>
    <p:sldId id="257" r:id="rId5"/>
    <p:sldId id="266" r:id="rId6"/>
    <p:sldId id="262" r:id="rId7"/>
    <p:sldId id="264" r:id="rId8"/>
    <p:sldId id="265" r:id="rId9"/>
    <p:sldId id="259" r:id="rId10"/>
    <p:sldId id="260" r:id="rId11"/>
    <p:sldId id="272" r:id="rId12"/>
    <p:sldId id="273" r:id="rId13"/>
    <p:sldId id="274" r:id="rId14"/>
    <p:sldId id="275" r:id="rId15"/>
    <p:sldId id="276" r:id="rId16"/>
  </p:sldIdLst>
  <p:sldSz cx="6858000" cy="12192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60" d="100"/>
          <a:sy n="60" d="100"/>
        </p:scale>
        <p:origin x="2530" y="-144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EF4374-2B27-44AE-85C2-9708D6415EB3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DD152C-57CE-4338-BEEC-5F9C09DFA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593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D152C-57CE-4338-BEEC-5F9C09DFAC0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404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6858508" cy="12192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1450" y="3221091"/>
            <a:ext cx="3981650" cy="2694281"/>
          </a:xfrm>
        </p:spPr>
        <p:txBody>
          <a:bodyPr anchor="b">
            <a:noAutofit/>
          </a:bodyPr>
          <a:lstStyle>
            <a:lvl1pPr algn="ctr">
              <a:defRPr sz="36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1450" y="6397027"/>
            <a:ext cx="3981650" cy="2449157"/>
          </a:xfrm>
        </p:spPr>
        <p:txBody>
          <a:bodyPr anchor="t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49063" y="8985959"/>
            <a:ext cx="504957" cy="496711"/>
          </a:xfrm>
        </p:spPr>
        <p:txBody>
          <a:bodyPr/>
          <a:lstStyle/>
          <a:p>
            <a:fld id="{2880635B-2449-4FA8-9E95-C0ED0958618E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41451" y="8985959"/>
            <a:ext cx="3048645" cy="49671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988" y="8985959"/>
            <a:ext cx="310112" cy="496711"/>
          </a:xfrm>
        </p:spPr>
        <p:txBody>
          <a:bodyPr/>
          <a:lstStyle/>
          <a:p>
            <a:fld id="{4F3EED12-A4CF-4B1C-A60A-F62705CF082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514869" y="6171252"/>
            <a:ext cx="383481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8510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8560738"/>
            <a:ext cx="5099051" cy="1007534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69695" y="1836326"/>
            <a:ext cx="5318612" cy="597558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2649" y="9568272"/>
            <a:ext cx="5099051" cy="87771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635B-2449-4FA8-9E95-C0ED0958618E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ED12-A4CF-4B1C-A60A-F62705CF08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046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1612219"/>
            <a:ext cx="5099051" cy="5507307"/>
          </a:xfrm>
        </p:spPr>
        <p:txBody>
          <a:bodyPr anchor="ctr">
            <a:normAutofit/>
          </a:bodyPr>
          <a:lstStyle>
            <a:lvl1pPr algn="ctr">
              <a:defRPr sz="2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49" y="7601184"/>
            <a:ext cx="5099052" cy="284480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635B-2449-4FA8-9E95-C0ED0958618E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ED12-A4CF-4B1C-A60A-F62705CF082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58849" y="7360354"/>
            <a:ext cx="495481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0892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750" y="1746012"/>
            <a:ext cx="4800188" cy="4214521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00150" y="5960532"/>
            <a:ext cx="4419599" cy="1158992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35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47" y="7721601"/>
            <a:ext cx="5099054" cy="272438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635B-2449-4FA8-9E95-C0ED0958618E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ED12-A4CF-4B1C-A60A-F62705CF082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37477" y="1609532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54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25128" y="5027324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54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958849" y="7360354"/>
            <a:ext cx="494665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624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52" y="5881922"/>
            <a:ext cx="5099046" cy="2611200"/>
          </a:xfrm>
        </p:spPr>
        <p:txBody>
          <a:bodyPr anchor="b">
            <a:normAutofit/>
          </a:bodyPr>
          <a:lstStyle>
            <a:lvl1pPr algn="l">
              <a:defRPr sz="2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51" y="8493122"/>
            <a:ext cx="5099048" cy="15296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635B-2449-4FA8-9E95-C0ED0958618E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ED12-A4CF-4B1C-A60A-F62705CF08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6492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062" y="1746012"/>
            <a:ext cx="4743876" cy="3988743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882651" y="6469888"/>
            <a:ext cx="5099048" cy="1576832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49" y="8052742"/>
            <a:ext cx="5099052" cy="2393244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635B-2449-4FA8-9E95-C0ED0958618E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ED12-A4CF-4B1C-A60A-F62705CF082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58546" y="1594480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37348" y="4635961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958849" y="6096000"/>
            <a:ext cx="494665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9789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1746012"/>
            <a:ext cx="5099051" cy="407905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4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882651" y="6339840"/>
            <a:ext cx="5099048" cy="1609344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49" y="7947379"/>
            <a:ext cx="5099051" cy="2498608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635B-2449-4FA8-9E95-C0ED0958618E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ED12-A4CF-4B1C-A60A-F62705CF082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58852" y="6096000"/>
            <a:ext cx="4954816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0888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2649" y="4426908"/>
            <a:ext cx="5099052" cy="6019081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635B-2449-4FA8-9E95-C0ED0958618E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ED12-A4CF-4B1C-A60A-F62705CF082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958850" y="4186080"/>
            <a:ext cx="495481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4362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67500" y="1612220"/>
            <a:ext cx="1214198" cy="883376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2651" y="1612220"/>
            <a:ext cx="3686632" cy="883376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635B-2449-4FA8-9E95-C0ED0958618E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ED12-A4CF-4B1C-A60A-F62705CF082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4684134" y="1612220"/>
            <a:ext cx="0" cy="8833765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3758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958849" y="4188907"/>
            <a:ext cx="494665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635B-2449-4FA8-9E95-C0ED0958618E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ED12-A4CF-4B1C-A60A-F62705CF08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637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849" y="2918068"/>
            <a:ext cx="4946651" cy="3240025"/>
          </a:xfrm>
        </p:spPr>
        <p:txBody>
          <a:bodyPr anchor="b">
            <a:normAutofit/>
          </a:bodyPr>
          <a:lstStyle>
            <a:lvl1pPr algn="ctr">
              <a:defRPr sz="3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8849" y="6639750"/>
            <a:ext cx="4946651" cy="1937804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635B-2449-4FA8-9E95-C0ED0958618E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ED12-A4CF-4B1C-A60A-F62705CF0824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958850" y="6398919"/>
            <a:ext cx="494665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0469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958849" y="4188907"/>
            <a:ext cx="494665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1627267"/>
            <a:ext cx="5099051" cy="231798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2650" y="4421632"/>
            <a:ext cx="2503170" cy="612851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3864" y="4421632"/>
            <a:ext cx="2503170" cy="612851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635B-2449-4FA8-9E95-C0ED0958618E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ED12-A4CF-4B1C-A60A-F62705CF08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109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51" y="4726281"/>
            <a:ext cx="2503170" cy="1024466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2651" y="5765801"/>
            <a:ext cx="2503170" cy="481177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1374" y="4726281"/>
            <a:ext cx="2503170" cy="1024466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1374" y="5765801"/>
            <a:ext cx="2503170" cy="481177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635B-2449-4FA8-9E95-C0ED0958618E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ED12-A4CF-4B1C-A60A-F62705CF0824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958849" y="4186080"/>
            <a:ext cx="494665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5304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1627267"/>
            <a:ext cx="5099051" cy="231798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635B-2449-4FA8-9E95-C0ED0958618E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ED12-A4CF-4B1C-A60A-F62705CF082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958849" y="4186080"/>
            <a:ext cx="494665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38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635B-2449-4FA8-9E95-C0ED0958618E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ED12-A4CF-4B1C-A60A-F62705CF08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88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8" y="2468505"/>
            <a:ext cx="1902599" cy="24384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0047" y="1746014"/>
            <a:ext cx="2891654" cy="869997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2648" y="5388560"/>
            <a:ext cx="1902599" cy="433494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635B-2449-4FA8-9E95-C0ED0958618E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ED12-A4CF-4B1C-A60A-F62705CF082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958849" y="5177836"/>
            <a:ext cx="1750196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0785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3349035"/>
            <a:ext cx="2724152" cy="24384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02" y="1836325"/>
            <a:ext cx="2197097" cy="8519353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2649" y="5787435"/>
            <a:ext cx="2724151" cy="3251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0635B-2449-4FA8-9E95-C0ED0958618E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EED12-A4CF-4B1C-A60A-F62705CF08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032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" y="0"/>
            <a:ext cx="6864350" cy="12192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2649" y="1627267"/>
            <a:ext cx="5099051" cy="231798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49" y="4426908"/>
            <a:ext cx="5099052" cy="61244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67503" y="10596503"/>
            <a:ext cx="861212" cy="4967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880635B-2449-4FA8-9E95-C0ED0958618E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82649" y="10596503"/>
            <a:ext cx="3828500" cy="4967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85068" y="10596503"/>
            <a:ext cx="296633" cy="4967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3EED12-A4CF-4B1C-A60A-F62705CF08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257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342900" rtl="0" eaLnBrk="1" latinLnBrk="0" hangingPunct="1">
        <a:spcBef>
          <a:spcPct val="0"/>
        </a:spcBef>
        <a:buNone/>
        <a:defRPr sz="3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5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3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2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8700" y="2353586"/>
            <a:ext cx="48133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ФЕДЕРАЛЬНОЙ ОБРАЗОВАТЕЛЬНОЙ ПРОГРАММЫ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13830" y="2830664"/>
            <a:ext cx="29340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52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614855" y="4156364"/>
            <a:ext cx="5433019" cy="914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Совокупные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воспитания в рамках образовательной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«Социально -коммуникативное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развитие»</a:t>
            </a:r>
          </a:p>
          <a:p>
            <a:pPr algn="ctr"/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8275" y="1277007"/>
            <a:ext cx="55179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развитие»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4855" y="2222938"/>
            <a:ext cx="569135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479667"/>
              </p:ext>
            </p:extLst>
          </p:nvPr>
        </p:nvGraphicFramePr>
        <p:xfrm>
          <a:off x="435769" y="1845128"/>
          <a:ext cx="5979319" cy="1508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3703"/>
                <a:gridCol w="4595616"/>
              </a:tblGrid>
              <a:tr h="412299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СФЕРЫ, В КОТОРЫХ ПЕДАГОГ РЕАЛИЗУЕТ СОДЕРЖАНИЕ</a:t>
                      </a:r>
                    </a:p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ОБРАЗОВАТЕЛЬНОЙ ДЕЯТЕЛЬНОСТИ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5137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3 лет до 4 лет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 лет до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лет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лет до 6 лет От 6 лет до 7 лет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Сфера социальных отношений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 формирования основ гражданственности и патриотизма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Сфера трудового воспитания </a:t>
                      </a:r>
                    </a:p>
                    <a:p>
                      <a:pPr marL="171450" marR="0" lvl="0" indent="-17145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 формирования основ безопасного поведения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35769" y="5417820"/>
            <a:ext cx="5979319" cy="496062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Приобщить детей к ценностям </a:t>
            </a:r>
            <a:r>
              <a:rPr lang="ru-RU" sz="1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«Родина», «Природа», «Семья», «Человек», «Жизнь», «Милосердие», «Добро», «Дружба», «Сотрудничество», «Труд», </a:t>
            </a:r>
            <a:r>
              <a:rPr lang="ru-RU" sz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именно:</a:t>
            </a:r>
          </a:p>
          <a:p>
            <a:pPr lvl="0"/>
            <a:endParaRPr lang="ru-RU" sz="12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воспитывать уважение к своей семье, своему населенному пункту, родному краю, своей стране; </a:t>
            </a:r>
          </a:p>
          <a:p>
            <a:pPr lvl="0" algn="just"/>
            <a:r>
              <a:rPr lang="ru-RU" sz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воспитывать уважительное отношение к другим людям – детям, родителям, педагогам, соседям и другим взрослым, вне зависимости от их этнической и национальной принадлежности;</a:t>
            </a:r>
          </a:p>
          <a:p>
            <a:pPr lvl="0" algn="just"/>
            <a:r>
              <a:rPr lang="ru-RU" sz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воспитывать ценностное отношение к культурному наследию своего народа, к нравственным и культурным традициям России;</a:t>
            </a:r>
          </a:p>
          <a:p>
            <a:pPr lvl="0" algn="just"/>
            <a:r>
              <a:rPr lang="ru-RU" sz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содействовать становлению целостной картины мира на основе представлений о добре и зле, красоте и уродстве, правде и лжи;</a:t>
            </a:r>
          </a:p>
          <a:p>
            <a:pPr lvl="0" algn="just"/>
            <a:r>
              <a:rPr lang="ru-RU" sz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воспитывать социальные чувства и навыки: способность к сопереживанию, общительность, дружелюбие, сотрудничество, умение соблюдать правила, активную личностную позицию;</a:t>
            </a:r>
          </a:p>
          <a:p>
            <a:pPr lvl="0" algn="just"/>
            <a:r>
              <a:rPr lang="ru-RU" sz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создавать условия, в которых ребенок сможет сделать нравственный, социально- значимый поступок, приобретет опыт милосердия и заботы; </a:t>
            </a:r>
          </a:p>
          <a:p>
            <a:pPr lvl="0" algn="just"/>
            <a:r>
              <a:rPr lang="ru-RU" sz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поддерживать трудовые усилия, привычки к доступному дошкольнику напряжению физических, умственных и нравственных сил для решения трудовой задачи; </a:t>
            </a:r>
          </a:p>
          <a:p>
            <a:pPr lvl="0" algn="just"/>
            <a:r>
              <a:rPr lang="ru-RU" sz="1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формировать способность бережно и уважительно относиться к результатам своего труда и труда других людей</a:t>
            </a: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43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475742" y="8686038"/>
            <a:ext cx="5963804" cy="17745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75743" y="3256996"/>
            <a:ext cx="5928931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65688" y="2733775"/>
            <a:ext cx="5804115" cy="46166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40872" y="1045029"/>
            <a:ext cx="59986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«Познавательное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развитие»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449573"/>
              </p:ext>
            </p:extLst>
          </p:nvPr>
        </p:nvGraphicFramePr>
        <p:xfrm>
          <a:off x="440872" y="1414362"/>
          <a:ext cx="5998674" cy="1257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8182"/>
                <a:gridCol w="4610492"/>
              </a:tblGrid>
              <a:tr h="190318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образовательной деятельности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8353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3 лет до 4 лет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 лет до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лет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лет до 6 лет От 6 лет до 7 лет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Сенсорные эталоны и познавательные действия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Математические представления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Окружающий мир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Природа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65688" y="2733775"/>
            <a:ext cx="58041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Совокупные задачи воспитания в рамках образовательной области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5688" y="3256996"/>
            <a:ext cx="55727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Приобщать детей к ценностям «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Человек», «Семья», «Познание», «Родина»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«Природа»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именно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воспитывать отношение к знанию как ценности, формировать понимание значения образования для человека, общества, страны;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приобщать к отечественным традициям и праздникам, истории и достижениям родной страны, культурному наследию народов России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воспитывать уважение к людям – представителям разных народов России независимо от их этнической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принадлежности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уважительное отношение к государственным символам страны: флагу, гербу, гимну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воспитывать бережное и ответственное отношение к природе родного края, родной страны, формировать первый опыт действий по сохранению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5688" y="5626876"/>
            <a:ext cx="58041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«Речевое развитие»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00232"/>
              </p:ext>
            </p:extLst>
          </p:nvPr>
        </p:nvGraphicFramePr>
        <p:xfrm>
          <a:off x="475742" y="5996209"/>
          <a:ext cx="5928931" cy="1367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2042"/>
                <a:gridCol w="4556889"/>
              </a:tblGrid>
              <a:tr h="273559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образовательной деятельности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9272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3 лет до 4 лет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 лет до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лет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лет до 6 лет От 6 лет до 7 лет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Формирование словаря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Звуковая культура речи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Грамматический строй речи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Связная речь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Подготовка детей к обучению грамоте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40872" y="7567448"/>
            <a:ext cx="5998674" cy="91440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задач педагога в области речевого развития – формировать у детей от 3 до 7 лет интерес к художественной литературе</a:t>
            </a:r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40871" y="8686038"/>
            <a:ext cx="5963801" cy="160043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Приобщать детей к ценностям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«Культура»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«Красота»,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именно: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учить детей разным формам речевого этикета, которые отражают принятые в обществе правила и нормы культурного поведения;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воспитывать отношение к родному языку как ценности, умение чувствовать красоту языка, стремление говорить красиво: на правильном, богатом, образном языке </a:t>
            </a:r>
          </a:p>
        </p:txBody>
      </p:sp>
    </p:spTree>
    <p:extLst>
      <p:ext uri="{BB962C8B-B14F-4D97-AF65-F5344CB8AC3E}">
        <p14:creationId xmlns:p14="http://schemas.microsoft.com/office/powerpoint/2010/main" val="146044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08920" y="9131229"/>
            <a:ext cx="6278255" cy="2458937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Приобщать детей к ценностям </a:t>
            </a:r>
            <a:r>
              <a:rPr lang="ru-RU"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«Культура» </a:t>
            </a: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0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«Красота», </a:t>
            </a: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именно: </a:t>
            </a:r>
            <a:endParaRPr lang="ru-RU" sz="105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эстетические чувства: </a:t>
            </a:r>
            <a:r>
              <a:rPr 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удивление</a:t>
            </a: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радость, восхищение к </a:t>
            </a:r>
            <a:r>
              <a:rPr 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различным </a:t>
            </a: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объектам и явлениям окружающего природного, бытового, социального мира, к произведениям разных видов, жанров и стилей искусства в </a:t>
            </a:r>
            <a:r>
              <a:rPr 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</a:t>
            </a: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возрастными особенностями; </a:t>
            </a:r>
            <a:endParaRPr lang="ru-RU" sz="105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приобщать к традициям и великому культурному наследию российского народа, шедеврам мировой </a:t>
            </a:r>
            <a:r>
              <a:rPr 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художественной </a:t>
            </a: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</a:t>
            </a:r>
            <a:r>
              <a:rPr 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формировать эстетическое, </a:t>
            </a:r>
            <a:r>
              <a:rPr 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эмоционально-ценностное </a:t>
            </a: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</a:t>
            </a:r>
            <a:r>
              <a:rPr 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окружающему </a:t>
            </a: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миру для гармонизации внешнего и внутреннего мира ребенка; </a:t>
            </a:r>
            <a:endParaRPr lang="ru-RU" sz="105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условия для раскрытия </a:t>
            </a:r>
            <a:r>
              <a:rPr 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</a:t>
            </a: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базовых ценностей и их проживания в разных видах </a:t>
            </a:r>
            <a:r>
              <a:rPr 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художественно-творческой </a:t>
            </a: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формировать целостную картину мира на основе интеграции </a:t>
            </a:r>
            <a:r>
              <a:rPr 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интеллектуального </a:t>
            </a: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эмоционально-образного способов его освоения детьми; </a:t>
            </a:r>
            <a:endParaRPr lang="ru-RU" sz="105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условия для выявления, развития и реализации творческого потенциала каждого ребенка с учетом его индивидуальности, поддерживать его готовность к творческой </a:t>
            </a:r>
            <a:r>
              <a:rPr 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самореализации </a:t>
            </a:r>
            <a:r>
              <a:rPr lang="ru-RU" sz="10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сотворчеству с другими детьми и </a:t>
            </a:r>
            <a:r>
              <a:rPr 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взрослыми</a:t>
            </a:r>
            <a:endParaRPr lang="ru-RU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83409" y="8287842"/>
            <a:ext cx="5917391" cy="71637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68969" y="946484"/>
            <a:ext cx="60983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«Художественно-эстетическое развитие »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611541" y="8414309"/>
            <a:ext cx="53320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Совокупные задачи воспитания в рамках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«Художественно-эстетическое развитие»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074173"/>
              </p:ext>
            </p:extLst>
          </p:nvPr>
        </p:nvGraphicFramePr>
        <p:xfrm>
          <a:off x="308920" y="1254261"/>
          <a:ext cx="6228238" cy="6912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7535"/>
                <a:gridCol w="4710703"/>
              </a:tblGrid>
              <a:tr h="300219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 детей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образовательной деятельности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273266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3 лет до 4 лет</a:t>
                      </a:r>
                    </a:p>
                    <a:p>
                      <a:endParaRPr lang="ru-RU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Приобщение к искусству 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Изобразительная деятельность: рисование, лепка, аппликация, народное декоративно-прикладное искусство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Конструктивная деятельность 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Музыкальная деятельность: слушание, пение, песенное творчество, музыкально-ритмические движения, игра на детских музыкальных инструментах 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Театрализованная деятельность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Культурно-досуговая деятельность</a:t>
                      </a:r>
                      <a:endParaRPr lang="ru-RU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69153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4 лет до 5лет</a:t>
                      </a:r>
                    </a:p>
                    <a:p>
                      <a:endParaRPr lang="ru-RU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Приобщение к искусству 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Изобразительная деятельность: рисование, лепка, аппликация, народное декоративно-прикладное искусство 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Конструктивная деятельность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Музыкальная деятельность: слушание, пение, песенное творчество, музыкально-ритмические движения, игра на детских музыкальных инструментах, развитие танцевально-игрового творчества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Театрализованная деятельность 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Культурно-досуговая деятельность</a:t>
                      </a:r>
                      <a:endParaRPr lang="ru-RU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65040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5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 до 6 лет</a:t>
                      </a:r>
                    </a:p>
                    <a:p>
                      <a:endParaRPr lang="ru-RU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Приобщение к искусству 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Изобразительная деятельность: предметное, сюжетное, декоративное рисование; лепка, в том числе декоративная; аппликация, прикладное творчество 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Конструктивная деятельность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Музыкальная деятельность: слушание, пение, песенное творчество, музыкально-ритмические движения, музыкально-игровое и танцевальное творчество, игра на детских музыкальных инструментах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Театрализованная деятельность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Культурно-досуговая деятельность</a:t>
                      </a:r>
                      <a:endParaRPr lang="ru-RU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52587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6 лет до 7 лет</a:t>
                      </a:r>
                    </a:p>
                    <a:p>
                      <a:endParaRPr lang="ru-RU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Приобщение к искусству 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Изобразительная деятельность: предметное, сюжетное, декоративное рисование; лепка, в том числе декоративная; аппликация, прикладное творчество, народное декоративно-прикладное искусство 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Конструктивная деятельность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Музыкальная деятельность: слушание, пение, песенное творчество, музыкально-ритмические движения, музыкально-игровое и танцевальное творчество, игра на детских музыкальных инструментах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Театрализованная деятельность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Культурно-досуговая деятельность</a:t>
                      </a:r>
                      <a:endParaRPr lang="ru-RU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251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04800"/>
            <a:ext cx="6858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«Физическое развитие»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447481"/>
              </p:ext>
            </p:extLst>
          </p:nvPr>
        </p:nvGraphicFramePr>
        <p:xfrm>
          <a:off x="266006" y="685800"/>
          <a:ext cx="6334299" cy="8009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1313"/>
                <a:gridCol w="5192986"/>
              </a:tblGrid>
              <a:tr h="173557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 детей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образовательной деятельности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450586"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3лет до 4 лет</a:t>
                      </a:r>
                      <a:endParaRPr lang="ru-RU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Основная гимнастика: основные движения, общеразвивающие и строевые упражнения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Подвижные игры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Спортивные упражнения: катание на санках, ходьба на лыжах, катание на трехколесном велосипеде, плавание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Формирование основ здорового образа жизни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Активный отдых: физкультурные досуги (подвижные игры и игровые упражнения, игры-забавы, аттракционы, хороводы, игры с пением, музыкально-ритмические упражнения), дни здоровья (подвижные игры на свежем воздухе, физкультурный досуг, спортивные упражнения, прогулка-экскурсия за пределы участка ДОО)</a:t>
                      </a:r>
                      <a:endParaRPr lang="ru-RU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0586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4лет до 5 </a:t>
                      </a:r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</a:p>
                    <a:p>
                      <a:endParaRPr lang="ru-RU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Основная гимнастика: основные движения, общеразвивающие упражнения, ритмическая гимнастика и строевые упражнения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Подвижные игры 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Спортивные упражнения: катание на санках, катание на трехколесном и двухколесном велосипеде, самокате, ходьба на лыжах, плавание 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Формирование основ здорового образа жизни 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Активный отдых: физкультурные праздники и досуги (подвижные игры, игры с элементами соревнования, аттракционы, музыкально-ритмические и танцевальные упражнения), дни здоровья (физкультурно-оздоровительные мероприятия, прогулки)</a:t>
                      </a:r>
                      <a:endParaRPr lang="ru-RU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03894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5лет до 6 </a:t>
                      </a:r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</a:p>
                    <a:p>
                      <a:endParaRPr lang="ru-RU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Основная гимнастика: основные движения, общеразвивающие упражнения, ритмическая гимнастика и строевые упражнения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Подвижные игры 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Спортивные игры: городки, элементы баскетбола, бадминтон, элементы футбола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Спортивные упражнения: катание на санках, ходьба на лыжах, катание на двухколесном велосипеде, самокате, плавание 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Формирование основ здорового образа жизни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Активный отдых: физкультурные праздники (ранее освоенные движения, в том числе спортивные и гимнастические упражнения, подвижные и спортивные игры) и досуги (подвижные игры, игры-эстафеты, музыкально-ритмические упражнения, творческие задания), дни здоровья (оздоровительные мероприятия и туристские прогулки), туристские прогулки и экскурсии</a:t>
                      </a:r>
                      <a:endParaRPr lang="ru-RU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30671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5лет до 6 лет</a:t>
                      </a:r>
                    </a:p>
                    <a:p>
                      <a:endParaRPr lang="ru-RU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Основная гимнастика: основные движения, общеразвивающие упражнения, ритмическая гимнастика и строевые упражнения 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Подвижные игры 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Спортивные игры: городки, элементы баскетбола, элементы футбола, элементы хоккея (без коньков – на снегу, на траве), бадминтон, элементы настольного тенниса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Спортивные упражнения: катание на санках, ходьба на лыжах, катание на коньках, катание на двухколесном велосипеде, самокате, плавание 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Формирование основ здорового образа жизни </a:t>
                      </a:r>
                    </a:p>
                    <a:p>
                      <a:r>
                        <a:rPr lang="ru-RU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Активный отдых: физкультурные праздники (сезонные спортивные упражнения, элементы соревнования, с включением игр-эстафет, спортивных игр, на базе ранее освоенных физических упражнений) и досуги (подвижные игры, в том числе, игры народов России, игры-эстафеты, музыкально-ритмические упражнения, импровизация, танцевальные упражнения, творческие задания), дни здоровья (оздоровительные мероприятия, в том числе физкультурные досуги, и туристские прогулки), туристские прогулки и экскурсии</a:t>
                      </a:r>
                      <a:endParaRPr lang="ru-RU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625415" y="8768474"/>
            <a:ext cx="5607169" cy="68461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Совокупные задачи воспитания в рамках образовательной области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6006" y="9534616"/>
            <a:ext cx="6274279" cy="2422325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Приобщать детей к ценностям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«Жизнь»,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Здоровье»,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именно: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осознанное отношение к жизни как основоположной ценности и здоровью как совокупности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духовного и социального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благополучия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формировать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возрастосообразные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знания в области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культуры, здоровья и безопасного образа жизни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формировать эмоционально-ценностное отношение к здоровому образу жизни, физическим упражнениям, подвижным играм, закаливанию организма,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гигиеническим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нормам и правилам;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активность,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самостоятельность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самоуважение,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коммуникабельность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уверенность и другие личностные качества;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приобщать к ценностям, нормам и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знаниям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культуры в целях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и саморазвития детей;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основные гигиенические навыки, представления о здоровом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образе жизни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6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658678" y="4331776"/>
            <a:ext cx="5703376" cy="2944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7564" y="1053549"/>
            <a:ext cx="604198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организационного раздела ФОП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16835" y="1461413"/>
            <a:ext cx="1389457" cy="987319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ФОП ДО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16835" y="2548819"/>
            <a:ext cx="1397206" cy="96154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Кадровые условия реализации ФОП ДО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73638" y="2536149"/>
            <a:ext cx="2224005" cy="9742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перечень литературных, музыкальных, художественных, анимационных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произведений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2664" y="3636226"/>
            <a:ext cx="5284922" cy="52507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 ФОП, обеспеченность методическими материалами и средствами обучения и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73638" y="1448742"/>
            <a:ext cx="2224006" cy="99999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РППС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35408" y="2548818"/>
            <a:ext cx="1626646" cy="907303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режим и распорядок дня в дошкольных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группах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64991" y="1461413"/>
            <a:ext cx="1697063" cy="987319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воспитательной работы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8678" y="4341401"/>
            <a:ext cx="57033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условия реализации ФОП ДО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13232" y="4796724"/>
            <a:ext cx="6031536" cy="1645346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Успешность реализации ФОП обеспечена совокупностью психолого-педагогических условий (п. 30.1 ФОП ДО).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Ключевыми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являются: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признание детства как уникального периода в становлении человека, понимание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неповторимости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 каждого ребенка, принятие воспитанника таким, какой он есть, со всеми его индивидуальными проявлениями;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форм и методов, которые соответствуют возрастным особенностям детей,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видов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 специфических для каждого возрастного периода, социальной ситуации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8678" y="6555783"/>
            <a:ext cx="5602637" cy="2944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РППС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3232" y="7012984"/>
            <a:ext cx="6026313" cy="1844298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выдвигает жестких требований к организации и оставляет за детским садом право самостоятельного проектирования РППС.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требования: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РППС должна обеспечивать возможность реализовать разные виды индивидуальной и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коллективной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 разные варианты создания РППС при условии учета целей и принципов ФОП ДО, возрастной и гендерной специфики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 оснащении РППС могут быть использованы элементы цифровой образовательной среды, интерактивные площадки как пространство сотрудничества и творческой самореализации ребенка и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взрослого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790055" y="8942523"/>
            <a:ext cx="3177152" cy="31771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РППС должна соответствовать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6835" y="9345479"/>
            <a:ext cx="1404955" cy="53199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 ФГОС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16835" y="10040318"/>
            <a:ext cx="1404955" cy="100222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и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надежности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362771" y="10040318"/>
            <a:ext cx="1898543" cy="100222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Материально-техническим и медико-социальным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условиям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пребывания детей в ДОО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347993" y="10040319"/>
            <a:ext cx="1588576" cy="1002223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Воспитывающему характеру обучения детей в детском саду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362772" y="9345478"/>
            <a:ext cx="1898543" cy="531989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Возрастным особенностям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347993" y="9345478"/>
            <a:ext cx="1588576" cy="53199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программе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95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88936" y="304801"/>
            <a:ext cx="5773118" cy="43732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8052" y="868690"/>
            <a:ext cx="6241774" cy="2029885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 разрешает самостоятельно подбирать средства обучения, оборудование, материалы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особенностей реализации образовательной программы.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обязан: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воспитанникам возможность достичь планируемых результатов освоения ООП;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требования СП 2.4.3648-20, СанПиН 2.3/2.4.3590-20, СанПиН 1.2.3685-2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выполнять требования пожарной безопасности и электробезопасности;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требования по охране здоровья воспитанников и охране труда работников;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беспрепятственный доступ обучающихся с ОВЗ, в том числе детей-инвалидов к объектам инфраструктуры ДОО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42441" y="3025143"/>
            <a:ext cx="5773118" cy="30777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Кадровые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42441" y="4519185"/>
            <a:ext cx="5773118" cy="30777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перечень произведений для реализации ФОП ДО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6203" y="3412993"/>
            <a:ext cx="6005594" cy="973477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ФОП ДО должны реализовать квалифицированные педагоги;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сделать реализацию программы эффективной, детский сад должен создать условия для профессионального развития педагогических и руководящих кадров, получения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образования не реже одного раза в три года за счет средств ДОО или учредителя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0447" y="4916696"/>
            <a:ext cx="5951350" cy="1179304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Всего четыре примерных перечня: литературные, музыкальные, художественные и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анимационные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 для реализации ФОП;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перечни примерные, педагог может выбирать произведения в соответствии с решаемыми образовательными задачами, а также использовать иные произведения;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 представлены по возрастам: от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3лет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7 лет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0447" y="6185734"/>
            <a:ext cx="1263111" cy="2186989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литература Малые формы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фольклора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русские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сказки,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поэтов и писателей России, разных стран,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сказки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народов мира, литературные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сказки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былин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49191" y="6185734"/>
            <a:ext cx="1263111" cy="2186989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 изобразительного искусства Иллюстрации к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книгам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репродукции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630198" y="6185734"/>
            <a:ext cx="1263111" cy="2186989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Анимационные произведения Фильмы,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анимационные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сериалы,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полнометражные анимационные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фильмы для совместного семейного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просмотра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элементов в ДОО с 5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98942" y="6185735"/>
            <a:ext cx="1263111" cy="218698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Музыкальные произведения Для слушания, пения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музыкально-ритмических произведений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музыкальных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спектаклей, игр на детских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музыкальных инструментах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дидактических </a:t>
            </a:r>
            <a:r>
              <a:rPr lang="ru-RU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92810" y="8462457"/>
            <a:ext cx="5726623" cy="27829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календарный план воспитательной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6203" y="8830485"/>
            <a:ext cx="6005594" cy="2364952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для детского сада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 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мероприятия должны проводиться с учетом особенностей программы, а также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возрастных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физиологических и психоэмоциональных особенностей воспитанников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 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вправе наряду с планом проводить иные мероприятия по программе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 ключевым направлениям воспитания и дополнительного образования детей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Федеральном плане содержится примерный перечень основных государственных и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народных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праздников, памятных дат, которые нужно внести в календарный план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воспитательной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работы. Список можно корректировать с учетом специфики региона и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сада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24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906585" y="5900614"/>
            <a:ext cx="5267570" cy="1016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3" name="Скругленный прямоугольник 2"/>
          <p:cNvSpPr/>
          <p:nvPr/>
        </p:nvSpPr>
        <p:spPr>
          <a:xfrm>
            <a:off x="523631" y="1969477"/>
            <a:ext cx="5861538" cy="19772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37663" y="1023815"/>
            <a:ext cx="5997256" cy="3077766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образовательная программа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дошкольного образования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Обязательный для всех детских садов документ-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25.11.2022 № 1028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•Определяет единые для всей страны базовые объем, содержание и планируемые результаты дошкольного образования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Предусматривает интеграцию обучения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96108" y="4788366"/>
            <a:ext cx="2063262" cy="7449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Заменяет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ПООП ДО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01477" y="4743937"/>
            <a:ext cx="2063262" cy="78935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отменяет ОП детского сада и ФГОС ДО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104292" y="3989754"/>
            <a:ext cx="285250" cy="2527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786923" y="3977627"/>
            <a:ext cx="246185" cy="2468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118575" y="5900614"/>
            <a:ext cx="48680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 ДО + ФГОС ДО =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для образовательной программы каждого детского сада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23631" y="7181574"/>
            <a:ext cx="5861537" cy="147787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 документация ФОП ДО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использует ее без изменений или разрабатывает свою документацию на основе: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федеральной рабочей программы воспитания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примерного режима и распорядка дня дошкольных групп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федерального календарного плана воспитательной работы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23631" y="9026769"/>
            <a:ext cx="5775569" cy="20554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73282" y="9160778"/>
            <a:ext cx="4671647" cy="367323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детского сада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89353" y="9382370"/>
            <a:ext cx="24540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часть – 60 процентов от общего объема программы. Здесь детский сад делает ссылку на ФОП ДО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18523" y="9711763"/>
            <a:ext cx="26806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Часть, которую формируют участники образовательных отношений, – 40 процентов. Ее детский сад разрабатывает сам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1068"/>
          <p:cNvPicPr/>
          <p:nvPr/>
        </p:nvPicPr>
        <p:blipFill>
          <a:blip r:embed="rId2"/>
          <a:stretch>
            <a:fillRect/>
          </a:stretch>
        </p:blipFill>
        <p:spPr>
          <a:xfrm>
            <a:off x="4786923" y="4255287"/>
            <a:ext cx="499972" cy="441638"/>
          </a:xfrm>
          <a:prstGeom prst="rect">
            <a:avLst/>
          </a:prstGeom>
        </p:spPr>
      </p:pic>
      <p:pic>
        <p:nvPicPr>
          <p:cNvPr id="24" name="Picture 2546"/>
          <p:cNvPicPr/>
          <p:nvPr/>
        </p:nvPicPr>
        <p:blipFill>
          <a:blip r:embed="rId3"/>
          <a:stretch>
            <a:fillRect/>
          </a:stretch>
        </p:blipFill>
        <p:spPr>
          <a:xfrm>
            <a:off x="1729047" y="4255287"/>
            <a:ext cx="467026" cy="48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1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1264" y="1051293"/>
            <a:ext cx="5999748" cy="877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целевого раздела ФОП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</a:t>
            </a:r>
          </a:p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ЦЕЛЬ: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Разностороннее развивать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Обеспечить единые для России содержание дошкольного образования планируемые результаты освоения образовательной программы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Приобщать детей в соответствии с возрастными особенностями к базовым ценностям российского народа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•Выстраивать, структурировать содержание образовательной деятельности на основе учета возрастных и индивидуальных особенностей развития детей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• Создать условия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• Обеспечить охрану и укрепление физического и психического здоровья детей, в том числе их эмоционального благополучия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• Обеспечить развитие физических, личностных, нравственных качеств и основ патриотизма, интеллектуальных и художественно-творческих способностей ребенка, его инициативности, самостоятельности и ответственности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• Обеспечить психолого-педагогическую поддержку семье и повышение компетентности родителей в вопросах воспитания, обучения и развития, охраны и укрепления здоровья детей, обеспечения их безопасности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• Обеспечить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47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3346" y="1941095"/>
            <a:ext cx="5887453" cy="8710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Полноценное проживание ребенком всех этапов детства (младенческого, раннего и дошкольного возрастов), обогащение (амплификация) детского развития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• Содействие и сотрудничество детей и родителей (законных представителей), совершеннолетних членов семьи, которые принимают участие в воспитании детей  дошкольного возраста, а также педагогических работников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Признание ребенка полноценным участником (субъектом) образовательных отношений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Поддержка инициативы детей в различных видах деятельности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• Сотрудничество ДОО с семьей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Приобщение детей к социокультурным нормам, традициям семьи, общества и государства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• Формирование познавательных интересов и познавательных действий ребенка в различных видах деятельности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• Возрастная адекватность дошкольного образования: соответствие условий, требований, методов возрасту и особенностям развития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• Учет этнокультурной ситуации развития детей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3346" y="1219199"/>
            <a:ext cx="5887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39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495975"/>
              </p:ext>
            </p:extLst>
          </p:nvPr>
        </p:nvGraphicFramePr>
        <p:xfrm>
          <a:off x="879676" y="3598606"/>
          <a:ext cx="5239770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7044"/>
                <a:gridCol w="4422726"/>
              </a:tblGrid>
              <a:tr h="140011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Педагогическая диагностика</a:t>
                      </a:r>
                      <a:endParaRPr lang="ru-RU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Предполагает изучение </a:t>
                      </a:r>
                      <a:r>
                        <a:rPr lang="ru-RU" sz="1800" b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деятельностных</a:t>
                      </a:r>
                      <a:r>
                        <a:rPr lang="ru-RU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умений ребенка, его интересов, предпочтений, склонностей, личностных особенностей, способов взаимодействия со взрослыми и сверстниками. </a:t>
                      </a:r>
                    </a:p>
                    <a:p>
                      <a:pPr algn="just"/>
                      <a:r>
                        <a:rPr lang="ru-RU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Должна соответствовать требованиям ФГОС ДО </a:t>
                      </a:r>
                      <a:endParaRPr lang="ru-RU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79676" y="1342663"/>
            <a:ext cx="517388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</a:p>
          <a:p>
            <a:pPr algn="ctr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ориентиры в ФОП ДО – условные. Каждый ребенок может достичь планируемых результатов на разных этапах дошкольного детства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диагностика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планируемых результатов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312346"/>
              </p:ext>
            </p:extLst>
          </p:nvPr>
        </p:nvGraphicFramePr>
        <p:xfrm>
          <a:off x="879676" y="6238567"/>
          <a:ext cx="5242744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7508"/>
                <a:gridCol w="4425236"/>
              </a:tblGrid>
              <a:tr h="413479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Психолого-педагогическая диагностика</a:t>
                      </a:r>
                      <a:endParaRPr lang="ru-RU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ФОП ДО допускает также психологическую диагностику развития детей.</a:t>
                      </a:r>
                    </a:p>
                    <a:p>
                      <a:pPr algn="just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 психологической диагностики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выявить и изучить индивидуально-психологические особенности детей, причины трудностей в освоении образовательной программы.</a:t>
                      </a:r>
                    </a:p>
                    <a:p>
                      <a:pPr algn="just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Кто проводит: 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квалифицированные специалисты – педагоги-психологи, психологи. </a:t>
                      </a:r>
                    </a:p>
                    <a:p>
                      <a:pPr algn="just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условия: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ребенок участвует в психологической диагностике только с согласия родителей или законных представителей.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использовать результаты: </a:t>
                      </a:r>
                    </a:p>
                    <a:p>
                      <a:pPr algn="just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результатам психологической диагностики специалисты организуют психологическое сопровождение и адресную психологическую помощь детям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977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031" y="1049573"/>
            <a:ext cx="5857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диагностика достижения планируемых результатов детей согласно ФОП ДО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61665"/>
              </p:ext>
            </p:extLst>
          </p:nvPr>
        </p:nvGraphicFramePr>
        <p:xfrm>
          <a:off x="485031" y="1817649"/>
          <a:ext cx="5857580" cy="9226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2655"/>
                <a:gridCol w="4334925"/>
              </a:tblGrid>
              <a:tr h="1362583">
                <a:tc>
                  <a:txBody>
                    <a:bodyPr/>
                    <a:lstStyle/>
                    <a:p>
                      <a:endParaRPr lang="ru-RU" sz="125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5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5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чего проводить</a:t>
                      </a:r>
                      <a:endParaRPr lang="ru-RU" sz="125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выявить особенности и индивидуальную динамику развития ребенка </a:t>
                      </a:r>
                    </a:p>
                    <a:p>
                      <a:r>
                        <a:rPr lang="ru-RU" sz="12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составить на основе результатов диагностики индивидуальные образовательные маршруты освоения ОП </a:t>
                      </a:r>
                    </a:p>
                    <a:p>
                      <a:r>
                        <a:rPr lang="ru-RU" sz="12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корректировать планирование, содержание и организацию образовательной деятельности, совершенствовать РППС</a:t>
                      </a:r>
                      <a:endParaRPr lang="ru-RU" sz="125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62583">
                <a:tc>
                  <a:txBody>
                    <a:bodyPr/>
                    <a:lstStyle/>
                    <a:p>
                      <a:endParaRPr lang="ru-RU" sz="125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5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Когда проводить</a:t>
                      </a:r>
                      <a:endParaRPr lang="ru-RU" sz="12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ДОО определяет самостоятельно. Оптимальные периоды: </a:t>
                      </a:r>
                    </a:p>
                    <a:p>
                      <a:pPr algn="l"/>
                      <a:r>
                        <a:rPr lang="ru-RU" sz="12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на начальном этапе освоения ребенком ОП в зависимости от времени, когда он поступил в ДОО, и с учетом адаптационного периода – стартовая диагностика </a:t>
                      </a:r>
                    </a:p>
                    <a:p>
                      <a:pPr algn="l"/>
                      <a:r>
                        <a:rPr lang="ru-RU" sz="12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на завершающем этапе освоения ОП в конкретной возрастной группе – финальная диагностика</a:t>
                      </a:r>
                      <a:endParaRPr lang="ru-RU" sz="12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93408">
                <a:tc>
                  <a:txBody>
                    <a:bodyPr/>
                    <a:lstStyle/>
                    <a:p>
                      <a:endParaRPr lang="ru-RU" sz="125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5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проводить</a:t>
                      </a:r>
                      <a:endParaRPr lang="ru-RU" sz="12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Наблюдение – основной метод педагогической диагностики! </a:t>
                      </a:r>
                    </a:p>
                    <a:p>
                      <a:pPr algn="l"/>
                      <a:r>
                        <a:rPr lang="ru-RU" sz="12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в произвольной форме на основе </a:t>
                      </a:r>
                      <a:r>
                        <a:rPr lang="ru-RU" sz="125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малоформализованных</a:t>
                      </a:r>
                      <a:r>
                        <a:rPr lang="ru-RU" sz="12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диагностических методов: наблюдения, свободных бесед с детьми, анализа рисунков, работ по лепке, аппликации, построек, поделок детей; специальных диагностических ситуаций </a:t>
                      </a:r>
                    </a:p>
                    <a:p>
                      <a:pPr algn="l"/>
                      <a:r>
                        <a:rPr lang="ru-RU" sz="12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с помощью специальных методик диагностики физического, коммуникативного, познавательного, речевого, художественно-эстетического развития – при необходимости</a:t>
                      </a:r>
                      <a:endParaRPr lang="ru-RU" sz="12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13957">
                <a:tc>
                  <a:txBody>
                    <a:bodyPr/>
                    <a:lstStyle/>
                    <a:p>
                      <a:endParaRPr lang="ru-RU" sz="125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5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5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5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что смотреть в ходе наблюдения</a:t>
                      </a:r>
                      <a:endParaRPr lang="ru-RU" sz="12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как ведет себя ребенок в общении, игровой, познавательно-исследовательской, изобразительной, двигательной деятельности, конструировании, разных ситуациях: в режимных процессах, в группе и на прогулке, совместной и самостоятельной деятельности и иных ситуациях</a:t>
                      </a:r>
                    </a:p>
                    <a:p>
                      <a:r>
                        <a:rPr lang="ru-RU" sz="12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как проявляет личностные качества, </a:t>
                      </a:r>
                      <a:r>
                        <a:rPr lang="ru-RU" sz="125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деятельностные</a:t>
                      </a:r>
                      <a:r>
                        <a:rPr lang="ru-RU" sz="12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умения, интересы, предпочтения</a:t>
                      </a:r>
                    </a:p>
                    <a:p>
                      <a:r>
                        <a:rPr lang="ru-RU" sz="12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как реагирует на успехи и неудачи, ведет себя в конфликтных ситуациях</a:t>
                      </a:r>
                    </a:p>
                    <a:p>
                      <a:r>
                        <a:rPr lang="ru-RU" sz="12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как проявляет самостоятельность и инициативность в деятельности</a:t>
                      </a:r>
                      <a:endParaRPr lang="ru-RU" sz="12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52307">
                <a:tc>
                  <a:txBody>
                    <a:bodyPr/>
                    <a:lstStyle/>
                    <a:p>
                      <a:endParaRPr lang="ru-RU" sz="125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фиксировать</a:t>
                      </a:r>
                      <a:r>
                        <a:rPr lang="ru-RU" sz="125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результаты</a:t>
                      </a:r>
                      <a:endParaRPr lang="ru-RU" sz="12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выбрать способ и форму фиксации результатов диагностики </a:t>
                      </a:r>
                    </a:p>
                    <a:p>
                      <a:r>
                        <a:rPr lang="ru-RU" sz="12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оптимально – составить карту развития ребенка по показателям возрастного развития, где критерии оценки – частота проявления каждого показателя</a:t>
                      </a:r>
                      <a:endParaRPr lang="ru-RU" sz="12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42032">
                <a:tc>
                  <a:txBody>
                    <a:bodyPr/>
                    <a:lstStyle/>
                    <a:p>
                      <a:endParaRPr lang="ru-RU" sz="125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использовать результаты</a:t>
                      </a:r>
                      <a:endParaRPr lang="ru-RU" sz="12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индивидуализировать образование – обеспечить поддержку ребенку, построить его образовательную траекторию или корректировать особенности его развития </a:t>
                      </a:r>
                    </a:p>
                    <a:p>
                      <a:r>
                        <a:rPr lang="ru-RU" sz="12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оптимизировать работу с группой детей</a:t>
                      </a:r>
                      <a:endParaRPr lang="ru-RU" sz="12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181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735493" y="5726483"/>
            <a:ext cx="5546037" cy="59042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039655" y="1836929"/>
            <a:ext cx="4865615" cy="7021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22852" y="1285461"/>
            <a:ext cx="5658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содержательного раздела ФОП ДО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8009" y="1931747"/>
            <a:ext cx="4912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содержание обучения  и воспитания по образовательным областям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0330" y="2699795"/>
            <a:ext cx="1736035" cy="847899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92016" y="2699795"/>
            <a:ext cx="1842052" cy="777411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439478" y="2673914"/>
            <a:ext cx="1842052" cy="803292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358347" y="3723382"/>
            <a:ext cx="1842052" cy="75537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690730" y="3682851"/>
            <a:ext cx="1842052" cy="75537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35493" y="4724933"/>
            <a:ext cx="5320749" cy="85290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образовательная область включает: задачи и содержание образовательной деятельности и задачи воспитания для возрастных групп в возрасте от трех до семи-восьми лет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5860" y="6468372"/>
            <a:ext cx="5826034" cy="1210102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каких формах реализовать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ДОО  или в форме семейного                     Через сетевую форму на основе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бразования. Ребенок может посещать          договора с другими образовательными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етский сад или получать дошкольное          организациями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бразование дома. Форму определяют 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одители с учетом мнения ребенка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2853" y="8558937"/>
            <a:ext cx="565867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735493" y="5515273"/>
            <a:ext cx="56179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Вариативные формы, способы, методы и средства реализации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ФОП ДО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90330" y="7954251"/>
            <a:ext cx="5871564" cy="30521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выбирать и применять способы, методы и средства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определяет их самостоятельно в соответствии с задачами воспитания и обучения, возрастными и индивидуальными особенностями детей, спецификой их образовательных потребностей и интересов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Ориентируется на свою практику воспитания и обучения детей, результативность форм, методов, средств образовательной деятельности применительно к конкретной возрастной группе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Учитывает педагогический потенциал каждого метода, условия его применения, цели и задачи, прогнозирует возможные результаты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 различные средства воспитания и обучения, в том числе технические, расходные материалы, игровое, спортивное, оздоровительное оборудование, инвентарь, а также образовательные технологии, в том числе дистанционные, электронное обучение, работа с ЭСО в соответствии с требованиями  СП2.4.3648-20 и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1.2.3685-21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11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766118" y="7111285"/>
            <a:ext cx="5240543" cy="315125"/>
          </a:xfrm>
          <a:prstGeom prst="roundRect">
            <a:avLst>
              <a:gd name="adj" fmla="val 12652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4139" y="204952"/>
            <a:ext cx="60227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образовательной деятельности разных видов и культурных практик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4140" y="1087821"/>
            <a:ext cx="57981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 в ДОО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 в процессе различных видов детской деятельности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образовательная деятельность в ходе режимных процессов;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деятельность детей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взаимодействие с семьями детей по реализации ОП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09880"/>
              </p:ext>
            </p:extLst>
          </p:nvPr>
        </p:nvGraphicFramePr>
        <p:xfrm>
          <a:off x="310101" y="2103484"/>
          <a:ext cx="6238981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5685"/>
                <a:gridCol w="2051648"/>
                <a:gridCol w="2051648"/>
              </a:tblGrid>
              <a:tr h="470508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Игра </a:t>
                      </a:r>
                    </a:p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занимает центральное место в жизни ребенка;</a:t>
                      </a:r>
                    </a:p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выполняет обучающую, познавательную, развивающую, воспитательную,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социокульурную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коммуникативную,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эмоциогенную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психотерапевтическую и другие функции;</a:t>
                      </a:r>
                    </a:p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выступает как форма организации жизни и деятельности детей, средство разностороннего развития их личности; метод или прием обучения; средство саморазвития, самовоспитания, самообучения,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саморегуляции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Занятие </a:t>
                      </a:r>
                    </a:p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это занимательное и интересное для детей дело, которое развивает их;</a:t>
                      </a:r>
                    </a:p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деятельность, которую организует педагог и в ходе которой дети осваивают одну или несколько образовательных областей в интеграции;</a:t>
                      </a:r>
                    </a:p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форма организации обучения детей, наряду с экскурсиями, дидактическими играми, играми-путешествиями и др. Может быть в виде образовательных ситуаций, тематических событий, проектной деятельности, проблемно-обучающих ситуаций, интегрирующих содержание образовательных областей, творческих и исследовательских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проектов и т.д.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Культурные практики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проходят во вторую половину дня;</a:t>
                      </a:r>
                    </a:p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предусматривают разные варианты: игровую, продуктивную, познавательно-исследовательскую практики, чтение художественной литературы;</a:t>
                      </a:r>
                    </a:p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• могут быть разной тематики, которую определяет педагог на основе вопросов, интереса детей к явлениям окружающей действительности или предметам, значимых событий, неожиданных явлений, художественной литературы и др.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 rot="10800000" flipV="1">
            <a:off x="766118" y="7111285"/>
            <a:ext cx="561861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и направления поддержки детской инициативы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4138" y="7580545"/>
            <a:ext cx="1990050" cy="15747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делать педагог </a:t>
            </a:r>
            <a:endPara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Поощрять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свободную самостоятельную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в основе которой – их интересы и предпочтения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84188" y="7580396"/>
            <a:ext cx="2360807" cy="156741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делать</a:t>
            </a:r>
          </a:p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благоприятные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отрезки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для свободной самостоятельной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– утро, когда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приходит в ДОО, и вторая половина дня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44995" y="7587892"/>
            <a:ext cx="1671847" cy="15696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каких видах деятельности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Любая деятельность ребенка в ДОО может протекать в форме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самостоятельной инициативы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3125" y="9793392"/>
            <a:ext cx="5599130" cy="13747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обеспечить психолого-педагогическую поддержку семьи и повышение компетентности родителей в вопросах образования, охраны и укрепления здоровья детей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возраста;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обеспечить единство подходов к воспитанию и обучению детей в условиях ДОО и семьи;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воспитательный потенциал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93124" y="9292281"/>
            <a:ext cx="5599130" cy="44484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взаимодействия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педколлектива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семьями</a:t>
            </a:r>
          </a:p>
        </p:txBody>
      </p:sp>
    </p:spTree>
    <p:extLst>
      <p:ext uri="{BB962C8B-B14F-4D97-AF65-F5344CB8AC3E}">
        <p14:creationId xmlns:p14="http://schemas.microsoft.com/office/powerpoint/2010/main" val="185423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73242" y="2584174"/>
            <a:ext cx="5935947" cy="47475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26503" y="641414"/>
            <a:ext cx="4865613" cy="18168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 семьи в воспитании, обучении и развитии ребенка;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открытость для родителей информации об особенностях пребывания ребенка в группе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взаимное доверие, уважение и доброжелательность во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взаимоотношениях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и родителей;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индивидуально-дифференцированный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 к каждой семье;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возрастосообразность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 характера отношений ребенка с родителям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181599" y="640862"/>
            <a:ext cx="1617785" cy="181742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</a:t>
            </a:r>
            <a:endPara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диагностико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-аналитическое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•просветительское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консультационное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572493" y="2664703"/>
            <a:ext cx="56197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и задачи коррекционно-развивающей работы (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КРР)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2494" y="3140766"/>
            <a:ext cx="5764138" cy="177908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</a:t>
            </a:r>
            <a:endPara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нарушений развития у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категорий детей (целевые группы), в том числе детей с особыми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образовательными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потребностями – детей с ОВЗ и детей-инвалидов;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квалифицированная помощь детям в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освоении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программы,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остороннее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 учетом их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возрастных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индивидуальных особенностей;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адаптация детей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3242" y="5001689"/>
            <a:ext cx="5863390" cy="3053743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endPara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основные образовательные потребности детей, в том числе с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трудностями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ФОП ДО и социализации в ДОО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своевременно выявлять детей с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трудностями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социальной адаптации по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различным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причинам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оказывать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индивидуально-ориентированную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психолого-педагогическую помощь детям с учетом особенностей их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психического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физического развития,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 и потребностей в соответствии с рекомендациями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ПМПК или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оказывать родителям детей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консультативную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психолого-педагогическую помощь по вопросам развития и воспитания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содействовать поиску и отбору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одаренных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их творческому развитию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выявлять детей с проблемами развития эмоциональной и интеллектуальной сферы;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 комплекс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индивидуально-ориентированных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 по ослаблению, снижению или устранению отклонений в развитии детей и проблем их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3242" y="8794143"/>
            <a:ext cx="5863390" cy="22820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Входит в содержательный раздел ФОП ДО как один из структурных компонентов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Включает пояснительную записку и три раздела: целевой, содержательный,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задачи воспитания по семи направлениям: патриотическое,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духовно-нравственное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социальное, познавательное, физическое и оздоровительное, трудовое,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эстетическое.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Содержит задачи воспитания в образовательных областях.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Предусматривает целевые ориентиры воспитания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от трех лет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 этапе завершения освоения программ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7089" y="8261847"/>
            <a:ext cx="5694948" cy="32588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рабочая программа воспитания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611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852</TotalTime>
  <Words>3903</Words>
  <Application>Microsoft Office PowerPoint</Application>
  <PresentationFormat>Широкоэкранный</PresentationFormat>
  <Paragraphs>396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57</cp:revision>
  <dcterms:created xsi:type="dcterms:W3CDTF">2023-06-17T15:13:38Z</dcterms:created>
  <dcterms:modified xsi:type="dcterms:W3CDTF">2023-11-24T12:45:02Z</dcterms:modified>
</cp:coreProperties>
</file>