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7" r:id="rId2"/>
  </p:sldMasterIdLst>
  <p:sldIdLst>
    <p:sldId id="256" r:id="rId3"/>
    <p:sldId id="293" r:id="rId4"/>
    <p:sldId id="294" r:id="rId5"/>
    <p:sldId id="288" r:id="rId6"/>
    <p:sldId id="289" r:id="rId7"/>
    <p:sldId id="314" r:id="rId8"/>
    <p:sldId id="315" r:id="rId9"/>
    <p:sldId id="316" r:id="rId10"/>
    <p:sldId id="267" r:id="rId11"/>
    <p:sldId id="296" r:id="rId12"/>
    <p:sldId id="313" r:id="rId13"/>
    <p:sldId id="31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5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8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72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1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181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6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5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1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94C4F-F9C2-4220-B659-FB12140A25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71099"/>
      </p:ext>
    </p:extLst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2045-E407-42B9-8184-94CECE26FF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68039"/>
      </p:ext>
    </p:extLst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8CE7A-FEE8-4E8A-BE9E-6BD590A21C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6110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6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6CC3-5DC4-47D8-938F-733F211A38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31341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53D7C-C756-479B-8FEF-286E1A0E8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56789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7EE1-99B5-4A3F-8EA4-AE95A259DA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60873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4B5B-F9EC-42DA-8C60-06DED7CB10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56524"/>
      </p:ext>
    </p:extLst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888BC-03EF-4FF2-928C-5A66864974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06654"/>
      </p:ext>
    </p:extLst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A2514-3177-4E49-8078-F523150574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2959"/>
      </p:ext>
    </p:extLst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1CFF3-59B8-4AD2-A15A-C4C24B8147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87663"/>
      </p:ext>
    </p:extLst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C7D2B-C3D8-417A-AF6D-301CEDE8F2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23204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7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2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4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38CB-9AFA-4AE1-A06E-8E214203C03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D376BC-646C-41AA-B5CB-57845E7B6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2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1EAFFF-FBA6-4DEB-A738-B75A2B073B6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4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1564" y="955343"/>
            <a:ext cx="6564574" cy="29752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400" b="1" i="1" kern="1800" dirty="0" smtClean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sz="4400" b="1" i="1" kern="1800" dirty="0" smtClean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4400" b="1" i="1" kern="1800" dirty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sz="4400" b="1" i="1" kern="1800" dirty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4400" b="1" i="1" kern="1800" dirty="0" smtClean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Что </a:t>
            </a:r>
            <a:br>
              <a:rPr lang="ru-RU" sz="4400" b="1" i="1" kern="1800" dirty="0" smtClean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4400" b="1" i="1" kern="1800" dirty="0" smtClean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должен </a:t>
            </a:r>
            <a:r>
              <a:rPr lang="ru-RU" sz="4400" b="1" i="1" kern="1800" dirty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знать и уметь ребенок при поступлении </a:t>
            </a:r>
            <a:r>
              <a:rPr lang="ru-RU" sz="4400" b="1" i="1" kern="1800" dirty="0" smtClean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sz="4400" b="1" i="1" kern="1800" dirty="0" smtClean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4400" b="1" i="1" kern="1800" dirty="0" smtClean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в </a:t>
            </a:r>
            <a:r>
              <a:rPr lang="ru-RU" sz="4400" b="1" i="1" kern="1800" dirty="0">
                <a:solidFill>
                  <a:schemeClr val="accent5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1 класс</a:t>
            </a:r>
            <a:endParaRPr lang="ru-RU" sz="4400" b="1" i="1" dirty="0">
              <a:solidFill>
                <a:schemeClr val="accent5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8985" y="4640239"/>
            <a:ext cx="6045958" cy="1849308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Педагогические  знания  родителям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s://encrypted-tbn0.gstatic.com/images?q=tbn:ANd9GcRAx0I8XIj_jAe4gS_X_HsxzASbqudJoXYFOT33CxT5PCLFUVOM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" y="0"/>
            <a:ext cx="2884805" cy="21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15" y="3842238"/>
            <a:ext cx="2388357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4943" y="4995081"/>
            <a:ext cx="270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Зам.заведующего</a:t>
            </a:r>
            <a:r>
              <a:rPr lang="ru-RU" dirty="0" smtClean="0"/>
              <a:t> по ВМР </a:t>
            </a:r>
          </a:p>
          <a:p>
            <a:r>
              <a:rPr lang="ru-RU" smtClean="0"/>
              <a:t>Алиева Э.Э.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2320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4" y="709684"/>
            <a:ext cx="9853684" cy="5854889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Умеет сочувствовать и откликаться на эмоции близких людей и друзей. Сопереживает персонажам сказок, историй, рассказов. Эмоционально реагирует на произведения изобразительного искусства,  музыкальные и художественные произведения, мир природы.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Любознательный, активный.  Интересуется новыми, неизвестными для него в окружающем мире явлениями. Умеет задавать вопросы взрослым и сверстникам. Способен самостоятельно действовать в повседневной жизни, в различных видах детской деятельности. В случаях затруднений обращается за помощью к взрослому. Принимает живое, заинтересованное участие в образовательном процессе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lvl="0">
              <a:buClr>
                <a:srgbClr val="90C226"/>
              </a:buClr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Владеет универсальными предпосылками учебной деятельности – умениями работать по правилу и по образцу, слушать взрослого и выполнять его инструкции; контролирует свою деятельность по результату; умеет адекватно понимает оценку взрослого и сверстника.      </a:t>
            </a:r>
          </a:p>
          <a:p>
            <a:pPr lvl="0">
              <a:buClr>
                <a:srgbClr val="90C226"/>
              </a:buClr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Способен решать интеллектуальные и личностные задачи  (проблемы), адекватные возрасту. </a:t>
            </a:r>
          </a:p>
          <a:p>
            <a:pPr lvl="0">
              <a:buClr>
                <a:srgbClr val="90C226"/>
              </a:buClr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Умеет применять самостоятельно усвоенные знания и способы деятельности для решения новых задач (проблем), поставленных как взрослым, так и им самим; в зависимости от ситуации может преобразовывать способы решения задач (проблем). 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83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G:\0_6d402_4371b0f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0"/>
            <a:ext cx="1001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Содержимое 7"/>
          <p:cNvSpPr>
            <a:spLocks noGrp="1"/>
          </p:cNvSpPr>
          <p:nvPr>
            <p:ph sz="half" idx="2"/>
          </p:nvPr>
        </p:nvSpPr>
        <p:spPr>
          <a:xfrm>
            <a:off x="4343400" y="2819400"/>
            <a:ext cx="4876800" cy="2514600"/>
          </a:xfrm>
        </p:spPr>
        <p:txBody>
          <a:bodyPr/>
          <a:lstStyle/>
          <a:p>
            <a:pPr indent="-539750" eaLnBrk="1" hangingPunct="1"/>
            <a:r>
              <a:rPr lang="ru-RU" sz="3200" b="1">
                <a:solidFill>
                  <a:schemeClr val="bg1"/>
                </a:solidFill>
              </a:rPr>
              <a:t>Дискомфорт</a:t>
            </a:r>
          </a:p>
          <a:p>
            <a:pPr indent="-539750" eaLnBrk="1" hangingPunct="1"/>
            <a:r>
              <a:rPr lang="ru-RU" sz="3200" b="1">
                <a:solidFill>
                  <a:schemeClr val="bg1"/>
                </a:solidFill>
              </a:rPr>
              <a:t>Тревожность</a:t>
            </a:r>
          </a:p>
          <a:p>
            <a:pPr indent="-539750" eaLnBrk="1" hangingPunct="1"/>
            <a:r>
              <a:rPr lang="ru-RU" sz="3200" b="1">
                <a:solidFill>
                  <a:schemeClr val="bg1"/>
                </a:solidFill>
              </a:rPr>
              <a:t>Низкая успеваемость</a:t>
            </a:r>
          </a:p>
          <a:p>
            <a:pPr indent="-539750" eaLnBrk="1" hangingPunct="1"/>
            <a:r>
              <a:rPr lang="ru-RU" sz="3200" b="1">
                <a:solidFill>
                  <a:schemeClr val="bg1"/>
                </a:solidFill>
              </a:rPr>
              <a:t>Претензии 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971800" y="1371600"/>
            <a:ext cx="6248400" cy="1447800"/>
          </a:xfrm>
          <a:prstGeom prst="downArrowCallout">
            <a:avLst>
              <a:gd name="adj1" fmla="val 69822"/>
              <a:gd name="adj2" fmla="val 61672"/>
              <a:gd name="adj3" fmla="val 25000"/>
              <a:gd name="adj4" fmla="val 6497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</a:rPr>
              <a:t>НЕПОДГОТОВЛЕННОСТЬ К ШКОЛЕ</a:t>
            </a:r>
          </a:p>
        </p:txBody>
      </p:sp>
    </p:spTree>
    <p:extLst>
      <p:ext uri="{BB962C8B-B14F-4D97-AF65-F5344CB8AC3E}">
        <p14:creationId xmlns:p14="http://schemas.microsoft.com/office/powerpoint/2010/main" val="328398032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СПАСИБО ЗА ВНИМАНИЕ</a:t>
            </a:r>
            <a:endParaRPr lang="ru-RU" sz="4400" dirty="0"/>
          </a:p>
        </p:txBody>
      </p:sp>
      <p:pic>
        <p:nvPicPr>
          <p:cNvPr id="6" name="Picture 19" descr="ЭМБЛЕМА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156" y="2301081"/>
            <a:ext cx="3895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a1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3046" y="3939381"/>
            <a:ext cx="14747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_Fly1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2460">
            <a:off x="8292916" y="2225277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423" y="2455474"/>
            <a:ext cx="2005758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3900"/>
            <a:ext cx="8596668" cy="98263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1050"/>
              </a:spcAft>
            </a:pPr>
            <a:r>
              <a:rPr lang="ru-RU" sz="4400" b="1" i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кругозор</a:t>
            </a:r>
            <a:endParaRPr lang="ru-RU" sz="4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" y="1303020"/>
            <a:ext cx="10149840" cy="5394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sz="5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0752" y="1610436"/>
            <a:ext cx="9171296" cy="480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Назови свое полное имя, отчество и фамилию.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Назови фамилию, имя, отчество мамы, папы.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Сколько тебе лет?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Где ты живешь? Назови свой домашний адрес.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Кем работает мама? Кем работает папа?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 тебя есть сестра, брат? Как их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зовут?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27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125"/>
            <a:ext cx="8596668" cy="178027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1050"/>
              </a:spcAft>
            </a:pPr>
            <a:r>
              <a:rPr lang="ru-RU" b="1" i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речи (русский язык, подготовка к освоению грамоты)</a:t>
            </a:r>
            <a:endParaRPr lang="ru-RU" sz="3200" dirty="0">
              <a:solidFill>
                <a:schemeClr val="accent5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348740"/>
            <a:ext cx="10195560" cy="528065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прочитывать простой текст из нескольких предложений;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писать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печатными буквами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или скопировать простую фразу. Например: «Коля ел суп», «Маша мыла окно».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четко произносить все звуки, имеет хорошую артикуляцию;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определять место звука в слове (находится в начале, середине или конце слова);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определять количество и последовательность звуков в коротких словах («дом», «сани», «кошка»);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называть слово по его порядковому номеру в предложении (например, повторить только второе слово или только четвертое слово из заданного предложения);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различать единственное и множественное число, живое и неживое, женский и мужской род;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знать разницу между гласными и согласными звуками;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095" y="586854"/>
            <a:ext cx="9586806" cy="6010474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называть группу предметов обобщающим словом (чашка, ложка, тарелка – это посуда);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отвечать на вопросы и уметь их задавать;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составлять рассказ по картинке;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последовательно и подробно пересказывать знакомый сюжет (например, сказку) или только что прослушанный рассказ;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составлять предложение из 3-5 предложенных слов;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различать тексты по жанру – стихотворение, рассказ, сказка;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заучивать наизусть и выразительно рассказывать небольшие стихотворения;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отгадывать загадки.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5740"/>
            <a:ext cx="8596668" cy="107442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1050"/>
              </a:spcAft>
            </a:pPr>
            <a:r>
              <a:rPr lang="ru-RU" sz="2400" b="1" i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представлений, </a:t>
            </a:r>
            <a:r>
              <a:rPr lang="ru-RU" sz="2400" b="1" i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6" y="960120"/>
            <a:ext cx="9608025" cy="471734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знать цифры от 0 до 9;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уметь называть числа в пределах 10 в прямом и обратном порядке (от 5 до 9, от 8 до 4 и т.п.);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уметь называть число в пределах 10, предшествующее названному и следующее за ним;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понимать смысл знаков «+», «–», «=», «&gt;», «&lt;» и уметь сравнивать числа от 0 до 10 (2&lt;6, 9=9, 8&gt;3);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уметь обозначить количество предметов с помощью цифр;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уметь сравнить количество предметов в двух группах;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решать и составлять простые задачи на сложение и вычитание в пределах 10;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знать названия геометрических фигур (круг, квадрат, треугольник, прямоугольник, овал, ромб);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уметь сравнивать предметы по размеру, форме, цвету и группировать их по этому признаку;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ориентироваться в понятиях «лево-право-вверху-внизу», «перед», «между», «за» на листе бумаге в клетку и в пространстве.</a:t>
            </a:r>
          </a:p>
          <a:p>
            <a:pPr marL="0" indent="0" algn="just">
              <a:buNone/>
            </a:pPr>
            <a:endParaRPr lang="ru-RU" sz="8000" b="1" dirty="0">
              <a:solidFill>
                <a:schemeClr val="accent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3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989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1050"/>
              </a:spcAft>
            </a:pPr>
            <a:r>
              <a:rPr lang="ru-RU" dirty="0"/>
              <a:t> </a:t>
            </a:r>
            <a:r>
              <a:rPr lang="ru-RU" sz="3100" b="1" i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r>
              <a:rPr lang="ru-RU" sz="3100" b="1" i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подготовка руки к письму</a:t>
            </a:r>
            <a:r>
              <a:rPr lang="ru-RU" sz="3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31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310185"/>
            <a:ext cx="9717206" cy="4731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правильно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держать карандаш, ручку, кисточку;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складывать геометрические фигуры из счетных палочек, складывать фигуры по образцу;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рисовать геометрические фигуры;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закрашивать карандашом и штриховать фигуры, не выходя за контуры;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проводить без линейки прямую горизонтальную или вертикальную линию;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писать по образцу печатные буквы;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аккуратно вырезать из бумаги (разрезать лист бумаги на полосы или геометрические фигуры – квадраты, прямоугольники, треугольники, круги, овалы, вырезать фигуры по контуру);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лепить из пластилина и глины;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клеить и делать аппликации из цветной бумаги.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82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716"/>
            <a:ext cx="8596668" cy="8188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1050"/>
              </a:spcAft>
            </a:pPr>
            <a:r>
              <a:rPr lang="ru-RU" sz="4800" b="1" i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r>
              <a:rPr lang="ru-RU" sz="3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941697"/>
            <a:ext cx="9921921" cy="5099666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различать домашних и диких животных, уметь называть детенышей животных, знать, какие животные обитают на юге, а какие – на севере;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называть несколько зимующих и перелетных птиц, различать птиц по внешнему виду (дятел, воробей, голубь, ворона и т.д.);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знать и различать растения, характерные для родного края, и называть их особенности (ель, береза, сосна, лиственница, подсолнух, клевер, ромашка и т.п.);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знать названия 2-3 комнатных растений;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знать названия овощей, фруктов, ягод;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иметь представление о различных природных явлениях;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называть в правильной последовательности – дни недели, месяцы, времена года, а также знать основные приметы каждого времени года (весна – распускаются почки на деревьях, тает снег, появляются первые цветы);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4635643"/>
          </a:xfrm>
        </p:spPr>
        <p:txBody>
          <a:bodyPr/>
          <a:lstStyle/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хорошо если ребенок сможет ответить на вопросы типа: «Когда птицы улетают на юг?», «Когда бывает холодно и идет снег?», «В какое время года на деревьях появляются листья?», «В какой день люди не ходят на работу?»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Какие профессии ты знаешь?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Что делает врач (учитель, продавец, почтальон и т.п.)?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Ты хочешь учиться в школе?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Зачем надо учиться?</a:t>
            </a:r>
          </a:p>
          <a:p>
            <a:pPr lvl="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Где лучше учиться – дома с мамой или в школе с учительницей?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8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4841" y="609600"/>
            <a:ext cx="10454184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Портрет  ребенка поступающего в 1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42197"/>
            <a:ext cx="9230941" cy="5131558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физически развит, владеет основными культурно-гигиеническими навыками. Самостоятельно одевается, раздевается, ухаживает за одеждой, обувью. Соблюдает элементарные правила здорового образа жизни. Ухаживает за растениями, животными, игрушками, книгами.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Знает первичные сведения о себе, семье, обществе, государстве, мире и природе.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Владеет средствами общения и способами взаимодействия со взрослыми и сверстниками.  Использует вербальные  и невербальные средства общения, владеет диалогической речью и конструктивными способами взаимодействия с детьми и взрослыми. Осознанно и произвольно строит речевое высказывание в устной форме.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Соблюдает правила поведения на улице (дорожные правила), в общественных местах (транспорте, магазине, поликлинике, театре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6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627</TotalTime>
  <Words>698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SimSun</vt:lpstr>
      <vt:lpstr>Arial</vt:lpstr>
      <vt:lpstr>Batang</vt:lpstr>
      <vt:lpstr>Calibri</vt:lpstr>
      <vt:lpstr>Symbol</vt:lpstr>
      <vt:lpstr>Times New Roman</vt:lpstr>
      <vt:lpstr>Trebuchet MS</vt:lpstr>
      <vt:lpstr>Wingdings 3</vt:lpstr>
      <vt:lpstr>Грань</vt:lpstr>
      <vt:lpstr>Тема Office</vt:lpstr>
      <vt:lpstr>  Что  должен знать и уметь ребенок при поступлении  в 1 класс</vt:lpstr>
      <vt:lpstr>Общий кругозор</vt:lpstr>
      <vt:lpstr>Развитие речи (русский язык, подготовка к освоению грамоты)</vt:lpstr>
      <vt:lpstr> </vt:lpstr>
      <vt:lpstr>Формирование элементарных математических представлений, счет </vt:lpstr>
      <vt:lpstr> Мелкая моторика, подготовка руки к письму </vt:lpstr>
      <vt:lpstr>Окружающий мир </vt:lpstr>
      <vt:lpstr>Презентация PowerPoint</vt:lpstr>
      <vt:lpstr>Портрет  ребенка поступающего в 1 класс</vt:lpstr>
      <vt:lpstr>Презентация PowerPoint</vt:lpstr>
      <vt:lpstr>Презентация PowerPoint</vt:lpstr>
      <vt:lpstr>     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Ожидаемые результаты освоения образовательной программы</dc:title>
  <dc:creator>User</dc:creator>
  <cp:lastModifiedBy>Венера Таджибаева</cp:lastModifiedBy>
  <cp:revision>53</cp:revision>
  <cp:lastPrinted>2019-12-11T05:54:10Z</cp:lastPrinted>
  <dcterms:created xsi:type="dcterms:W3CDTF">2014-10-21T19:04:05Z</dcterms:created>
  <dcterms:modified xsi:type="dcterms:W3CDTF">2022-04-12T08:48:25Z</dcterms:modified>
</cp:coreProperties>
</file>