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346" r:id="rId3"/>
    <p:sldId id="345" r:id="rId4"/>
    <p:sldId id="351" r:id="rId5"/>
    <p:sldId id="344" r:id="rId6"/>
    <p:sldId id="350" r:id="rId7"/>
    <p:sldId id="257" r:id="rId8"/>
    <p:sldId id="348" r:id="rId9"/>
    <p:sldId id="264" r:id="rId10"/>
    <p:sldId id="340" r:id="rId11"/>
    <p:sldId id="342" r:id="rId12"/>
    <p:sldId id="341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E581A-80CD-472E-AB58-B64C4124253F}" type="datetimeFigureOut">
              <a:rPr lang="ru-RU" smtClean="0"/>
              <a:t>11.12.2022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EE929F8-6CB0-45C3-AAE4-A154797F71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814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E581A-80CD-472E-AB58-B64C4124253F}" type="datetimeFigureOut">
              <a:rPr lang="ru-RU" smtClean="0"/>
              <a:t>11.12.2022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EE929F8-6CB0-45C3-AAE4-A154797F71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5693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E581A-80CD-472E-AB58-B64C4124253F}" type="datetimeFigureOut">
              <a:rPr lang="ru-RU" smtClean="0"/>
              <a:t>11.12.2022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EE929F8-6CB0-45C3-AAE4-A154797F715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582350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E581A-80CD-472E-AB58-B64C4124253F}" type="datetimeFigureOut">
              <a:rPr lang="ru-RU" smtClean="0"/>
              <a:t>11.12.2022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EE929F8-6CB0-45C3-AAE4-A154797F71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1303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E581A-80CD-472E-AB58-B64C4124253F}" type="datetimeFigureOut">
              <a:rPr lang="ru-RU" smtClean="0"/>
              <a:t>11.12.2022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EE929F8-6CB0-45C3-AAE4-A154797F715D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827592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E581A-80CD-472E-AB58-B64C4124253F}" type="datetimeFigureOut">
              <a:rPr lang="ru-RU" smtClean="0"/>
              <a:t>11.12.2022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EE929F8-6CB0-45C3-AAE4-A154797F71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7804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E581A-80CD-472E-AB58-B64C4124253F}" type="datetimeFigureOut">
              <a:rPr lang="ru-RU" smtClean="0"/>
              <a:t>11.12.2022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929F8-6CB0-45C3-AAE4-A154797F71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0239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E581A-80CD-472E-AB58-B64C4124253F}" type="datetimeFigureOut">
              <a:rPr lang="ru-RU" smtClean="0"/>
              <a:t>11.12.2022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929F8-6CB0-45C3-AAE4-A154797F71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5168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E581A-80CD-472E-AB58-B64C4124253F}" type="datetimeFigureOut">
              <a:rPr lang="ru-RU" smtClean="0"/>
              <a:t>11.12.2022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929F8-6CB0-45C3-AAE4-A154797F71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717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E581A-80CD-472E-AB58-B64C4124253F}" type="datetimeFigureOut">
              <a:rPr lang="ru-RU" smtClean="0"/>
              <a:t>11.12.2022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EE929F8-6CB0-45C3-AAE4-A154797F71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158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E581A-80CD-472E-AB58-B64C4124253F}" type="datetimeFigureOut">
              <a:rPr lang="ru-RU" smtClean="0"/>
              <a:t>11.12.2022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EE929F8-6CB0-45C3-AAE4-A154797F71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354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E581A-80CD-472E-AB58-B64C4124253F}" type="datetimeFigureOut">
              <a:rPr lang="ru-RU" smtClean="0"/>
              <a:t>11.12.2022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EE929F8-6CB0-45C3-AAE4-A154797F71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289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E581A-80CD-472E-AB58-B64C4124253F}" type="datetimeFigureOut">
              <a:rPr lang="ru-RU" smtClean="0"/>
              <a:t>11.12.2022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929F8-6CB0-45C3-AAE4-A154797F71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302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E581A-80CD-472E-AB58-B64C4124253F}" type="datetimeFigureOut">
              <a:rPr lang="ru-RU" smtClean="0"/>
              <a:t>11.12.2022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929F8-6CB0-45C3-AAE4-A154797F71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291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E581A-80CD-472E-AB58-B64C4124253F}" type="datetimeFigureOut">
              <a:rPr lang="ru-RU" smtClean="0"/>
              <a:t>11.12.2022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929F8-6CB0-45C3-AAE4-A154797F71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745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E581A-80CD-472E-AB58-B64C4124253F}" type="datetimeFigureOut">
              <a:rPr lang="ru-RU" smtClean="0"/>
              <a:t>11.12.2022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EE929F8-6CB0-45C3-AAE4-A154797F71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442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E581A-80CD-472E-AB58-B64C4124253F}" type="datetimeFigureOut">
              <a:rPr lang="ru-RU" smtClean="0"/>
              <a:t>11.12.2022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EE929F8-6CB0-45C3-AAE4-A154797F71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2935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024837-8E8E-429A-B5EC-BB51DBAD0C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2950" y="190500"/>
            <a:ext cx="11195050" cy="6172200"/>
          </a:xfrm>
        </p:spPr>
        <p:txBody>
          <a:bodyPr>
            <a:normAutofit fontScale="90000"/>
          </a:bodyPr>
          <a:lstStyle/>
          <a:p>
            <a:pPr algn="ctr"/>
            <a:br>
              <a:rPr lang="ru-RU" dirty="0"/>
            </a:br>
            <a:br>
              <a:rPr lang="ru-RU" dirty="0"/>
            </a:br>
            <a:r>
              <a:rPr lang="ru-RU" dirty="0"/>
              <a:t> </a:t>
            </a:r>
            <a:r>
              <a:rPr lang="ru-RU" sz="3600" dirty="0"/>
              <a:t>Открытый урок литературы в 7 классе</a:t>
            </a:r>
            <a:br>
              <a:rPr lang="ru-RU" sz="3600" dirty="0"/>
            </a:br>
            <a:br>
              <a:rPr lang="ru-RU" sz="3600" dirty="0"/>
            </a:br>
            <a:br>
              <a:rPr lang="ru-RU" dirty="0"/>
            </a:br>
            <a:r>
              <a:rPr lang="ru-RU" dirty="0"/>
              <a:t>Проблемные вопросы в</a:t>
            </a:r>
            <a:br>
              <a:rPr lang="ru-RU" dirty="0"/>
            </a:br>
            <a:br>
              <a:rPr lang="ru-RU" dirty="0"/>
            </a:br>
            <a:r>
              <a:rPr lang="ru-RU" dirty="0"/>
              <a:t> рассказе Е. И. Носова «Кукла»</a:t>
            </a:r>
            <a:br>
              <a:rPr lang="ru-RU" dirty="0"/>
            </a:br>
            <a:br>
              <a:rPr lang="ru-RU" dirty="0"/>
            </a:br>
            <a:r>
              <a:rPr lang="ru-RU" dirty="0"/>
              <a:t>                         </a:t>
            </a:r>
            <a:endParaRPr lang="ru-RU" sz="3100" dirty="0"/>
          </a:p>
        </p:txBody>
      </p:sp>
    </p:spTree>
    <p:extLst>
      <p:ext uri="{BB962C8B-B14F-4D97-AF65-F5344CB8AC3E}">
        <p14:creationId xmlns:p14="http://schemas.microsoft.com/office/powerpoint/2010/main" val="33906257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EBD548-CCE5-4DAE-9334-4D32DBD6E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000" y="139700"/>
            <a:ext cx="9853614" cy="12573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Проблемы, которые ставит Носов Е.И.  в рассказе «Кукла»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14692C-CEF6-4CD6-86A4-93290DEEDD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549400"/>
            <a:ext cx="11887201" cy="4953000"/>
          </a:xfrm>
        </p:spPr>
        <p:txBody>
          <a:bodyPr>
            <a:noAutofit/>
          </a:bodyPr>
          <a:lstStyle/>
          <a:p>
            <a:pPr>
              <a:buAutoNum type="arabicPeriod"/>
            </a:pPr>
            <a:r>
              <a:rPr lang="ru-RU" sz="3600" b="1" dirty="0"/>
              <a:t> Проблема безответственного отношения человека к природе</a:t>
            </a:r>
          </a:p>
          <a:p>
            <a:pPr>
              <a:buAutoNum type="arabicPeriod"/>
            </a:pPr>
            <a:endParaRPr lang="ru-RU" sz="3600" b="1" dirty="0"/>
          </a:p>
          <a:p>
            <a:pPr>
              <a:buAutoNum type="arabicPeriod"/>
            </a:pPr>
            <a:r>
              <a:rPr lang="ru-RU" sz="3600" b="1" dirty="0"/>
              <a:t> Проблема бездуховности, жестокости  и равнодушия людей</a:t>
            </a:r>
          </a:p>
          <a:p>
            <a:pPr>
              <a:buAutoNum type="arabicPeriod"/>
            </a:pPr>
            <a:endParaRPr lang="ru-RU" sz="3600" b="1" dirty="0"/>
          </a:p>
          <a:p>
            <a:pPr>
              <a:buAutoNum type="arabicPeriod"/>
            </a:pPr>
            <a:r>
              <a:rPr lang="ru-RU" sz="3600" b="1" dirty="0"/>
              <a:t> Проблема ответственности  взрослых за судьбу подрастающего поколения</a:t>
            </a:r>
          </a:p>
        </p:txBody>
      </p:sp>
      <p:sp>
        <p:nvSpPr>
          <p:cNvPr id="4" name="TMAutoTimeShape">
            <a:extLst>
              <a:ext uri="{FF2B5EF4-FFF2-40B4-BE49-F238E27FC236}">
                <a16:creationId xmlns:a16="http://schemas.microsoft.com/office/drawing/2014/main" id="{9EBA2C79-6687-4888-B74C-01D635AF4EE4}"/>
              </a:ext>
            </a:extLst>
          </p:cNvPr>
          <p:cNvSpPr txBox="1"/>
          <p:nvPr/>
        </p:nvSpPr>
        <p:spPr>
          <a:xfrm>
            <a:off x="12700" y="12700"/>
            <a:ext cx="2540000" cy="2308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ru-RU" sz="900">
                <a:latin typeface="Arial" panose="020B0604020202020204" pitchFamily="34" charset="0"/>
              </a:rPr>
              <a:t>00:00:04</a:t>
            </a:r>
          </a:p>
        </p:txBody>
      </p:sp>
    </p:spTree>
    <p:extLst>
      <p:ext uri="{BB962C8B-B14F-4D97-AF65-F5344CB8AC3E}">
        <p14:creationId xmlns:p14="http://schemas.microsoft.com/office/powerpoint/2010/main" val="14222413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14D148-EF97-4FB1-992E-7323425A0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4600" y="215900"/>
            <a:ext cx="9779000" cy="73087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>
                <a:solidFill>
                  <a:srgbClr val="FF0000"/>
                </a:solidFill>
              </a:rPr>
              <a:t>Продолжите    предложения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C17D359-8F21-48ED-B2DF-43EC43EE67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7800" y="1587500"/>
            <a:ext cx="10452100" cy="4323722"/>
          </a:xfrm>
        </p:spPr>
        <p:txBody>
          <a:bodyPr>
            <a:normAutofit lnSpcReduction="10000"/>
          </a:bodyPr>
          <a:lstStyle/>
          <a:p>
            <a:r>
              <a:rPr lang="ru-RU" sz="5400" dirty="0"/>
              <a:t>Самое главное в жизни…</a:t>
            </a:r>
          </a:p>
          <a:p>
            <a:pPr marL="0" indent="0">
              <a:buNone/>
            </a:pPr>
            <a:endParaRPr lang="ru-RU" sz="5400" dirty="0"/>
          </a:p>
          <a:p>
            <a:r>
              <a:rPr lang="ru-RU" sz="5400" dirty="0"/>
              <a:t>Нельзя прожить без…</a:t>
            </a:r>
          </a:p>
          <a:p>
            <a:pPr marL="0" indent="0">
              <a:buNone/>
            </a:pPr>
            <a:endParaRPr lang="ru-RU" sz="5400" dirty="0"/>
          </a:p>
          <a:p>
            <a:r>
              <a:rPr lang="ru-RU" sz="5400" dirty="0"/>
              <a:t>На уроке я задумался о…</a:t>
            </a:r>
          </a:p>
          <a:p>
            <a:endParaRPr lang="ru-RU" sz="5400" dirty="0"/>
          </a:p>
          <a:p>
            <a:endParaRPr lang="ru-RU" dirty="0"/>
          </a:p>
        </p:txBody>
      </p:sp>
      <p:sp>
        <p:nvSpPr>
          <p:cNvPr id="4" name="TMAutoTimeShape">
            <a:extLst>
              <a:ext uri="{FF2B5EF4-FFF2-40B4-BE49-F238E27FC236}">
                <a16:creationId xmlns:a16="http://schemas.microsoft.com/office/drawing/2014/main" id="{F883CE07-F49C-4415-919A-A1F4C0BE42FC}"/>
              </a:ext>
            </a:extLst>
          </p:cNvPr>
          <p:cNvSpPr txBox="1"/>
          <p:nvPr/>
        </p:nvSpPr>
        <p:spPr>
          <a:xfrm>
            <a:off x="12700" y="12700"/>
            <a:ext cx="2540000" cy="2308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ru-RU" sz="900">
                <a:latin typeface="Arial" panose="020B0604020202020204" pitchFamily="34" charset="0"/>
              </a:rPr>
              <a:t>00:00:04</a:t>
            </a:r>
          </a:p>
        </p:txBody>
      </p:sp>
    </p:spTree>
    <p:extLst>
      <p:ext uri="{BB962C8B-B14F-4D97-AF65-F5344CB8AC3E}">
        <p14:creationId xmlns:p14="http://schemas.microsoft.com/office/powerpoint/2010/main" val="32108271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6DD7CD-7EF7-473E-88FB-55142852E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Домашнее задание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05BEFC-3791-434F-BA6B-601383FD3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133600"/>
            <a:ext cx="10895012" cy="3777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/>
              <a:t>Прочитать рассказ Е. И. Носова  «Живое пламя». Определить проблематику произведения.</a:t>
            </a:r>
          </a:p>
        </p:txBody>
      </p:sp>
      <p:sp>
        <p:nvSpPr>
          <p:cNvPr id="4" name="TMAutoTimeShape">
            <a:extLst>
              <a:ext uri="{FF2B5EF4-FFF2-40B4-BE49-F238E27FC236}">
                <a16:creationId xmlns:a16="http://schemas.microsoft.com/office/drawing/2014/main" id="{DC0E32B9-F140-481D-91A8-03EF5FBC1466}"/>
              </a:ext>
            </a:extLst>
          </p:cNvPr>
          <p:cNvSpPr txBox="1"/>
          <p:nvPr/>
        </p:nvSpPr>
        <p:spPr>
          <a:xfrm>
            <a:off x="12700" y="12700"/>
            <a:ext cx="2540000" cy="2308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ru-RU" sz="900">
                <a:latin typeface="Arial" panose="020B0604020202020204" pitchFamily="34" charset="0"/>
              </a:rPr>
              <a:t>00:00:05</a:t>
            </a:r>
          </a:p>
        </p:txBody>
      </p:sp>
    </p:spTree>
    <p:extLst>
      <p:ext uri="{BB962C8B-B14F-4D97-AF65-F5344CB8AC3E}">
        <p14:creationId xmlns:p14="http://schemas.microsoft.com/office/powerpoint/2010/main" val="3750124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92414217-F326-4651-BAEB-5C60D0862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283" y="101600"/>
            <a:ext cx="11627141" cy="6591300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Много нынче в памяти потухло,</a:t>
            </a:r>
            <a:endParaRPr lang="ru-RU" sz="56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r>
              <a:rPr lang="ru-RU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 живет безделица, пустяк:</a:t>
            </a:r>
            <a:endParaRPr lang="ru-RU" sz="56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r>
              <a:rPr lang="ru-RU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девочкой потерянная кукла</a:t>
            </a:r>
            <a:endParaRPr lang="ru-RU" sz="56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r>
              <a:rPr lang="ru-RU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железных скрещенных путях.</a:t>
            </a:r>
            <a:endParaRPr lang="ru-RU" sz="56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r>
              <a:rPr lang="ru-RU" sz="56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56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r>
              <a:rPr lang="ru-RU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Эшелоны шли тогда к востоку,</a:t>
            </a:r>
            <a:endParaRPr lang="ru-RU" sz="56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r>
              <a:rPr lang="ru-RU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молча шли, без света и воды,</a:t>
            </a:r>
            <a:endParaRPr lang="ru-RU" sz="56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r>
              <a:rPr lang="ru-RU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полные внезапной и жестокой,</a:t>
            </a:r>
            <a:endParaRPr lang="ru-RU" sz="56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r>
              <a:rPr lang="ru-RU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горькой человеческой беды.</a:t>
            </a:r>
            <a:endParaRPr lang="ru-RU" sz="56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r>
              <a:rPr lang="ru-RU" sz="56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56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r>
              <a:rPr lang="ru-RU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Девочка кричала и просила</a:t>
            </a:r>
            <a:endParaRPr lang="ru-RU" sz="56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r>
              <a:rPr lang="ru-RU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рвалась из материнских рук,—</a:t>
            </a:r>
            <a:endParaRPr lang="ru-RU" sz="56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r>
              <a:rPr lang="ru-RU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показалась ей такой красивой</a:t>
            </a:r>
            <a:endParaRPr lang="ru-RU" sz="56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r>
              <a:rPr lang="ru-RU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желанной эта кукла вдруг.</a:t>
            </a:r>
            <a:endParaRPr lang="ru-RU" sz="56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r>
              <a:rPr lang="ru-RU" sz="56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56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r>
              <a:rPr lang="ru-RU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 никто не подал ей игрушки,</a:t>
            </a:r>
            <a:endParaRPr lang="ru-RU" sz="56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r>
              <a:rPr lang="ru-RU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толпа, к посадке торопясь,</a:t>
            </a:r>
            <a:endParaRPr lang="ru-RU" sz="56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r>
              <a:rPr lang="ru-RU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куклу затоптала у теплушки</a:t>
            </a:r>
            <a:endParaRPr lang="ru-RU" sz="56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r>
              <a:rPr lang="ru-RU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жидкую струящуюся грязь.</a:t>
            </a:r>
            <a:endParaRPr lang="ru-RU" sz="56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r>
              <a:rPr lang="ru-RU" sz="56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56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r>
              <a:rPr lang="ru-RU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Некуда от странной мысли деться:</a:t>
            </a:r>
            <a:endParaRPr lang="ru-RU" sz="56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r>
              <a:rPr lang="ru-RU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это не игрушка, не пустяк,—</a:t>
            </a:r>
            <a:endParaRPr lang="ru-RU" sz="56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r>
              <a:rPr lang="ru-RU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это, может быть, обломок детства</a:t>
            </a:r>
            <a:endParaRPr lang="ru-RU" sz="56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r>
              <a:rPr lang="ru-RU" sz="5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железных скрещенных путях.</a:t>
            </a:r>
            <a:endParaRPr lang="ru-RU" sz="56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5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56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endParaRPr lang="ru-RU" dirty="0"/>
          </a:p>
        </p:txBody>
      </p:sp>
      <p:pic>
        <p:nvPicPr>
          <p:cNvPr id="7" name="Р. Рождественский - Фон для стихов - Высокие слова - 1">
            <a:hlinkClick r:id="" action="ppaction://media"/>
            <a:extLst>
              <a:ext uri="{FF2B5EF4-FFF2-40B4-BE49-F238E27FC236}">
                <a16:creationId xmlns:a16="http://schemas.microsoft.com/office/drawing/2014/main" id="{48873BE4-8D51-432D-83A9-95BC2AB0AD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621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0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5B6893E-822B-4A75-8D71-EE036F860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33400"/>
            <a:ext cx="10515600" cy="5643563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2D7A01-045C-4847-A267-B9D84A7155DE}"/>
              </a:ext>
            </a:extLst>
          </p:cNvPr>
          <p:cNvSpPr txBox="1"/>
          <p:nvPr/>
        </p:nvSpPr>
        <p:spPr>
          <a:xfrm>
            <a:off x="1816100" y="2967335"/>
            <a:ext cx="87122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800" dirty="0"/>
              <a:t>Рассказ Е. И. Носова «Кукла»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8565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024837-8E8E-429A-B5EC-BB51DBAD0C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2950" y="190500"/>
            <a:ext cx="11195050" cy="6172200"/>
          </a:xfrm>
        </p:spPr>
        <p:txBody>
          <a:bodyPr>
            <a:normAutofit fontScale="90000"/>
          </a:bodyPr>
          <a:lstStyle/>
          <a:p>
            <a:pPr algn="ctr"/>
            <a:br>
              <a:rPr lang="ru-RU" dirty="0"/>
            </a:br>
            <a:br>
              <a:rPr lang="ru-RU" dirty="0"/>
            </a:br>
            <a:r>
              <a:rPr lang="ru-RU" dirty="0"/>
              <a:t>Тема урока:</a:t>
            </a:r>
            <a:br>
              <a:rPr lang="ru-RU" sz="3600" dirty="0"/>
            </a:br>
            <a:br>
              <a:rPr lang="ru-RU" sz="3600" dirty="0"/>
            </a:br>
            <a:br>
              <a:rPr lang="ru-RU" dirty="0"/>
            </a:br>
            <a:r>
              <a:rPr lang="ru-RU" dirty="0"/>
              <a:t>«Проблемные вопросы в</a:t>
            </a:r>
            <a:br>
              <a:rPr lang="ru-RU" dirty="0"/>
            </a:br>
            <a:br>
              <a:rPr lang="ru-RU" dirty="0"/>
            </a:br>
            <a:r>
              <a:rPr lang="ru-RU" dirty="0"/>
              <a:t> рассказе Е. И. Носова «Кукла»</a:t>
            </a:r>
            <a:br>
              <a:rPr lang="ru-RU" dirty="0"/>
            </a:br>
            <a:br>
              <a:rPr lang="ru-RU" dirty="0"/>
            </a:br>
            <a:r>
              <a:rPr lang="ru-RU" dirty="0"/>
              <a:t>                           </a:t>
            </a:r>
            <a:endParaRPr lang="ru-RU" sz="3100" dirty="0"/>
          </a:p>
        </p:txBody>
      </p:sp>
    </p:spTree>
    <p:extLst>
      <p:ext uri="{BB962C8B-B14F-4D97-AF65-F5344CB8AC3E}">
        <p14:creationId xmlns:p14="http://schemas.microsoft.com/office/powerpoint/2010/main" val="552312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D7401D-4007-4167-8B57-26B5C5324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342900"/>
            <a:ext cx="10425113" cy="16256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8900" b="1" dirty="0"/>
              <a:t>Задачи:</a:t>
            </a:r>
            <a:br>
              <a:rPr lang="ru-RU" sz="8900" dirty="0"/>
            </a:b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061B9D-791D-4DC8-828C-8ADE2D0C0D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099" y="2679700"/>
            <a:ext cx="11862777" cy="4178299"/>
          </a:xfrm>
        </p:spPr>
        <p:txBody>
          <a:bodyPr/>
          <a:lstStyle/>
          <a:p>
            <a:pPr marL="0" indent="0">
              <a:buNone/>
            </a:pPr>
            <a:r>
              <a:rPr lang="ru-RU" sz="7200" dirty="0"/>
              <a:t>-определить …..</a:t>
            </a:r>
          </a:p>
          <a:p>
            <a:pPr marL="0" indent="0">
              <a:buNone/>
            </a:pPr>
            <a:r>
              <a:rPr lang="ru-RU" sz="7200" dirty="0"/>
              <a:t>- чему…..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5582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D7401D-4007-4167-8B57-26B5C5324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342900"/>
            <a:ext cx="10425113" cy="16256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7300" b="1" dirty="0"/>
              <a:t>Задачи:</a:t>
            </a:r>
            <a:br>
              <a:rPr lang="ru-RU" sz="7300" dirty="0"/>
            </a:b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061B9D-791D-4DC8-828C-8ADE2D0C0D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30300"/>
            <a:ext cx="12027877" cy="5727699"/>
          </a:xfrm>
        </p:spPr>
        <p:txBody>
          <a:bodyPr/>
          <a:lstStyle/>
          <a:p>
            <a:pPr marL="0" indent="0">
              <a:buNone/>
            </a:pPr>
            <a:r>
              <a:rPr lang="ru-RU" sz="7200" dirty="0"/>
              <a:t>-определить проблемы, которые поставил Носов Е. И.        в рассказе «Кукла»;</a:t>
            </a:r>
          </a:p>
          <a:p>
            <a:pPr marL="0" indent="0">
              <a:buNone/>
            </a:pPr>
            <a:r>
              <a:rPr lang="ru-RU" sz="7200" dirty="0"/>
              <a:t>- чему учит нас рассказ.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6850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D455E7-2534-4850-8D58-EC9EF3B52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1100" y="365125"/>
            <a:ext cx="1892300" cy="1325563"/>
          </a:xfrm>
        </p:spPr>
        <p:txBody>
          <a:bodyPr>
            <a:normAutofit/>
          </a:bodyPr>
          <a:lstStyle/>
          <a:p>
            <a:r>
              <a:rPr lang="ru-RU" sz="2800" i="1" dirty="0"/>
              <a:t>Эпиграф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649B29-C8F5-49CB-9F33-C1D618CFE1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3400" y="1320800"/>
            <a:ext cx="4813300" cy="4856163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	«Моей неизменной темой по-прежнему                                                                                                            остается  жизнь простого человека, его нравственные истоки, отношение к земле, природе…»</a:t>
            </a:r>
          </a:p>
          <a:p>
            <a:endParaRPr lang="ru-RU" dirty="0"/>
          </a:p>
          <a:p>
            <a:pPr marL="0" indent="0" algn="r">
              <a:buNone/>
            </a:pPr>
            <a:r>
              <a:rPr lang="ru-RU" dirty="0"/>
              <a:t>Е. И. Носов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D3EC845-94F5-4395-B91A-73DD3A4088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1" y="190500"/>
            <a:ext cx="4635500" cy="6477000"/>
          </a:xfrm>
          <a:prstGeom prst="rect">
            <a:avLst/>
          </a:prstGeom>
        </p:spPr>
      </p:pic>
      <p:sp>
        <p:nvSpPr>
          <p:cNvPr id="5" name="TMAutoTimeShape">
            <a:extLst>
              <a:ext uri="{FF2B5EF4-FFF2-40B4-BE49-F238E27FC236}">
                <a16:creationId xmlns:a16="http://schemas.microsoft.com/office/drawing/2014/main" id="{E64FEF8D-4264-4B08-86CB-0B0C121E4731}"/>
              </a:ext>
            </a:extLst>
          </p:cNvPr>
          <p:cNvSpPr txBox="1"/>
          <p:nvPr/>
        </p:nvSpPr>
        <p:spPr>
          <a:xfrm>
            <a:off x="12700" y="12700"/>
            <a:ext cx="2540000" cy="2308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ru-RU" sz="900">
                <a:latin typeface="Arial" panose="020B0604020202020204" pitchFamily="34" charset="0"/>
              </a:rPr>
              <a:t>00:00:02</a:t>
            </a:r>
          </a:p>
        </p:txBody>
      </p:sp>
    </p:spTree>
    <p:extLst>
      <p:ext uri="{BB962C8B-B14F-4D97-AF65-F5344CB8AC3E}">
        <p14:creationId xmlns:p14="http://schemas.microsoft.com/office/powerpoint/2010/main" val="1511726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AD21B1E-02D8-47AA-B338-414A33B3EF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25625"/>
            <a:ext cx="11125200" cy="4351338"/>
          </a:xfrm>
        </p:spPr>
        <p:txBody>
          <a:bodyPr>
            <a:normAutofit fontScale="85000" lnSpcReduction="20000"/>
          </a:bodyPr>
          <a:lstStyle/>
          <a:p>
            <a:r>
              <a:rPr lang="ru-RU" sz="4000" u="sng" dirty="0"/>
              <a:t>1 рабочая площадка </a:t>
            </a:r>
            <a:r>
              <a:rPr lang="ru-RU" sz="4000" dirty="0"/>
              <a:t>– обозначена белым цветом- работа по тексту  в группе согласно маршрутному листу. </a:t>
            </a:r>
          </a:p>
          <a:p>
            <a:pPr marL="0" indent="0">
              <a:buNone/>
            </a:pPr>
            <a:endParaRPr lang="ru-RU" sz="4000" dirty="0"/>
          </a:p>
          <a:p>
            <a:r>
              <a:rPr lang="ru-RU" sz="4000" u="sng" dirty="0"/>
              <a:t>2 рабочая площадка </a:t>
            </a:r>
            <a:r>
              <a:rPr lang="ru-RU" sz="4000" dirty="0"/>
              <a:t>– подразумевает работу по тексту и со словарём.</a:t>
            </a:r>
          </a:p>
          <a:p>
            <a:pPr marL="0" indent="0">
              <a:buNone/>
            </a:pPr>
            <a:endParaRPr lang="ru-RU" sz="4000" dirty="0"/>
          </a:p>
          <a:p>
            <a:r>
              <a:rPr lang="ru-RU" sz="4000" u="sng" dirty="0"/>
              <a:t>3 рабочая площадка </a:t>
            </a:r>
            <a:r>
              <a:rPr lang="ru-RU" sz="4000" dirty="0"/>
              <a:t>-  работа по тексту и создание </a:t>
            </a:r>
            <a:r>
              <a:rPr lang="ru-RU" sz="4000" dirty="0" err="1"/>
              <a:t>синквейна</a:t>
            </a:r>
            <a:r>
              <a:rPr lang="ru-RU" sz="4000" dirty="0"/>
              <a:t>. </a:t>
            </a:r>
          </a:p>
          <a:p>
            <a:endParaRPr lang="ru-RU" dirty="0"/>
          </a:p>
        </p:txBody>
      </p:sp>
      <p:sp>
        <p:nvSpPr>
          <p:cNvPr id="4" name="TMAutoTimeShape">
            <a:extLst>
              <a:ext uri="{FF2B5EF4-FFF2-40B4-BE49-F238E27FC236}">
                <a16:creationId xmlns:a16="http://schemas.microsoft.com/office/drawing/2014/main" id="{625BD20A-0650-4AB4-B2BC-D7B31480D060}"/>
              </a:ext>
            </a:extLst>
          </p:cNvPr>
          <p:cNvSpPr txBox="1"/>
          <p:nvPr/>
        </p:nvSpPr>
        <p:spPr>
          <a:xfrm>
            <a:off x="12700" y="12700"/>
            <a:ext cx="2540000" cy="2308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ru-RU" sz="900" dirty="0">
                <a:latin typeface="Arial" panose="020B0604020202020204" pitchFamily="34" charset="0"/>
              </a:rPr>
              <a:t>00:00:01</a:t>
            </a:r>
          </a:p>
        </p:txBody>
      </p:sp>
    </p:spTree>
    <p:extLst>
      <p:ext uri="{BB962C8B-B14F-4D97-AF65-F5344CB8AC3E}">
        <p14:creationId xmlns:p14="http://schemas.microsoft.com/office/powerpoint/2010/main" val="15027139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48DE8C-3E8B-4F64-BDC6-087470A63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57149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Оценочный лист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D092133-5458-45D1-A2B0-AEB58A14CF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301" y="820737"/>
            <a:ext cx="11785599" cy="6037263"/>
          </a:xfrm>
          <a:prstGeom prst="rect">
            <a:avLst/>
          </a:prstGeom>
        </p:spPr>
      </p:pic>
      <p:sp>
        <p:nvSpPr>
          <p:cNvPr id="3" name="TMAutoTimeShape">
            <a:extLst>
              <a:ext uri="{FF2B5EF4-FFF2-40B4-BE49-F238E27FC236}">
                <a16:creationId xmlns:a16="http://schemas.microsoft.com/office/drawing/2014/main" id="{63C3C335-1F56-4991-8731-976A07956B28}"/>
              </a:ext>
            </a:extLst>
          </p:cNvPr>
          <p:cNvSpPr txBox="1"/>
          <p:nvPr/>
        </p:nvSpPr>
        <p:spPr>
          <a:xfrm>
            <a:off x="12700" y="12700"/>
            <a:ext cx="2540000" cy="2308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ru-RU" sz="900">
                <a:latin typeface="Arial" panose="020B0604020202020204" pitchFamily="34" charset="0"/>
              </a:rPr>
              <a:t>00:00:04</a:t>
            </a:r>
          </a:p>
        </p:txBody>
      </p:sp>
    </p:spTree>
    <p:extLst>
      <p:ext uri="{BB962C8B-B14F-4D97-AF65-F5344CB8AC3E}">
        <p14:creationId xmlns:p14="http://schemas.microsoft.com/office/powerpoint/2010/main" val="409414541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505</TotalTime>
  <Words>366</Words>
  <Application>Microsoft Office PowerPoint</Application>
  <PresentationFormat>Широкоэкранный</PresentationFormat>
  <Paragraphs>64</Paragraphs>
  <Slides>12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Century Gothic</vt:lpstr>
      <vt:lpstr>Times New Roman</vt:lpstr>
      <vt:lpstr>Wingdings 3</vt:lpstr>
      <vt:lpstr>Легкий дым</vt:lpstr>
      <vt:lpstr>   Открытый урок литературы в 7 классе   Проблемные вопросы в   рассказе Е. И. Носова «Кукла»                           </vt:lpstr>
      <vt:lpstr>Презентация PowerPoint</vt:lpstr>
      <vt:lpstr>Презентация PowerPoint</vt:lpstr>
      <vt:lpstr>  Тема урока:   «Проблемные вопросы в   рассказе Е. И. Носова «Кукла»                             </vt:lpstr>
      <vt:lpstr>Задачи:  </vt:lpstr>
      <vt:lpstr>Задачи:  </vt:lpstr>
      <vt:lpstr>Эпиграф</vt:lpstr>
      <vt:lpstr>Презентация PowerPoint</vt:lpstr>
      <vt:lpstr>Оценочный лист</vt:lpstr>
      <vt:lpstr>Проблемы, которые ставит Носов Е.И.  в рассказе «Кукла»</vt:lpstr>
      <vt:lpstr>Продолжите    предложения </vt:lpstr>
      <vt:lpstr>Домашнее задание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Рассказ «Кукла» Е. И. Носова.   Нравственны проблемы рассказа</dc:title>
  <dc:creator>Admon</dc:creator>
  <cp:lastModifiedBy>Ju)</cp:lastModifiedBy>
  <cp:revision>14</cp:revision>
  <dcterms:created xsi:type="dcterms:W3CDTF">2022-04-13T06:59:17Z</dcterms:created>
  <dcterms:modified xsi:type="dcterms:W3CDTF">2022-12-11T11:46:25Z</dcterms:modified>
</cp:coreProperties>
</file>