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8" r:id="rId3"/>
    <p:sldId id="259" r:id="rId4"/>
    <p:sldId id="266" r:id="rId5"/>
    <p:sldId id="260" r:id="rId6"/>
    <p:sldId id="261" r:id="rId7"/>
    <p:sldId id="262" r:id="rId8"/>
    <p:sldId id="264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3B0C1-696F-484E-B3A6-B86C904A6336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695AE-C880-4054-A93E-A90C96CB3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929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07" y="-14994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929198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500042"/>
            <a:ext cx="814393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помощь педагогам: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143248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285860"/>
            <a:ext cx="1522397" cy="152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85984" y="1714488"/>
            <a:ext cx="651038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Презентации к занятиям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00298" y="3714752"/>
            <a:ext cx="623415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Конспекты</a:t>
            </a:r>
            <a:r>
              <a:rPr kumimoji="0" lang="ru-RU" sz="2800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занятий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428860" y="5357826"/>
            <a:ext cx="621507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Практические</a:t>
            </a:r>
            <a:r>
              <a:rPr kumimoji="0" lang="ru-RU" sz="2800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материалы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7158" y="593504"/>
            <a:ext cx="8358246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игры: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азвитие познавательного интереса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старших дошкольников к родному краю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посредством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применения дидактической  игры «Крым – мой дом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8596" y="2285992"/>
            <a:ext cx="8286808" cy="3477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Обучающие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систематизировать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знания детей о Крыме; расширять знания о городах, растительном, животном мире, профессиях родного края, личностях прославивших наш полуостров и т. д.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 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внимание, логическое мышление, связную речь, умение описать ситуацию по картинке сложными предложениями,  воображение, усидчивость.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Воспитывающие: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 к изучению родного края, его истории и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традициям;</a:t>
            </a:r>
            <a:r>
              <a:rPr kumimoji="0" lang="ru-RU" sz="2000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оспитывать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дружелюбные взаимоотношения между детьми,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толерантность;</a:t>
            </a:r>
            <a:r>
              <a:rPr kumimoji="0" lang="ru-RU" sz="2000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пособствовать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созданию у детей радостного эмоционального настроя.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142852"/>
            <a:ext cx="7858180" cy="7903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АКТУАЛЬНОСТЬ ДИДАКТИЧЕСКОЙ ИГРЫ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«КРЫМ  - МОЙ ДОМ»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928802"/>
            <a:ext cx="5929354" cy="7595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lvl="0"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Повышает познавательный</a:t>
            </a:r>
          </a:p>
          <a:p>
            <a:pPr lvl="0"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интерес к изучению родного края  </a:t>
            </a:r>
          </a:p>
          <a:p>
            <a:pPr lvl="0" algn="ctr"/>
            <a:endParaRPr lang="ru-RU" sz="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5214950"/>
            <a:ext cx="5715040" cy="11597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lvl="0" algn="ctr"/>
            <a:endParaRPr lang="ru-RU" sz="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Является инструментом реализации парциальной программы</a:t>
            </a:r>
          </a:p>
          <a:p>
            <a:pPr lvl="0"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«Крымский веночек»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3000372"/>
            <a:ext cx="5857916" cy="851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lvl="0" algn="ctr"/>
            <a:endParaRPr lang="ru-RU" sz="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Охватывает всех участников </a:t>
            </a:r>
          </a:p>
          <a:p>
            <a:pPr lvl="0"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образовательных отношений</a:t>
            </a:r>
          </a:p>
          <a:p>
            <a:pPr lvl="0" algn="ctr"/>
            <a:endParaRPr lang="ru-RU" sz="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4143380"/>
            <a:ext cx="5786478" cy="851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lvl="0" algn="ctr"/>
            <a:endParaRPr lang="ru-RU" sz="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Знакомит воспитанников с миром  цифровых 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технологий</a:t>
            </a:r>
          </a:p>
          <a:p>
            <a:pPr lvl="0" algn="ctr"/>
            <a:endParaRPr lang="ru-RU" sz="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1214422"/>
            <a:ext cx="5929354" cy="5441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lvl="0" algn="ctr"/>
            <a:endParaRPr lang="ru-RU" sz="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Соответствует ФГОС И ФОП ДО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214282" y="571480"/>
            <a:ext cx="8786842" cy="5087102"/>
            <a:chOff x="122161" y="308655"/>
            <a:chExt cx="8816904" cy="518362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585233" y="308655"/>
              <a:ext cx="4074671" cy="58583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51206" tIns="25603" rIns="51206" bIns="25603">
              <a:spAutoFit/>
            </a:bodyPr>
            <a:lstStyle/>
            <a:p>
              <a:pPr algn="ctr"/>
              <a:r>
                <a:rPr lang="ru-RU" sz="3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МЕСТО В ФОП ДО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924882" y="1691732"/>
              <a:ext cx="3980881" cy="42902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51206" tIns="25603" rIns="51206" bIns="25603">
              <a:spAutoFit/>
            </a:bodyPr>
            <a:lstStyle/>
            <a:p>
              <a:pPr algn="just"/>
              <a:r>
                <a:rPr lang="ru-RU" sz="1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ПУНКТ 24.5. ИГРА ЗАНИМАЕТ ЦЕНТРАЛЬНОЕ МЕСТО В ЖИЗНИ РЕБЕНКА</a:t>
              </a:r>
              <a:r>
                <a:rPr lang="ru-RU" sz="12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942621" y="4671235"/>
              <a:ext cx="3996444" cy="82104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51206" tIns="25603" rIns="51206" bIns="25603">
              <a:spAutoFit/>
            </a:bodyPr>
            <a:lstStyle/>
            <a:p>
              <a:r>
                <a:rPr lang="ru-RU" sz="1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ПУНКТ 24.6. ИГРА В ПЕДАГОГИЧЕСКОМ ПРОЦЕССЕ ВЫПОЛНЯЕТ РАЗЛИЧНЫЕ </a:t>
              </a:r>
              <a:r>
                <a:rPr lang="ru-RU" sz="1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ФУНКЦИИ: ОБУЧАЮЩУЮ, ПОЗНАВАТЕЛЬНУЮ, РАЗВИВАЮЩУЮ И ДР</a:t>
              </a:r>
              <a:r>
                <a:rPr lang="ru-RU" sz="13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916478" y="3357248"/>
              <a:ext cx="3996444" cy="80536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51206" tIns="25603" rIns="51206" bIns="25603">
              <a:spAutoFit/>
            </a:bodyPr>
            <a:lstStyle/>
            <a:p>
              <a:r>
                <a:rPr lang="ru-RU" sz="1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24.7. В ОБРАЗОВАТЕЛЬНОМ ПРОЦЕССЕ ИГРА ЗАНИМАЕТ ОСОБОЕ МЕСТО, ВЫСТУПАЯ КАК ФОРМА ОРГАНИЗАЦИИ ЖИЗНИ И ДЕЯТЕЛЬНОСТИ </a:t>
              </a:r>
              <a:r>
                <a:rPr lang="ru-RU" sz="1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ДЕТЕЙ.</a:t>
              </a:r>
              <a:endPara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2161" y="1554053"/>
              <a:ext cx="4572000" cy="136987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51206" tIns="25603" rIns="51206" bIns="25603">
              <a:spAutoFit/>
            </a:bodyPr>
            <a:lstStyle/>
            <a:p>
              <a:pPr algn="just"/>
              <a:r>
                <a:rPr lang="ru-RU" sz="1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ПУНКТ18.6.1. ЗАДАЧИ В ОБЛАСТИ ФОРМИРОВАНИЯ ОСНОВ </a:t>
              </a:r>
              <a:r>
                <a:rPr lang="ru-RU" sz="1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ГРАЖДАНСТВЕННОСТИ </a:t>
              </a:r>
              <a:r>
                <a:rPr lang="ru-RU" sz="1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И ПАТРИОТИЗМА:</a:t>
              </a:r>
            </a:p>
            <a:p>
              <a:pPr marL="192022" indent="-192022" algn="just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ВОСПИТЫВАТЬ </a:t>
              </a:r>
              <a:r>
                <a:rPr lang="ru-RU" sz="1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УВАЖИТЕЛЬНОЕ ОТНОШЕНИЕ К РОДИНЕ;</a:t>
              </a:r>
            </a:p>
            <a:p>
              <a:pPr marL="192022" indent="-192022" algn="just">
                <a:buFont typeface="Arial" panose="020B0604020202020204" pitchFamily="34" charset="0"/>
                <a:buChar char="•"/>
              </a:pPr>
              <a:r>
                <a:rPr lang="ru-RU" sz="1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ЗНАКОМИТЬ С </a:t>
              </a:r>
              <a:r>
                <a:rPr lang="ru-RU" sz="1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СОДЕРЖАНИЕМ </a:t>
              </a:r>
              <a:r>
                <a:rPr lang="ru-RU" sz="1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ТРАДИЦИЙ НАРОДА;</a:t>
              </a:r>
            </a:p>
            <a:p>
              <a:pPr marL="192022" indent="-192022" algn="just">
                <a:buFont typeface="Arial" panose="020B0604020202020204" pitchFamily="34" charset="0"/>
                <a:buChar char="•"/>
              </a:pPr>
              <a:r>
                <a:rPr lang="ru-RU" sz="1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ПОДДЕРЖИВАТЬ ДЕТСКУЮ ЛЮБОЗНАТЕЛЬНОСТЬ ПО ОТНОШЕНИЮ К РОДНОМУ </a:t>
              </a:r>
              <a:r>
                <a:rPr lang="ru-RU" sz="1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КРАЮ.</a:t>
              </a:r>
              <a:endPara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3508" y="4568644"/>
              <a:ext cx="4572000" cy="80536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51206" tIns="25603" rIns="51206" bIns="25603">
              <a:spAutoFit/>
            </a:bodyPr>
            <a:lstStyle/>
            <a:p>
              <a:r>
                <a:rPr lang="ru-RU" sz="1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ПУНКТ 29.2.2.1. ПАТРИОТИЧЕСКОЕ НАПРАВЛЕНИЕ ВОСПИТАНИЯ БАЗИРУЕТСЯ НА ИДЕЕ ПАТРИОТИЗМА КАК НРАВСТВЕННОГО ЧУВСТВА, КОТОРОЕ ВЫРАСТАЕТ ИЗ КУЛЬТУРЫ ЧЕЛОВЕЧЕСКОГО БЫТИЯ.</a:t>
              </a:r>
            </a:p>
          </p:txBody>
        </p:sp>
        <p:sp>
          <p:nvSpPr>
            <p:cNvPr id="10" name="Стрелка вверх 9"/>
            <p:cNvSpPr/>
            <p:nvPr/>
          </p:nvSpPr>
          <p:spPr>
            <a:xfrm rot="14875145">
              <a:off x="1530637" y="206244"/>
              <a:ext cx="465063" cy="1632767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51206" tIns="25603" rIns="51206" bIns="25603"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Стрелка вверх 10"/>
            <p:cNvSpPr/>
            <p:nvPr/>
          </p:nvSpPr>
          <p:spPr>
            <a:xfrm rot="6754112">
              <a:off x="7008234" y="452608"/>
              <a:ext cx="465063" cy="1389006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51206" tIns="25603" rIns="51206" bIns="25603"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 rot="11974177" flipV="1">
              <a:off x="6819570" y="944206"/>
              <a:ext cx="419204" cy="2132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51206" tIns="25603" rIns="51206" bIns="25603">
              <a:spAutoFit/>
            </a:bodyPr>
            <a:lstStyle/>
            <a:p>
              <a:pPr algn="ctr"/>
              <a:r>
                <a:rPr lang="ru-RU" sz="1050" dirty="0" smtClean="0">
                  <a:solidFill>
                    <a:schemeClr val="tx2">
                      <a:lumMod val="75000"/>
                    </a:schemeClr>
                  </a:solidFill>
                </a:rPr>
                <a:t>ИГРЫ</a:t>
              </a:r>
              <a:endParaRPr lang="ru-RU" sz="10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0158495">
              <a:off x="1352632" y="859622"/>
              <a:ext cx="1109913" cy="2132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51206" tIns="25603" rIns="51206" bIns="25603">
              <a:spAutoFit/>
            </a:bodyPr>
            <a:lstStyle/>
            <a:p>
              <a:pPr algn="ctr"/>
              <a:r>
                <a:rPr lang="ru-RU" sz="105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ПАТРИОТИЗМА</a:t>
              </a:r>
              <a:endParaRPr lang="ru-RU" sz="10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43508" y="3296454"/>
              <a:ext cx="4572000" cy="99353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51206" tIns="25603" rIns="51206" bIns="25603">
              <a:spAutoFit/>
            </a:bodyPr>
            <a:lstStyle/>
            <a:p>
              <a:r>
                <a:rPr lang="ru-RU" sz="1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ПУНКТ 29.2.2.1. ЦЕЛЬ ПАТРИОТИЧЕСКОГО НАПРАВЛЕНИЯ ВОСПИТАНИЯ - СОДЕЙСТВОВАТЬ ФОРМИРОВАНИЮ У РЕБЕНКА ЛИЧНОСТНОЙ ПОЗИЦИИ НАСЛЕДНИКА ТРАДИЦИЙ И КУЛЬТУРЫ, ЗАЩИТНИКА </a:t>
              </a:r>
              <a:r>
                <a:rPr lang="ru-RU" sz="1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ОТЕЧЕСТВА.</a:t>
              </a:r>
              <a:endPara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9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71802" y="5072074"/>
            <a:ext cx="3357586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 детей: от 5 лет.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игроков: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2-4 человека, командами.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игры: </a:t>
            </a: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10-15 мин.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500042"/>
            <a:ext cx="7929586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Предварительная работа: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Проектная деятельность (проект «Горжусь твоим именем улица»,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детско-родительский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«Маршрут выходного дня»)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(дидактические, подвижные (народные игры), настольные, сюжетно-ролевые, интерактивные);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Праздники и развлечения;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Театрализованная деятельность;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Выставки, конкурсы творческих работ; (фотовыставка «Крым, в котором я живу», выставка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детско–родительского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творчества «Крымский сувенир»)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Акции («Окна Крыма», «Посади дерево»);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Целевые прогулки и наблюдения;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Музейная педагогика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(музей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«Ракушки чёрного моря», музей «Крым на магнитах»)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357422" y="285728"/>
            <a:ext cx="4924169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комплект игры входит: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00108"/>
            <a:ext cx="3643338" cy="20928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Полифункциональная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коробка – дом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929198"/>
            <a:ext cx="8572560" cy="18466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Игровое поле-карта Крыма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1000108"/>
            <a:ext cx="3643338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Фишки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грифоны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3071810"/>
            <a:ext cx="157163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Кубики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214686"/>
            <a:ext cx="3186129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Информационный буклет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3214686"/>
            <a:ext cx="3143272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Карточки с заданиями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6387" name="Picture 3" descr="C:\Users\1\Downloads\грифоны.png"/>
          <p:cNvPicPr>
            <a:picLocks noChangeAspect="1" noChangeArrowheads="1"/>
          </p:cNvPicPr>
          <p:nvPr/>
        </p:nvPicPr>
        <p:blipFill>
          <a:blip r:embed="rId3"/>
          <a:srcRect l="15362" r="18071"/>
          <a:stretch>
            <a:fillRect/>
          </a:stretch>
        </p:blipFill>
        <p:spPr bwMode="auto">
          <a:xfrm>
            <a:off x="6143636" y="1500174"/>
            <a:ext cx="1928794" cy="1308935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643314"/>
            <a:ext cx="695587" cy="1078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665"/>
          <a:stretch>
            <a:fillRect/>
          </a:stretch>
        </p:blipFill>
        <p:spPr bwMode="auto">
          <a:xfrm>
            <a:off x="6500826" y="3643314"/>
            <a:ext cx="1714480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:\Users\1\Downloads\кубики.png"/>
          <p:cNvPicPr>
            <a:picLocks noChangeAspect="1" noChangeArrowheads="1"/>
          </p:cNvPicPr>
          <p:nvPr/>
        </p:nvPicPr>
        <p:blipFill>
          <a:blip r:embed="rId7" cstate="print"/>
          <a:srcRect l="11620" r="13219" b="33928"/>
          <a:stretch>
            <a:fillRect/>
          </a:stretch>
        </p:blipFill>
        <p:spPr bwMode="auto">
          <a:xfrm>
            <a:off x="4071934" y="3429000"/>
            <a:ext cx="1306155" cy="685496"/>
          </a:xfrm>
          <a:prstGeom prst="rect">
            <a:avLst/>
          </a:prstGeom>
          <a:noFill/>
        </p:spPr>
      </p:pic>
      <p:pic>
        <p:nvPicPr>
          <p:cNvPr id="17" name="Picture 2" descr="C:\Users\Detsad\Desktop\Щербак Евпатория\презентация\д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955" y="1367737"/>
            <a:ext cx="1385212" cy="184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Detsad\Desktop\Щербак Евпатория\презентация\photo_2024-03-19_16-54-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2" y="5000636"/>
            <a:ext cx="2349164" cy="1660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Detsad\Downloads\photo_2024-03-25_16-03-4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63" y="5000636"/>
            <a:ext cx="2476485" cy="185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5000636"/>
            <a:ext cx="2214578" cy="1660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118207"/>
            <a:ext cx="8589075" cy="3287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429132"/>
            <a:ext cx="645812" cy="10715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214686"/>
            <a:ext cx="642942" cy="10668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928802"/>
            <a:ext cx="696839" cy="11562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6" y="714356"/>
            <a:ext cx="649436" cy="10715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572140"/>
            <a:ext cx="649437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Прямоугольник 37"/>
          <p:cNvSpPr/>
          <p:nvPr/>
        </p:nvSpPr>
        <p:spPr>
          <a:xfrm>
            <a:off x="1071538" y="5715016"/>
            <a:ext cx="7858180" cy="91348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 –ЭСТЕТИЧЕСКОЕ  РАЗВИТИЕ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Крым глазами художников, музыка народов Крыма, народные промыслы.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071538" y="857232"/>
            <a:ext cx="7858180" cy="80575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«Какой, какая, какое?», пословицы народов Крыма, загадки.</a:t>
            </a:r>
          </a:p>
          <a:p>
            <a:pPr algn="ctr"/>
            <a:endParaRPr lang="en-US" sz="1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071538" y="2143116"/>
            <a:ext cx="7858180" cy="60570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Сделай так,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нейрогимнастика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виды спорта. 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071538" y="3286124"/>
            <a:ext cx="7858180" cy="103659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Достопримечательности; народы, гербы городов, национальные блюда, профессии, праздники, знаменитые личности, растения, насекомые, птицы, животные, обитатели морей, опасные, грибы.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1071538" y="4643446"/>
            <a:ext cx="7858180" cy="60570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СОЦ.-КОММУНИКАТИВНОЕ РАЗВИТИЕ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Береги воду, хорошо или плохо, правила поведения в лесу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1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428604"/>
            <a:ext cx="8358246" cy="5940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игры: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игры выбирают себе фишки и устанавливают их на старте. При помощи считалки выбирают, кто будет бросать кубик первым.</a:t>
            </a:r>
          </a:p>
          <a:p>
            <a:pPr algn="ctr"/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Считалочка:</a:t>
            </a:r>
          </a:p>
          <a:p>
            <a:pPr algn="ctr"/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Раз, два, три, четыре, пять!</a:t>
            </a:r>
          </a:p>
          <a:p>
            <a:pPr algn="ctr"/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Будем Крым мы изучать!</a:t>
            </a:r>
          </a:p>
          <a:p>
            <a:pPr algn="ctr"/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Синий, </a:t>
            </a: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белый, красный!</a:t>
            </a:r>
            <a:endParaRPr lang="ru-RU" sz="1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Крым у нас прекрасный!</a:t>
            </a:r>
          </a:p>
          <a:p>
            <a:pPr algn="ctr"/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Грифона в руки мы берем</a:t>
            </a:r>
          </a:p>
          <a:p>
            <a:pPr algn="ctr"/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Кто первый ходит узнаем!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Начиная путешествие, ребенок бросает кубик, и двигает фишку, в зависимости от цвета домика - клетки ребенок выбирает карточку идентичного цвета, и выполняет задание. Если игрок затрудняется с ответом, он изображает жест –  «Я в домике», который означает, что необходима подсказка. </a:t>
            </a:r>
            <a:endParaRPr lang="ru-RU" sz="1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игры детей ждут и приятные бонусы за дверками домиков (дополнительные ходы и стрелки вперед), и неприятные сюрпризы (пропуски ходов, стрелки назад). </a:t>
            </a:r>
            <a:endParaRPr lang="ru-RU" sz="1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состав игры входит полифункциональный буклет, который представляет собой справочный информационный материал по всем разделам программы «Крымский веночек».</a:t>
            </a:r>
            <a:endParaRPr lang="ru-RU" sz="1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indent="6302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Первым заканчивает путешествие тот, кто доберется до </a:t>
            </a: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Крымского </a:t>
            </a: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моста (финиш игры). </a:t>
            </a:r>
            <a:endParaRPr lang="ru-RU" sz="1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indent="6302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нашей игре проигравших нет, ведь играя, каждый узнает  много нового и интересного! </a:t>
            </a:r>
            <a:endParaRPr lang="ru-RU" sz="1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418722"/>
            <a:ext cx="8358246" cy="60016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Результаты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включения дидактической игры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«Крым – мой дом»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- образовательный процесс: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повышение познавательного интереса у детей старшего дошкольного возраста к изучению родного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края;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мение ориентироваться на карте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ктивизация диалогической речи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высокий уровень </a:t>
            </a:r>
            <a:r>
              <a:rPr lang="ru-RU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представлений о родном крае;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повышение уровня заинтересованности родителей в взаимодействии с ДОО</a:t>
            </a:r>
            <a:endParaRPr lang="ru-RU" sz="24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669</Words>
  <Application>Microsoft Office PowerPoint</Application>
  <PresentationFormat>Экран (4:3)</PresentationFormat>
  <Paragraphs>113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Detsad</cp:lastModifiedBy>
  <cp:revision>4</cp:revision>
  <cp:lastPrinted>2024-03-25T13:36:51Z</cp:lastPrinted>
  <dcterms:created xsi:type="dcterms:W3CDTF">2024-02-29T13:29:59Z</dcterms:created>
  <dcterms:modified xsi:type="dcterms:W3CDTF">2024-03-25T13:42:11Z</dcterms:modified>
</cp:coreProperties>
</file>