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58" r:id="rId3"/>
    <p:sldId id="259" r:id="rId4"/>
    <p:sldId id="272" r:id="rId5"/>
    <p:sldId id="260" r:id="rId6"/>
    <p:sldId id="274" r:id="rId7"/>
    <p:sldId id="275" r:id="rId8"/>
    <p:sldId id="276" r:id="rId9"/>
    <p:sldId id="277" r:id="rId10"/>
    <p:sldId id="278" r:id="rId11"/>
    <p:sldId id="261" r:id="rId12"/>
    <p:sldId id="264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F02DD-B0E8-4EF0-83F5-597D542D4DE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828800" y="-55263"/>
            <a:ext cx="5486400" cy="6816915"/>
          </a:xfrm>
          <a:custGeom>
            <a:avLst/>
            <a:gdLst/>
            <a:ahLst/>
            <a:cxnLst/>
            <a:rect l="l" t="t" r="r" b="b"/>
            <a:pathLst>
              <a:path w="8229600" h="13633830">
                <a:moveTo>
                  <a:pt x="0" y="0"/>
                </a:moveTo>
                <a:lnTo>
                  <a:pt x="8229600" y="0"/>
                </a:lnTo>
                <a:lnTo>
                  <a:pt x="8229600" y="13633830"/>
                </a:lnTo>
                <a:lnTo>
                  <a:pt x="0" y="13633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519147" y="1725875"/>
            <a:ext cx="6110789" cy="3180065"/>
            <a:chOff x="0" y="-385308"/>
            <a:chExt cx="16295436" cy="6360130"/>
          </a:xfrm>
        </p:grpSpPr>
        <p:sp>
          <p:nvSpPr>
            <p:cNvPr id="4" name="TextBox 4"/>
            <p:cNvSpPr txBox="1"/>
            <p:nvPr/>
          </p:nvSpPr>
          <p:spPr>
            <a:xfrm>
              <a:off x="13552" y="-385308"/>
              <a:ext cx="16281884" cy="4739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«Роль музыкального воспитания</a:t>
              </a:r>
              <a:br>
                <a:rPr lang="ru-RU" sz="4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4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детском саду»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>
                  <a:latin typeface="Times New Roman" pitchFamily="18" charset="0"/>
                  <a:cs typeface="Times New Roman" pitchFamily="18" charset="0"/>
                </a:rPr>
              </a:br>
              <a:endParaRPr lang="en-US" sz="2200" spc="166" dirty="0">
                <a:solidFill>
                  <a:schemeClr val="accent2">
                    <a:lumMod val="50000"/>
                  </a:schemeClr>
                </a:solidFill>
                <a:latin typeface="Balmy" charset="-52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05380"/>
              <a:ext cx="16281884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9"/>
                </a:lnSpc>
              </a:pPr>
              <a:endParaRPr/>
            </a:p>
          </p:txBody>
        </p:sp>
      </p:grpSp>
      <p:pic>
        <p:nvPicPr>
          <p:cNvPr id="2052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867"/>
            <a:ext cx="1503218" cy="18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770450"/>
            <a:ext cx="1503218" cy="18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4745" y="4521219"/>
            <a:ext cx="6891248" cy="1175091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1300" b="1" dirty="0">
                <a:ln w="50800"/>
              </a:rPr>
              <a:t>Щербак Елена Александровна, </a:t>
            </a:r>
          </a:p>
          <a:p>
            <a:pPr algn="r"/>
            <a:r>
              <a:rPr lang="ru-RU" sz="1100" b="1" dirty="0">
                <a:ln w="50800"/>
              </a:rPr>
              <a:t>в</a:t>
            </a:r>
            <a:r>
              <a:rPr lang="ru-RU" sz="1100" b="1" dirty="0">
                <a:ln w="50800"/>
              </a:rPr>
              <a:t>оспитатель Муниципального бюджетного дошкольного образовательного </a:t>
            </a:r>
          </a:p>
          <a:p>
            <a:pPr algn="r"/>
            <a:r>
              <a:rPr lang="ru-RU" sz="1100" b="1" dirty="0">
                <a:ln w="50800"/>
              </a:rPr>
              <a:t>учреждения </a:t>
            </a:r>
            <a:r>
              <a:rPr lang="ru-RU" sz="1100" b="1" dirty="0">
                <a:ln w="50800"/>
              </a:rPr>
              <a:t>«Детский сад № 19 «Солнышко</a:t>
            </a:r>
            <a:r>
              <a:rPr lang="ru-RU" sz="1100" b="1" dirty="0">
                <a:ln w="50800"/>
              </a:rPr>
              <a:t>»</a:t>
            </a:r>
          </a:p>
          <a:p>
            <a:pPr algn="r"/>
            <a:r>
              <a:rPr lang="ru-RU" sz="1100" b="1" dirty="0">
                <a:ln w="50800"/>
              </a:rPr>
              <a:t> </a:t>
            </a:r>
            <a:r>
              <a:rPr lang="ru-RU" sz="1100" b="1" dirty="0">
                <a:ln w="50800"/>
              </a:rPr>
              <a:t>муниципального образования </a:t>
            </a:r>
            <a:endParaRPr lang="ru-RU" sz="1100" b="1" dirty="0">
              <a:ln w="50800"/>
            </a:endParaRPr>
          </a:p>
          <a:p>
            <a:pPr algn="r"/>
            <a:r>
              <a:rPr lang="ru-RU" sz="1100" b="1" dirty="0">
                <a:ln w="50800"/>
              </a:rPr>
              <a:t>городской </a:t>
            </a:r>
            <a:r>
              <a:rPr lang="ru-RU" sz="1100" b="1" dirty="0">
                <a:ln w="50800"/>
              </a:rPr>
              <a:t>округ Ялта Республики Крым</a:t>
            </a:r>
          </a:p>
          <a:p>
            <a:pPr algn="ctr"/>
            <a:r>
              <a:rPr lang="ru-RU" sz="1600" b="1" dirty="0">
                <a:ln w="50800"/>
              </a:rPr>
              <a:t> </a:t>
            </a:r>
            <a:endParaRPr lang="ru-RU" sz="1600" b="1" dirty="0">
              <a:ln w="5080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47" y="4095755"/>
            <a:ext cx="1248359" cy="166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7858180" cy="1685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a:t>
            </a:r>
            <a:endParaRPr lang="ru-RU" sz="18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фото занятия\s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3810000" cy="2724150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642918"/>
            <a:ext cx="800105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Музыкальное искусство имеет огромное значение в умственном, нравственном, эстетическом и физическом воспитании. Работа начинается с детьми в возрасте от полутора лет и, продолжается до выпуска их в школу. На этом этапе пути в течении 5-6 лет ребята систематически, последовательно занимаются всеми видами музыкальной деятельности. Дети учатся петь, танцевать, слушать, играть на музыкальных инструментах.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процессе разучивания, пения у детей развивается память, крепнут голосовые связки, умение правильно дышать. Идет постоянная работа над дикцией, ребенок учится правильно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пропевать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звуки, слова, предложения.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Дети учатся выразительно, ритмично, красиво танцевать. Выражать в танце свои чувства и эмоции. Дети учатся приглашать на танец друг друга и провожать после танца. Танцевать это очень полезно для здоровья, у ребенка развивается правильная осанка, в дальнейшем он будет чувствовать себя уверенно в любой ситуации.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При систематическом слушании музыки у детей вырабатывается усидчивость, внимание это уже подготовка к школе и дальнейшей жизни. В каждом ребенке есть таланты и способности, необходимо помогать развивать их в дальнейшем.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Развитие музыкальности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 у каждого ребенка свое, поэтому не нужно огорчаться, если у малыша не сразу, получается, петь и танцевать, для этого требуется время. На музыкальных занятиях мы развиваем каждого ребенка и подходим к каждому ребенку индивидуально. Большое внимание уделяется такому инструменту как – голос, именно голос способен стать основой музыкальной культуры человека в будущем. Здесь мы используем принцип “от простого, к сложному”,. Малыш подпевает, но очень осторожно, так как связки голоса тонкие и хрупкие.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Обучая пению, мы учитываем физиологические особенности ребенка, методику работы над дыханием, темпом, дикцией. Песенный и танцевальный репертуар подбирается в соответствии с возрастной группой. Обучение предполагает индивидуальный подход и знание физиологии каждого возраста. Обучая навыкам и умениям играть на музыкальных инструментах, развиваем слух и эмоциональную отзывчивость. В младших группах дети подпевают взрослым, слушают, хлопают, топают. В старших группах детей учим петь хором, группами, водить хороводы, танцевать парами, мальчики учатся правильно приглашать девочек на танец.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На музыкальных занятиях учим детей: любить петь песни, уметь слушать музыку разных жанров, правильно, красиво и эстетично двигаться. Хочется и родителям пожелать, чтобы дома, на отдыхе, во время прогулок со своими детьми уделяли внимание музыкальному воспитанию. И мы взрослые помогаем реально воспринимать действительность, не разрушая чудесный мир ребенка.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500990" cy="46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музыкальный руководитель отвечает за музыкальное воспитание;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организует и проводит музыкальные занятия, литературно- музыкальные утренники, вечера;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выявляет музыкально одаренных детей и занимается с ними индивидуально и в группе;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участвует в проведении утренней гимнастики, физкультурных занятий и развлечений, обеспечивает музыкальное сопровождение организованных игр детей во 2-ой половине дня, проводит музыкально-дидактические, театрализованные и ритмические игры. </a:t>
            </a:r>
          </a:p>
          <a:p>
            <a:pPr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C:\Users\Андрей\Desktop\фото занятия\16644_html_3d0fb9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786082" cy="2089562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10243" name="Picture 3" descr="C:\Users\Андрей\Desktop\фото занятия\imag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93012" cy="2088000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6" name="Picture 3" descr="C:\Users\Андрей\Desktop\фото занятия\e5029d2b69207de23f3681dfec02e56f.jpg.jpg"/>
          <p:cNvPicPr>
            <a:picLocks noChangeAspect="1" noChangeArrowheads="1"/>
          </p:cNvPicPr>
          <p:nvPr/>
        </p:nvPicPr>
        <p:blipFill>
          <a:blip r:embed="rId4"/>
          <a:srcRect l="21679" t="26206" r="894"/>
          <a:stretch>
            <a:fillRect/>
          </a:stretch>
        </p:blipFill>
        <p:spPr bwMode="auto">
          <a:xfrm>
            <a:off x="3357554" y="4286256"/>
            <a:ext cx="2714644" cy="208400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7500990" cy="36147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Важно создавать условия для формирования основ музыкальной культуры детей дошкольного возраста.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cap="none" dirty="0"/>
          </a:p>
        </p:txBody>
      </p:sp>
      <p:pic>
        <p:nvPicPr>
          <p:cNvPr id="6" name="Рисунок 5" descr="noty_cvety_babochki_4066x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939">
            <a:off x="3743827" y="3419707"/>
            <a:ext cx="5146054" cy="2786082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000924" cy="2686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/>
              <a:t> </a:t>
            </a:r>
            <a:br>
              <a:rPr lang="ru-RU" sz="1400" cap="small" dirty="0" smtClean="0"/>
            </a:br>
            <a:r>
              <a:rPr lang="ru-RU" sz="1600" cap="small" dirty="0" smtClean="0">
                <a:effectLst/>
              </a:rPr>
              <a:t>        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предпочтения.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ндрей\Desktop\noty_cvety_babochki_4066x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2324" y="-8982075"/>
            <a:ext cx="4787351" cy="3600000"/>
          </a:xfrm>
          <a:prstGeom prst="rect">
            <a:avLst/>
          </a:prstGeom>
          <a:noFill/>
        </p:spPr>
      </p:pic>
      <p:pic>
        <p:nvPicPr>
          <p:cNvPr id="1026" name="Picture 2" descr="C:\Users\Андрей\Desktop\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548186" cy="2847164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786742" cy="54292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400" dirty="0" smtClean="0"/>
              <a:t>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Музыка развивает и творческие возможности человека. Если ребенок с детства слышит песню, прикасается к музыке сначала в игре, потом начинает вслушиваться в нее серьезно, такой человек способен тоньше чувствовать, быстрее реагировать, легче понимать других людей. Он наделен глубоким воображением, способен к творческому мышлению. Музыка – как сказочная вода: она может быть живой и мертвой. Она способна вдохновлять на подвиги и побуждать к разрушениям, поднимать кровяное давление и вызывать депрессии. С помощью музыки можно передавать свое эмоциональное состояние, улучшать рост растений, создать свою философию.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ндрей\Desktop\baby_with_musical_instr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57694"/>
            <a:ext cx="3241016" cy="2143140"/>
          </a:xfrm>
          <a:prstGeom prst="round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 в дошкольном возрасте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643866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– это самая приятная, прекрасная и доступная форма общения взрослого и ребёнка.  Мы вместе с детьми мечтаем, фантазируем, уносимся в мир сказок, в мир музыки. Мы вводим маленького человека в этот мир, воспитываем у него на основе музыки добрые и высокие чувства.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становится для детей доступным средством выражения настроений, мыслей, чувств. Велика сила эмоционального и нравственного воздействия музыки, и важно переживать её в движении.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Музыкальная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дошкольников 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различные способы, средства познания детьми музыкального искусства (а через него и окружающей жизни, и самого себя), с помощью которого осуществляется и общее развитие.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Для реализации образовательной области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детском саду ставит следующие цели: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Цель</a:t>
            </a:r>
            <a:r>
              <a:rPr lang="ru-RU" sz="1600" dirty="0" smtClean="0"/>
              <a:t>:</a:t>
            </a:r>
            <a:r>
              <a:rPr lang="ru-RU" sz="1600" b="1" dirty="0" smtClean="0"/>
              <a:t>  </a:t>
            </a:r>
          </a:p>
          <a:p>
            <a:pPr marL="0" indent="0">
              <a:buNone/>
            </a:pPr>
            <a:r>
              <a:rPr lang="ru-RU" sz="1600" b="1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детей, способности эмоционально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воспринимать музыку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через решение      следующих задач: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     - развитие  музыкально-художественной деятельности;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к музыкальному искусству;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 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детей; 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- развитие способности эмоционально воспринимать музыку.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Основные задачи музыкального воспитания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858180" cy="47863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Воспитывать любовь и интерес к музыке. Только развитие эмоциональной отзывчивости и восприимчивости дает возможность широко использовать воспитательное воздействие музыки.</a:t>
            </a:r>
          </a:p>
          <a:p>
            <a:pPr marL="0" indent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Обогащать впечатления детей, знакомя их в определенно организованной системе с разнообразными музыкальными произведениями и используемыми средствами выразительности.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Приобщать детей к разнообразным видам музыкальной деятельности, формируя восприятие музыки и простейшие исполнительские навыки в области пения, ритмики, игры на детских инструментах. Знакомить с начальными элементами музыкальной грамоты.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Развивать общую музыкальность детей (сенсорные способности,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ладовысотный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слух, чувство ритма), формировать певческий голос и выразительность движений.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Содействовать первоначальному развитию музыкального вкуса. На основе полученных впечатлений и представлений о музыке проявляется сначала избирательное, а затем оценочное отношение к исполняемым произведениям.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Развивать творческое отношение к музыке прежде всего в такой доступной для детей деятельности, как передача образов в музыкальных играх и хороводах, применение новых сочетаний знакомых танцевальных движений, импровизация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3800" cy="33575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Виды музыкальной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В музыкальном воспитании детей выделяются следующие виды музыкальной деятельности: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слушание музыки;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детское музыкальное исполнительство (пение, музыкально-ритмическое движение, игра на музыкальных инструментах);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музыкально-познавательная деятельность (начальные элементы музыкальной грамоты);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продуктивное и исполнительское творчество, в их первоначальных истоках.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effectLst/>
            </a:endParaRPr>
          </a:p>
        </p:txBody>
      </p:sp>
      <p:pic>
        <p:nvPicPr>
          <p:cNvPr id="4" name="Picture 2" descr="C:\Users\Андрей\Desktop\35479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7"/>
            <a:ext cx="2928958" cy="1947757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29552" cy="2328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Слушание музыки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ей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699033" cy="2643206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1257288"/>
          </a:xfrm>
        </p:spPr>
        <p:txBody>
          <a:bodyPr>
            <a:normAutofit fontScale="90000"/>
          </a:bodyPr>
          <a:lstStyle/>
          <a:p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Очевидна особая роль пения, активно формирующая музыкально-сенсорные способности, музыкально-слуховые представления.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Андрей\Desktop\normal_IMG_2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3143248"/>
            <a:ext cx="4179123" cy="278608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2214578"/>
          </a:xfrm>
        </p:spPr>
        <p:txBody>
          <a:bodyPr>
            <a:noAutofit/>
          </a:bodyPr>
          <a:lstStyle/>
          <a:p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a:t>
            </a:r>
            <a:endParaRPr lang="ru-RU" sz="16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Андрей\Desktop\detsad-109190-1400085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3318882" cy="2214578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C:\Users\Андрей\Desktop\фото заняти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484649" cy="232403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466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               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предпочтения.     </vt:lpstr>
      <vt:lpstr>Презентация PowerPoint</vt:lpstr>
      <vt:lpstr>Музыка в дошкольном возрасте</vt:lpstr>
      <vt:lpstr>Основные задачи музыкального воспитания</vt:lpstr>
      <vt:lpstr>                                 Виды музыкальной деятельности В музыкальном воспитании детей выделяются следующие виды музыкальной деятельности: - слушание музыки; - детское музыкальное исполнительство (пение, музыкально-ритмическое движение, игра на музыкальных инструментах); - музыкально-познавательная деятельность (начальные элементы музыкальной грамоты); - продуктивное и исполнительское творчество, в их первоначальных истоках.  </vt:lpstr>
      <vt:lpstr>                                            Слушание музыки  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 </vt:lpstr>
      <vt:lpstr>                                                                               Пение  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 Очевидна особая роль пения, активно формирующая музыкально-сенсорные способности, музыкально-слуховые представления.  </vt:lpstr>
      <vt:lpstr>                              Игра на детских музыкальных инструментах  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vt:lpstr>
      <vt:lpstr>                    Музыкально-ритмические движения   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vt:lpstr>
      <vt:lpstr> </vt:lpstr>
      <vt:lpstr>Развитие музыкальности</vt:lpstr>
      <vt:lpstr>Музыкальный руководитель</vt:lpstr>
      <vt:lpstr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 Важно создавать условия для формирования основ музыкальной культуры детей дошкольного возраста.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Detsad</cp:lastModifiedBy>
  <cp:revision>31</cp:revision>
  <dcterms:created xsi:type="dcterms:W3CDTF">2016-03-29T13:33:34Z</dcterms:created>
  <dcterms:modified xsi:type="dcterms:W3CDTF">2024-01-29T10:45:22Z</dcterms:modified>
</cp:coreProperties>
</file>