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2E9E6A-D007-4BCE-820C-199D1A6153AC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B78B2F-411B-468E-9916-F2FD6691B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828800" y="-55263"/>
            <a:ext cx="5486400" cy="6816915"/>
          </a:xfrm>
          <a:custGeom>
            <a:avLst/>
            <a:gdLst/>
            <a:ahLst/>
            <a:cxnLst/>
            <a:rect l="l" t="t" r="r" b="b"/>
            <a:pathLst>
              <a:path w="8229600" h="13633830">
                <a:moveTo>
                  <a:pt x="0" y="0"/>
                </a:moveTo>
                <a:lnTo>
                  <a:pt x="8229600" y="0"/>
                </a:lnTo>
                <a:lnTo>
                  <a:pt x="8229600" y="13633830"/>
                </a:lnTo>
                <a:lnTo>
                  <a:pt x="0" y="13633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lIns="51206" tIns="25603" rIns="51206" bIns="25603"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519146" y="2122089"/>
            <a:ext cx="6105708" cy="2783851"/>
            <a:chOff x="-3" y="407120"/>
            <a:chExt cx="16281887" cy="5567702"/>
          </a:xfrm>
        </p:grpSpPr>
        <p:sp>
          <p:nvSpPr>
            <p:cNvPr id="4" name="TextBox 4"/>
            <p:cNvSpPr txBox="1"/>
            <p:nvPr/>
          </p:nvSpPr>
          <p:spPr>
            <a:xfrm>
              <a:off x="-3" y="407120"/>
              <a:ext cx="16281884" cy="2523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000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Консультация для родителей </a:t>
              </a:r>
            </a:p>
            <a:p>
              <a:pPr algn="ctr"/>
              <a:r>
                <a:rPr lang="ru-RU" sz="2000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«Как научить ребенка дошкольного возраста </a:t>
              </a:r>
            </a:p>
            <a:p>
              <a:pPr algn="ctr"/>
              <a:r>
                <a:rPr lang="ru-RU" sz="2000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пользоваться ножницами»</a:t>
              </a:r>
            </a:p>
            <a:p>
              <a:pPr algn="ctr"/>
              <a:endParaRPr lang="en-US" sz="2200" spc="166" dirty="0">
                <a:solidFill>
                  <a:schemeClr val="accent2">
                    <a:lumMod val="50000"/>
                  </a:schemeClr>
                </a:solidFill>
                <a:latin typeface="Balmy" charset="-52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205380"/>
              <a:ext cx="16281884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9"/>
                </a:lnSpc>
              </a:pPr>
              <a:endParaRPr/>
            </a:p>
          </p:txBody>
        </p:sp>
      </p:grpSp>
      <p:pic>
        <p:nvPicPr>
          <p:cNvPr id="2052" name="Picture 4" descr="https://papik.pro/uploads/posts/2021-12/1639276634_27-papik-pro-p-skrepka-klipart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867"/>
            <a:ext cx="1503218" cy="18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apik.pro/uploads/posts/2021-12/1639276634_27-papik-pro-p-skrepka-klipart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770450"/>
            <a:ext cx="1503218" cy="18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stoki53.ru/bitrix/templates/istoki/images/istoki2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930362"/>
            <a:ext cx="1145202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4745" y="4521219"/>
            <a:ext cx="6891248" cy="1175091"/>
          </a:xfrm>
          <a:prstGeom prst="rect">
            <a:avLst/>
          </a:prstGeom>
          <a:noFill/>
        </p:spPr>
        <p:txBody>
          <a:bodyPr wrap="square" lIns="51206" tIns="25603" rIns="51206" bIns="25603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1300" b="1" dirty="0">
                <a:ln w="50800"/>
              </a:rPr>
              <a:t>Щербак Елена Александровна, </a:t>
            </a:r>
          </a:p>
          <a:p>
            <a:pPr algn="r"/>
            <a:r>
              <a:rPr lang="ru-RU" sz="1100" b="1" dirty="0">
                <a:ln w="50800"/>
              </a:rPr>
              <a:t>в</a:t>
            </a:r>
            <a:r>
              <a:rPr lang="ru-RU" sz="1100" b="1" dirty="0">
                <a:ln w="50800"/>
              </a:rPr>
              <a:t>оспитатель Муниципального бюджетного дошкольного образовательного </a:t>
            </a:r>
          </a:p>
          <a:p>
            <a:pPr algn="r"/>
            <a:r>
              <a:rPr lang="ru-RU" sz="1100" b="1" dirty="0">
                <a:ln w="50800"/>
              </a:rPr>
              <a:t>учреждения </a:t>
            </a:r>
            <a:r>
              <a:rPr lang="ru-RU" sz="1100" b="1" dirty="0">
                <a:ln w="50800"/>
              </a:rPr>
              <a:t>«Детский сад № 19 «Солнышко</a:t>
            </a:r>
            <a:r>
              <a:rPr lang="ru-RU" sz="1100" b="1" dirty="0">
                <a:ln w="50800"/>
              </a:rPr>
              <a:t>»</a:t>
            </a:r>
          </a:p>
          <a:p>
            <a:pPr algn="r"/>
            <a:r>
              <a:rPr lang="ru-RU" sz="1100" b="1" dirty="0">
                <a:ln w="50800"/>
              </a:rPr>
              <a:t> </a:t>
            </a:r>
            <a:r>
              <a:rPr lang="ru-RU" sz="1100" b="1" dirty="0">
                <a:ln w="50800"/>
              </a:rPr>
              <a:t>муниципального образования </a:t>
            </a:r>
            <a:endParaRPr lang="ru-RU" sz="1100" b="1" dirty="0">
              <a:ln w="50800"/>
            </a:endParaRPr>
          </a:p>
          <a:p>
            <a:pPr algn="r"/>
            <a:r>
              <a:rPr lang="ru-RU" sz="1100" b="1" dirty="0">
                <a:ln w="50800"/>
              </a:rPr>
              <a:t>городской </a:t>
            </a:r>
            <a:r>
              <a:rPr lang="ru-RU" sz="1100" b="1" dirty="0">
                <a:ln w="50800"/>
              </a:rPr>
              <a:t>округ Ялта Республики Крым</a:t>
            </a:r>
          </a:p>
          <a:p>
            <a:pPr algn="ctr"/>
            <a:r>
              <a:rPr lang="ru-RU" sz="1600" b="1" dirty="0">
                <a:ln w="50800"/>
              </a:rPr>
              <a:t> </a:t>
            </a:r>
            <a:endParaRPr lang="ru-RU" sz="1600" b="1" dirty="0">
              <a:ln w="5080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47" y="4095755"/>
            <a:ext cx="1248359" cy="166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138" y="260647"/>
            <a:ext cx="89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ножницами отлично развивают мелкую моторику, которая крайне важна для развития ребёнка в целом. Оказывается, самые обычные ножницы, которые есть в каждом доме, могут оказать очень большую помощь в подготовке ребенка к школе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пользоваться ножницами зачастую дается маленьким дошкольникам нелегко. Ведь для того чтобы овладеть этим навыком, ребенок должен уметь использовать указательный, средний и большой пальцы отдельно от безымянного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мизинца, а также одновременно координировать левую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правую руки,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совершают абсолютно разные движения.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дети начинают пользоваться ножницами уже с трех-четырех лет, полностью этот навык развивается у них только к шести годам.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924944"/>
            <a:ext cx="7534275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s://papik.pro/uploads/posts/2021-12/1639276634_27-papik-pro-p-skrepka-klipart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5969"/>
            <a:ext cx="1082507" cy="13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37" y="116632"/>
            <a:ext cx="89644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  </a:t>
            </a:r>
            <a:r>
              <a:rPr lang="ru-RU" sz="20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ножницы</a:t>
            </a:r>
          </a:p>
          <a:p>
            <a:pPr algn="ctr"/>
            <a:endParaRPr lang="ru-RU" sz="2000" dirty="0">
              <a:ln>
                <a:solidFill>
                  <a:srgbClr val="0070C0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критерием при выборе подходящих ножниц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служить безопасность и удобство.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для правшей и левшей.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 рассчитано на правшей. Тем не менее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ножницы, созданные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леворуких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у которых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лезвие расположено слева, чтобы ребенок мог видеть линию отреза. 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Адаптивные ножницы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Детям со слабыми мышцами рук, особыми потребностями или любыми другими ограничениями требуются адаптивные ножницы. Существует несколько форм и конструкций таких ножниц, которые соответствуют определенным потребностям.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разработаны ножницы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тупыми (закругленными)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концами.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обычно называют безопасными ножницами. Покупать нужно такие, которые будут хорошо резать бумагу, так как некоторые из ножниц данного типа практически 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режут.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482693"/>
            <a:ext cx="2880000" cy="22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482693"/>
            <a:ext cx="2412000" cy="22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6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20" y="188640"/>
            <a:ext cx="835247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правильно </a:t>
            </a:r>
            <a:r>
              <a:rPr lang="ru-RU" sz="20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должны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ниже плеча, но чуть выше локтя. Рука при этом близко к рёбрам.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отведены не менее чем на 20 см от лица и всегда направленны в противоположную сторону от тела.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Запястье  должно быть расположено так, чтобы большой палец был вверху и спокойно «отдыхал» внутри ножничной петли для большого пальца.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время путает положение большого пальца, наклейте на него наклейку, или нарисуйте метку фломастером или ручкой, которые будут напоминать ему.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средний и указательный палец внутри другого ножничного кольца. Иногда в этом кольце хватает места для одного пальчика.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палец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перед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средним, безымянный палец и мизинец сжаты в ладонь.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17602"/>
            <a:ext cx="540000" cy="539153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86" y="364502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87" y="280291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7770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85" y="4725144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75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619" y="355215"/>
            <a:ext cx="85818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ребенка правилам безопасного обращения с ножницами и повторять эти правила перед каждым занятием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– это не игрушка, а острый и опасный  инструмент,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 нужно обращаться аккуратно.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 можно резать бумагу, картон, нитки, ткань, вырезать различные детали для аппликации.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нельзя бросать, махать,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бегать с ними, подносить к лицу, брать без разрешения.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ножницы  нужно только закрытыми ( с сомкнутыми лезвиями), кольцами вперед.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инструментом можно работать только сидя за столом.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 после работы ножницы нужно убирать на место.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562" y="1160974"/>
            <a:ext cx="720080" cy="720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562" y="1976879"/>
            <a:ext cx="720000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80" y="2811370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80" y="3636221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023" y="4346533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023" y="515719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4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уроков обучения работе с ножницами лучше использовать довольно плотную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подходят,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обложки журналов, раскрасок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 Режьте ножницами тесто, трубочки для коктейлей,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пенопостироловые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лотки, фольгу, оберточную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упаковку, листья, травинки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другое! Включите фантазию и Ваш ребенок получит море новых тактильных, звуковых, визуальных ощущений! Кроме того – это интереснейшее занятие развивает мелкую и крупную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113653"/>
            <a:ext cx="3960000" cy="26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37711"/>
            <a:ext cx="2592000" cy="25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021951"/>
            <a:ext cx="3240000" cy="2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1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39" y="132417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упражнения, которые помогут ребёнку освоить навыки обращения с ножницами: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908000" cy="25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7705" y="1405214"/>
            <a:ext cx="1764000" cy="22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269" y="836712"/>
            <a:ext cx="878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линий коротких прямых, плавных кривых линий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пунктиру,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кривых резких линий — зигзагов.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3433297"/>
            <a:ext cx="8877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различных форм и фигур (треугольников, кругов или квадратов), а также других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035" y="1372901"/>
            <a:ext cx="1620000" cy="203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394437"/>
            <a:ext cx="1692000" cy="20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3996092"/>
            <a:ext cx="2988000" cy="27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4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44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786" y="3427156"/>
            <a:ext cx="48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Надрезание бумаги на полоски (бахрома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Разрезание полоски бумаги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73216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из квадрата, круга, постепенно округляя его края. Также можно из прямоугольника вырезать овал.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269" y="2298515"/>
            <a:ext cx="2916000" cy="21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21397"/>
            <a:ext cx="3492000" cy="200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080" y="4797152"/>
            <a:ext cx="1908000" cy="184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6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2551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половинки форм (бабочку, грибок, овощи, фрукты) из сложенного пополам листа бумаги.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35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625989"/>
            <a:ext cx="469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различных деталей из сложенной в несколько раз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560" y="3861048"/>
            <a:ext cx="3168000" cy="28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4176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689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KEY</dc:creator>
  <cp:lastModifiedBy>Detsad</cp:lastModifiedBy>
  <cp:revision>30</cp:revision>
  <dcterms:created xsi:type="dcterms:W3CDTF">2018-11-15T14:29:40Z</dcterms:created>
  <dcterms:modified xsi:type="dcterms:W3CDTF">2024-01-29T10:34:21Z</dcterms:modified>
</cp:coreProperties>
</file>