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0126-40D6-462B-9FDD-C58E879631A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E20B2DA-5DE7-411F-A061-2ACED279B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679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0126-40D6-462B-9FDD-C58E879631A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20B2DA-5DE7-411F-A061-2ACED279B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21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0126-40D6-462B-9FDD-C58E879631A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20B2DA-5DE7-411F-A061-2ACED279BC1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7017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0126-40D6-462B-9FDD-C58E879631A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20B2DA-5DE7-411F-A061-2ACED279B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97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0126-40D6-462B-9FDD-C58E879631A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20B2DA-5DE7-411F-A061-2ACED279BC1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6989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0126-40D6-462B-9FDD-C58E879631A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20B2DA-5DE7-411F-A061-2ACED279B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432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0126-40D6-462B-9FDD-C58E879631A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B2DA-5DE7-411F-A061-2ACED279B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370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0126-40D6-462B-9FDD-C58E879631A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B2DA-5DE7-411F-A061-2ACED279B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341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0126-40D6-462B-9FDD-C58E879631A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B2DA-5DE7-411F-A061-2ACED279B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363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0126-40D6-462B-9FDD-C58E879631A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20B2DA-5DE7-411F-A061-2ACED279B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37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0126-40D6-462B-9FDD-C58E879631A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20B2DA-5DE7-411F-A061-2ACED279B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211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0126-40D6-462B-9FDD-C58E879631A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20B2DA-5DE7-411F-A061-2ACED279B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480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0126-40D6-462B-9FDD-C58E879631A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B2DA-5DE7-411F-A061-2ACED279B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78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0126-40D6-462B-9FDD-C58E879631A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B2DA-5DE7-411F-A061-2ACED279B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07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0126-40D6-462B-9FDD-C58E879631A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B2DA-5DE7-411F-A061-2ACED279B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54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0126-40D6-462B-9FDD-C58E879631A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20B2DA-5DE7-411F-A061-2ACED279B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96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B0126-40D6-462B-9FDD-C58E879631A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E20B2DA-5DE7-411F-A061-2ACED279B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7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04" y="1941394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Особенности организации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урока математики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начальной школе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63981" y="4395242"/>
            <a:ext cx="8915399" cy="112628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Презентацию подготовила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 учитель начальных классов </a:t>
            </a:r>
            <a:r>
              <a:rPr lang="ru-RU" sz="3200" dirty="0" err="1" smtClean="0">
                <a:solidFill>
                  <a:srgbClr val="C00000"/>
                </a:solidFill>
              </a:rPr>
              <a:t>Цымбалюк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Е.В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МО МБОУ «</a:t>
            </a:r>
            <a:r>
              <a:rPr lang="ru-RU" sz="3200" dirty="0" err="1" smtClean="0">
                <a:solidFill>
                  <a:srgbClr val="C00000"/>
                </a:solidFill>
              </a:rPr>
              <a:t>Гасприснкая</a:t>
            </a:r>
            <a:r>
              <a:rPr lang="ru-RU" sz="3200" dirty="0" smtClean="0">
                <a:solidFill>
                  <a:srgbClr val="C00000"/>
                </a:solidFill>
              </a:rPr>
              <a:t> НШ № 2» 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Ноябрь 2021 год</a:t>
            </a:r>
          </a:p>
          <a:p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8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каждой дидактической системе обучения урок имеет свои особенности, которые учитель может установить изучив соответствующие методические пособия.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3637585"/>
            <a:ext cx="1744662" cy="27409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42" y="3637585"/>
            <a:ext cx="2159000" cy="256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0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6812" y="457200"/>
            <a:ext cx="8915399" cy="1130300"/>
          </a:xfrm>
        </p:spPr>
        <p:txBody>
          <a:bodyPr>
            <a:normAutofit/>
          </a:bodyPr>
          <a:lstStyle/>
          <a:p>
            <a:r>
              <a:rPr lang="ru-RU" dirty="0" smtClean="0"/>
              <a:t>Условия результативности: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9212" y="1587500"/>
            <a:ext cx="8915399" cy="2803029"/>
          </a:xfrm>
        </p:spPr>
        <p:txBody>
          <a:bodyPr>
            <a:normAutofit fontScale="25000" lnSpcReduction="20000"/>
          </a:bodyPr>
          <a:lstStyle/>
          <a:p>
            <a:r>
              <a:rPr lang="ru-RU" sz="14400" dirty="0">
                <a:solidFill>
                  <a:schemeClr val="accent1">
                    <a:lumMod val="50000"/>
                  </a:schemeClr>
                </a:solidFill>
              </a:rPr>
              <a:t>1) строгое соблюдение дидактических принципов системы, учитывая при этом то, что они действуют только в комплексе;</a:t>
            </a:r>
          </a:p>
          <a:p>
            <a:r>
              <a:rPr lang="ru-RU" sz="14400" dirty="0">
                <a:solidFill>
                  <a:schemeClr val="accent1">
                    <a:lumMod val="50000"/>
                  </a:schemeClr>
                </a:solidFill>
              </a:rPr>
              <a:t>2) выполнение основных, специфичных для данной системы, требований к уроку;</a:t>
            </a:r>
          </a:p>
          <a:p>
            <a:r>
              <a:rPr lang="ru-RU" sz="14400" dirty="0">
                <a:solidFill>
                  <a:schemeClr val="accent1">
                    <a:lumMod val="50000"/>
                  </a:schemeClr>
                </a:solidFill>
              </a:rPr>
              <a:t>3) владение технологией развивающего обучения, прежде всего, развития математических способностей учащихся</a:t>
            </a:r>
            <a:r>
              <a:rPr lang="ru-RU" sz="14400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570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2058749"/>
            <a:ext cx="8915399" cy="4544438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Особенности </a:t>
            </a:r>
            <a:r>
              <a:rPr lang="ru-RU" sz="2800" dirty="0"/>
              <a:t>урока математики в начальных классах тесно связаны с </a:t>
            </a:r>
            <a:r>
              <a:rPr lang="ru-RU" sz="2800" dirty="0" smtClean="0"/>
              <a:t>особенностями </a:t>
            </a:r>
            <a:r>
              <a:rPr lang="ru-RU" sz="2800" dirty="0"/>
              <a:t>психологии детей младшего школьного возраста. Отметим </a:t>
            </a:r>
            <a:r>
              <a:rPr lang="ru-RU" sz="2800" dirty="0" smtClean="0"/>
              <a:t>некоторые </a:t>
            </a:r>
            <a:r>
              <a:rPr lang="ru-RU" sz="2800" dirty="0"/>
              <a:t>из них:</a:t>
            </a:r>
            <a:br>
              <a:rPr lang="ru-RU" sz="2800" dirty="0"/>
            </a:br>
            <a:r>
              <a:rPr lang="ru-RU" sz="2800" dirty="0"/>
              <a:t>1) восприятие у младших школьников тесно связано с их практической </a:t>
            </a:r>
            <a:r>
              <a:rPr lang="ru-RU" sz="2800" dirty="0" smtClean="0"/>
              <a:t>деятельностью</a:t>
            </a:r>
            <a:r>
              <a:rPr lang="ru-RU" sz="2800" dirty="0"/>
              <a:t>;</a:t>
            </a:r>
            <a:br>
              <a:rPr lang="ru-RU" sz="2800" dirty="0"/>
            </a:br>
            <a:r>
              <a:rPr lang="ru-RU" sz="2800" dirty="0"/>
              <a:t>2) внимание детей характеризуется неустойчивостью, произвольное </a:t>
            </a:r>
            <a:r>
              <a:rPr lang="ru-RU" sz="2800" dirty="0" smtClean="0"/>
              <a:t>внимание </a:t>
            </a:r>
            <a:r>
              <a:rPr lang="ru-RU" sz="2800" dirty="0"/>
              <a:t>у них развито слабо;</a:t>
            </a:r>
            <a:br>
              <a:rPr lang="ru-RU" sz="2800" dirty="0"/>
            </a:br>
            <a:r>
              <a:rPr lang="ru-RU" sz="2800" dirty="0"/>
              <a:t>3) младшие школьники не могут осуществлять однообразную </a:t>
            </a:r>
            <a:r>
              <a:rPr lang="ru-RU" sz="2800" dirty="0" smtClean="0"/>
              <a:t>деятельность </a:t>
            </a:r>
            <a:r>
              <a:rPr lang="ru-RU" sz="2800" dirty="0"/>
              <a:t>в течение длительного времени.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0488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641191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1</a:t>
            </a:r>
            <a:r>
              <a:rPr lang="ru-RU" sz="1600" dirty="0"/>
              <a:t>) учебный материал по математике изучается небольшими порциями;</a:t>
            </a:r>
          </a:p>
          <a:p>
            <a:r>
              <a:rPr lang="ru-RU" sz="1600" dirty="0"/>
              <a:t>2) для активизации внимания учащихся целесообразно урок начинать с </a:t>
            </a:r>
            <a:r>
              <a:rPr lang="ru-RU" sz="1600" dirty="0" smtClean="0"/>
              <a:t>устного </a:t>
            </a:r>
            <a:r>
              <a:rPr lang="ru-RU" sz="1600" dirty="0"/>
              <a:t>счета с включением элементов игры;</a:t>
            </a:r>
          </a:p>
          <a:p>
            <a:r>
              <a:rPr lang="ru-RU" sz="1600" dirty="0"/>
              <a:t>3) изучению нового материала во многих случаях (особенно в первом классе) должна предшествовать практическая деятельность детей (практическая работа);</a:t>
            </a:r>
          </a:p>
          <a:p>
            <a:r>
              <a:rPr lang="ru-RU" sz="1600" dirty="0"/>
              <a:t>4) на уроке необходимо предусмотреть смену видов деятельности через 7-10 </a:t>
            </a:r>
            <a:r>
              <a:rPr lang="ru-RU" sz="1600" dirty="0" smtClean="0"/>
              <a:t>мин,  </a:t>
            </a:r>
            <a:r>
              <a:rPr lang="ru-RU" sz="1600" dirty="0"/>
              <a:t>необходимо проводить </a:t>
            </a:r>
            <a:r>
              <a:rPr lang="ru-RU" sz="1600" dirty="0" err="1" smtClean="0"/>
              <a:t>физминутку</a:t>
            </a:r>
            <a:r>
              <a:rPr lang="ru-RU" sz="1600" dirty="0" smtClean="0"/>
              <a:t> на 20 мин. урока;</a:t>
            </a:r>
            <a:endParaRPr lang="ru-RU" sz="1600" dirty="0"/>
          </a:p>
          <a:p>
            <a:r>
              <a:rPr lang="ru-RU" sz="1600" dirty="0"/>
              <a:t>5) повторение (работа над ранее изученным материалом) - необходимый элемент урока, так как учащиеся начальных классов не могут </a:t>
            </a:r>
            <a:r>
              <a:rPr lang="ru-RU" sz="1600" dirty="0" smtClean="0"/>
              <a:t>самостоятельно </a:t>
            </a:r>
            <a:r>
              <a:rPr lang="ru-RU" sz="1600" dirty="0"/>
              <a:t>осуществлять повторение пройденного материала</a:t>
            </a:r>
          </a:p>
          <a:p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Отсюда следуют и некоторые характерные особенности урока математики в начальных классах: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0663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62214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r>
              <a:rPr lang="ru-RU" dirty="0" smtClean="0"/>
              <a:t>Игры </a:t>
            </a:r>
            <a:r>
              <a:rPr lang="ru-RU" dirty="0"/>
              <a:t>и эксперименты (с числами и числовыми закономерностями, с телами и формами ,</a:t>
            </a:r>
            <a:r>
              <a:rPr lang="ru-RU" dirty="0" smtClean="0"/>
              <a:t> </a:t>
            </a:r>
            <a:r>
              <a:rPr lang="ru-RU" dirty="0"/>
              <a:t>величинами , с возможностями различных исходов событий и </a:t>
            </a:r>
            <a:r>
              <a:rPr lang="ru-RU" dirty="0" err="1"/>
              <a:t>др</a:t>
            </a:r>
            <a:r>
              <a:rPr lang="ru-RU" dirty="0"/>
              <a:t>).</a:t>
            </a:r>
          </a:p>
          <a:p>
            <a:r>
              <a:rPr lang="ru-RU" dirty="0" smtClean="0"/>
              <a:t>Работа </a:t>
            </a:r>
            <a:r>
              <a:rPr lang="ru-RU" dirty="0"/>
              <a:t>с учебными моделями (числа и их свойства, отношения , операции и </a:t>
            </a:r>
            <a:r>
              <a:rPr lang="ru-RU" dirty="0" err="1"/>
              <a:t>др</a:t>
            </a:r>
            <a:r>
              <a:rPr lang="ru-RU" dirty="0"/>
              <a:t>).</a:t>
            </a:r>
          </a:p>
          <a:p>
            <a:r>
              <a:rPr lang="ru-RU" dirty="0" smtClean="0"/>
              <a:t>Группировка</a:t>
            </a:r>
            <a:r>
              <a:rPr lang="ru-RU" dirty="0"/>
              <a:t>, упорядочивание, маркировка, классификация , сравнение (чисел, тел, форм ,объектов, закономерностей и </a:t>
            </a:r>
            <a:r>
              <a:rPr lang="ru-RU" dirty="0" err="1"/>
              <a:t>тд</a:t>
            </a:r>
            <a:r>
              <a:rPr lang="ru-RU" dirty="0"/>
              <a:t>).</a:t>
            </a:r>
          </a:p>
          <a:p>
            <a:r>
              <a:rPr lang="ru-RU" dirty="0" smtClean="0"/>
              <a:t>Конструирование </a:t>
            </a:r>
            <a:r>
              <a:rPr lang="ru-RU" dirty="0"/>
              <a:t>и создание (моделей</a:t>
            </a:r>
            <a:r>
              <a:rPr lang="ru-RU" dirty="0" smtClean="0"/>
              <a:t>, математических </a:t>
            </a:r>
            <a:r>
              <a:rPr lang="ru-RU" dirty="0"/>
              <a:t>выражений, схем , несложных таблиц и диаграмм и </a:t>
            </a:r>
            <a:r>
              <a:rPr lang="ru-RU" dirty="0" err="1"/>
              <a:t>тд</a:t>
            </a:r>
            <a:r>
              <a:rPr lang="ru-RU" dirty="0"/>
              <a:t>.)</a:t>
            </a:r>
          </a:p>
          <a:p>
            <a:r>
              <a:rPr lang="ru-RU" dirty="0" smtClean="0"/>
              <a:t>Ежедневный </a:t>
            </a:r>
            <a:r>
              <a:rPr lang="ru-RU" dirty="0"/>
              <a:t>счет, вычисления, </a:t>
            </a:r>
          </a:p>
          <a:p>
            <a:r>
              <a:rPr lang="ru-RU" dirty="0" smtClean="0"/>
              <a:t>Решение </a:t>
            </a:r>
            <a:r>
              <a:rPr lang="ru-RU" dirty="0"/>
              <a:t>задач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Некоторые примеры учебной деятельности на уроках математики</a:t>
            </a:r>
          </a:p>
        </p:txBody>
      </p:sp>
    </p:spTree>
    <p:extLst>
      <p:ext uri="{BB962C8B-B14F-4D97-AF65-F5344CB8AC3E}">
        <p14:creationId xmlns:p14="http://schemas.microsoft.com/office/powerpoint/2010/main" val="395243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Устный счет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0" y="1061244"/>
            <a:ext cx="3844217" cy="54149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3200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422400"/>
            <a:ext cx="3595689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2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2" y="368300"/>
            <a:ext cx="3398838" cy="64897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75" y="6349"/>
            <a:ext cx="385445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2" y="0"/>
            <a:ext cx="3854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99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8588304" cy="4262436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914327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1630" y="395785"/>
            <a:ext cx="9552982" cy="551543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. В начальном курсе математики одновременное изучение на уроках арифметического, алгебраического и геометрического материалов влияет на построение урока и требует оптимального выбора и сочетания различных методов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127763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709684"/>
            <a:ext cx="8915400" cy="5201538"/>
          </a:xfrm>
        </p:spPr>
        <p:txBody>
          <a:bodyPr>
            <a:noAutofit/>
          </a:bodyPr>
          <a:lstStyle/>
          <a:p>
            <a:r>
              <a:rPr lang="ru-RU" sz="4000" dirty="0"/>
              <a:t>2. Одновременное изучение вопросов теоретического и практического характера требует от учителя рационального сочетания усвоения знаний с формированием умений и навыков.</a:t>
            </a:r>
          </a:p>
        </p:txBody>
      </p:sp>
    </p:spTree>
    <p:extLst>
      <p:ext uri="{BB962C8B-B14F-4D97-AF65-F5344CB8AC3E}">
        <p14:creationId xmlns:p14="http://schemas.microsoft.com/office/powerpoint/2010/main" val="277272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395785"/>
            <a:ext cx="8915400" cy="5515437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3. Изучение многих вопросов, во взаимосвязи и развитии, требуют от учителя формирования математических способностей, которых пока еще у учащихся нет или же недостаточно развиты.</a:t>
            </a:r>
          </a:p>
        </p:txBody>
      </p:sp>
    </p:spTree>
    <p:extLst>
      <p:ext uri="{BB962C8B-B14F-4D97-AF65-F5344CB8AC3E}">
        <p14:creationId xmlns:p14="http://schemas.microsoft.com/office/powerpoint/2010/main" val="1431304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586854"/>
            <a:ext cx="8915400" cy="532436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4. Отсутствие у учащихся навыков учебного труда требует от учителя умелого сочетания изучения математического материала с воспитанием у них необходимых </a:t>
            </a:r>
            <a:r>
              <a:rPr lang="ru-RU" sz="4000" dirty="0" err="1">
                <a:solidFill>
                  <a:schemeClr val="accent1">
                    <a:lumMod val="75000"/>
                  </a:schemeClr>
                </a:solidFill>
              </a:rPr>
              <a:t>общеучебных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 умений и навыков.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442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300251"/>
            <a:ext cx="664191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Общие требования к уроку условно подразделяют на три группы: </a:t>
            </a:r>
          </a:p>
          <a:p>
            <a:pPr marL="742950" indent="-742950">
              <a:buAutoNum type="arabicPeriod"/>
            </a:pPr>
            <a:r>
              <a:rPr lang="ru-RU" sz="4400" dirty="0" smtClean="0"/>
              <a:t>Дидактические </a:t>
            </a:r>
          </a:p>
          <a:p>
            <a:pPr marL="742950" indent="-742950">
              <a:buAutoNum type="arabicPeriod"/>
            </a:pPr>
            <a:r>
              <a:rPr lang="ru-RU" sz="4400" dirty="0" smtClean="0"/>
              <a:t>Воспитательные </a:t>
            </a:r>
          </a:p>
          <a:p>
            <a:pPr marL="742950" indent="-742950">
              <a:buAutoNum type="arabicPeriod"/>
            </a:pPr>
            <a:r>
              <a:rPr lang="ru-RU" sz="4400" dirty="0" smtClean="0"/>
              <a:t>Организационные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0200861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3" y="446088"/>
            <a:ext cx="192088" cy="1254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300" dirty="0" smtClean="0">
                <a:solidFill>
                  <a:srgbClr val="002060"/>
                </a:solidFill>
              </a:rPr>
              <a:t>1</a:t>
            </a:r>
            <a:r>
              <a:rPr lang="ru-RU" sz="2300" dirty="0">
                <a:solidFill>
                  <a:srgbClr val="002060"/>
                </a:solidFill>
              </a:rPr>
              <a:t>) отчетливая целенаправленность урока;</a:t>
            </a:r>
          </a:p>
          <a:p>
            <a:r>
              <a:rPr lang="ru-RU" sz="2300" dirty="0">
                <a:solidFill>
                  <a:srgbClr val="002060"/>
                </a:solidFill>
              </a:rPr>
              <a:t> 2) достаточное организационное и материальное обеспечение урока;</a:t>
            </a:r>
          </a:p>
          <a:p>
            <a:r>
              <a:rPr lang="ru-RU" sz="2300" dirty="0">
                <a:solidFill>
                  <a:srgbClr val="002060"/>
                </a:solidFill>
              </a:rPr>
              <a:t> 3) оптимальный психологический режим урока; </a:t>
            </a:r>
          </a:p>
          <a:p>
            <a:r>
              <a:rPr lang="ru-RU" sz="2300" dirty="0">
                <a:solidFill>
                  <a:srgbClr val="002060"/>
                </a:solidFill>
              </a:rPr>
              <a:t>4) оптимальный темп и ритм работы на уроке; </a:t>
            </a:r>
          </a:p>
          <a:p>
            <a:r>
              <a:rPr lang="ru-RU" sz="2300" dirty="0">
                <a:solidFill>
                  <a:srgbClr val="002060"/>
                </a:solidFill>
              </a:rPr>
              <a:t>5) систематическая последовательность и преемственность учебных </a:t>
            </a:r>
            <a:r>
              <a:rPr lang="ru-RU" sz="2300" dirty="0" smtClean="0">
                <a:solidFill>
                  <a:srgbClr val="002060"/>
                </a:solidFill>
              </a:rPr>
              <a:t> операций</a:t>
            </a:r>
            <a:endParaRPr lang="ru-RU" sz="230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В педагогической теории и практике к уроку математики, как к технологическому процессу, предъявляют, в частности, такие требования: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67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3" y="292100"/>
            <a:ext cx="8307388" cy="63627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 </a:t>
            </a:r>
            <a:r>
              <a:rPr lang="ru-RU" sz="3300" dirty="0" smtClean="0">
                <a:solidFill>
                  <a:srgbClr val="002060"/>
                </a:solidFill>
              </a:rPr>
              <a:t>6</a:t>
            </a:r>
            <a:r>
              <a:rPr lang="ru-RU" sz="3300" dirty="0">
                <a:solidFill>
                  <a:srgbClr val="002060"/>
                </a:solidFill>
              </a:rPr>
              <a:t>) завершенность операций;</a:t>
            </a:r>
            <a:br>
              <a:rPr lang="ru-RU" sz="3300" dirty="0">
                <a:solidFill>
                  <a:srgbClr val="002060"/>
                </a:solidFill>
              </a:rPr>
            </a:br>
            <a:r>
              <a:rPr lang="ru-RU" sz="3300" dirty="0">
                <a:solidFill>
                  <a:srgbClr val="002060"/>
                </a:solidFill>
              </a:rPr>
              <a:t> 7) экономия времени на уроке; </a:t>
            </a:r>
            <a:br>
              <a:rPr lang="ru-RU" sz="3300" dirty="0">
                <a:solidFill>
                  <a:srgbClr val="002060"/>
                </a:solidFill>
              </a:rPr>
            </a:br>
            <a:r>
              <a:rPr lang="ru-RU" sz="3300" dirty="0" smtClean="0">
                <a:solidFill>
                  <a:srgbClr val="002060"/>
                </a:solidFill>
              </a:rPr>
              <a:t> 8</a:t>
            </a:r>
            <a:r>
              <a:rPr lang="ru-RU" sz="3300" dirty="0">
                <a:solidFill>
                  <a:srgbClr val="002060"/>
                </a:solidFill>
              </a:rPr>
              <a:t>) непрерывный контроль и самоконтроль; </a:t>
            </a:r>
            <a:br>
              <a:rPr lang="ru-RU" sz="3300" dirty="0">
                <a:solidFill>
                  <a:srgbClr val="002060"/>
                </a:solidFill>
              </a:rPr>
            </a:br>
            <a:r>
              <a:rPr lang="ru-RU" sz="3300" dirty="0" smtClean="0">
                <a:solidFill>
                  <a:srgbClr val="002060"/>
                </a:solidFill>
              </a:rPr>
              <a:t> 9</a:t>
            </a:r>
            <a:r>
              <a:rPr lang="ru-RU" sz="3300" dirty="0">
                <a:solidFill>
                  <a:srgbClr val="002060"/>
                </a:solidFill>
              </a:rPr>
              <a:t>) восстановление делового равновесия при его нарушении;</a:t>
            </a:r>
            <a:br>
              <a:rPr lang="ru-RU" sz="3300" dirty="0">
                <a:solidFill>
                  <a:srgbClr val="002060"/>
                </a:solidFill>
              </a:rPr>
            </a:br>
            <a:r>
              <a:rPr lang="ru-RU" sz="3300" dirty="0" smtClean="0">
                <a:solidFill>
                  <a:srgbClr val="002060"/>
                </a:solidFill>
              </a:rPr>
              <a:t> 10</a:t>
            </a:r>
            <a:r>
              <a:rPr lang="ru-RU" sz="3300" dirty="0">
                <a:solidFill>
                  <a:srgbClr val="002060"/>
                </a:solidFill>
              </a:rPr>
              <a:t>) закрепление и усовершенствование знаний и умений;</a:t>
            </a:r>
            <a:br>
              <a:rPr lang="ru-RU" sz="3300" dirty="0">
                <a:solidFill>
                  <a:srgbClr val="002060"/>
                </a:solidFill>
              </a:rPr>
            </a:br>
            <a:r>
              <a:rPr lang="ru-RU" sz="3300" dirty="0" smtClean="0">
                <a:solidFill>
                  <a:srgbClr val="002060"/>
                </a:solidFill>
              </a:rPr>
              <a:t> 11</a:t>
            </a:r>
            <a:r>
              <a:rPr lang="ru-RU" sz="3300" dirty="0">
                <a:solidFill>
                  <a:srgbClr val="002060"/>
                </a:solidFill>
              </a:rPr>
              <a:t>) непрерывное совершенствование учебного процесса (обобщающее требование).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63401" y="126529"/>
            <a:ext cx="228599" cy="16557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6605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1371600"/>
            <a:ext cx="8915399" cy="838200"/>
          </a:xfrm>
        </p:spPr>
        <p:txBody>
          <a:bodyPr/>
          <a:lstStyle/>
          <a:p>
            <a:r>
              <a:rPr lang="ru-RU" dirty="0" smtClean="0"/>
              <a:t>Типы </a:t>
            </a:r>
            <a:r>
              <a:rPr lang="ru-RU" dirty="0"/>
              <a:t>уроков: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9212" y="2641600"/>
            <a:ext cx="8915399" cy="39497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dirty="0" smtClean="0"/>
              <a:t>Урок </a:t>
            </a:r>
            <a:r>
              <a:rPr lang="ru-RU" dirty="0"/>
              <a:t>усвоения новых </a:t>
            </a:r>
            <a:r>
              <a:rPr lang="ru-RU" dirty="0" smtClean="0"/>
              <a:t>знаний</a:t>
            </a:r>
          </a:p>
          <a:p>
            <a:pPr marL="457200" indent="-457200">
              <a:buAutoNum type="arabicPeriod"/>
            </a:pPr>
            <a:r>
              <a:rPr lang="ru-RU" dirty="0" smtClean="0"/>
              <a:t>Урок </a:t>
            </a:r>
            <a:r>
              <a:rPr lang="ru-RU" dirty="0"/>
              <a:t>усвоения навыков и </a:t>
            </a:r>
            <a:r>
              <a:rPr lang="ru-RU" dirty="0" smtClean="0"/>
              <a:t>умений</a:t>
            </a:r>
          </a:p>
          <a:p>
            <a:pPr marL="457200" indent="-457200">
              <a:buAutoNum type="arabicPeriod"/>
            </a:pPr>
            <a:r>
              <a:rPr lang="ru-RU" dirty="0" smtClean="0"/>
              <a:t>Урок </a:t>
            </a:r>
            <a:r>
              <a:rPr lang="ru-RU" dirty="0"/>
              <a:t>применения знаний, умений и </a:t>
            </a:r>
            <a:r>
              <a:rPr lang="ru-RU" dirty="0" smtClean="0"/>
              <a:t>навыков</a:t>
            </a:r>
          </a:p>
          <a:p>
            <a:pPr marL="457200" indent="-457200">
              <a:buAutoNum type="arabicPeriod"/>
            </a:pPr>
            <a:r>
              <a:rPr lang="ru-RU" dirty="0" smtClean="0"/>
              <a:t>Урок </a:t>
            </a:r>
            <a:r>
              <a:rPr lang="ru-RU" dirty="0"/>
              <a:t>контроля знаний, умений и </a:t>
            </a:r>
            <a:r>
              <a:rPr lang="ru-RU" dirty="0" smtClean="0"/>
              <a:t>навыков</a:t>
            </a:r>
          </a:p>
          <a:p>
            <a:pPr marL="457200" indent="-457200">
              <a:buAutoNum type="arabicPeriod"/>
            </a:pPr>
            <a:r>
              <a:rPr lang="ru-RU" dirty="0" smtClean="0"/>
              <a:t>Урок </a:t>
            </a:r>
            <a:r>
              <a:rPr lang="ru-RU" dirty="0"/>
              <a:t>обобщения и систематизации </a:t>
            </a:r>
            <a:r>
              <a:rPr lang="ru-RU" dirty="0" smtClean="0"/>
              <a:t>знаний</a:t>
            </a:r>
          </a:p>
          <a:p>
            <a:pPr marL="457200" indent="-457200">
              <a:buAutoNum type="arabicPeriod"/>
            </a:pPr>
            <a:r>
              <a:rPr lang="ru-RU" dirty="0" smtClean="0"/>
              <a:t>Комбинированный урок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11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102</TotalTime>
  <Words>521</Words>
  <Application>Microsoft Office PowerPoint</Application>
  <PresentationFormat>Широкоэкранный</PresentationFormat>
  <Paragraphs>50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Легкий дым</vt:lpstr>
      <vt:lpstr>Особенности организации  урока математики  в начальной школе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6) завершенность операций;  7) экономия времени на уроке;   8) непрерывный контроль и самоконтроль;   9) восстановление делового равновесия при его нарушении;  10) закрепление и усовершенствование знаний и умений;  11) непрерывное совершенствование учебного процесса (обобщающее требование). </vt:lpstr>
      <vt:lpstr>Типы уроков: </vt:lpstr>
      <vt:lpstr>В каждой дидактической системе обучения урок имеет свои особенности, которые учитель может установить изучив соответствующие методические пособия. </vt:lpstr>
      <vt:lpstr>Условия результативности:</vt:lpstr>
      <vt:lpstr>         Особенности урока математики в начальных классах тесно связаны с особенностями психологии детей младшего школьного возраста. Отметим некоторые из них: 1) восприятие у младших школьников тесно связано с их практической деятельностью; 2) внимание детей характеризуется неустойчивостью, произвольное внимание у них развито слабо; 3) младшие школьники не могут осуществлять однообразную деятельность в течение длительного времени. </vt:lpstr>
      <vt:lpstr>Презентация PowerPoint</vt:lpstr>
      <vt:lpstr>Презентация PowerPoint</vt:lpstr>
      <vt:lpstr>Устный счет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13</cp:revision>
  <dcterms:created xsi:type="dcterms:W3CDTF">2021-11-18T18:18:51Z</dcterms:created>
  <dcterms:modified xsi:type="dcterms:W3CDTF">2024-04-15T20:14:15Z</dcterms:modified>
</cp:coreProperties>
</file>