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2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44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0889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909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514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459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1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31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93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41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40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25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62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59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7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B8BD2-3C4A-4749-A901-6219C526F278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BE51636-A62D-4D4A-A6EB-5BC5F0B5D3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735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586854"/>
            <a:ext cx="8915399" cy="4190527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Характеристика познавательных, коммуникативных и регулятивных универсальных учебных действий.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882728"/>
          </a:xfrm>
        </p:spPr>
        <p:txBody>
          <a:bodyPr>
            <a:normAutofit/>
          </a:bodyPr>
          <a:lstStyle/>
          <a:p>
            <a:r>
              <a:rPr lang="ru-RU" dirty="0" smtClean="0"/>
              <a:t>Педагогический совет </a:t>
            </a:r>
          </a:p>
          <a:p>
            <a:r>
              <a:rPr lang="ru-RU" dirty="0" smtClean="0"/>
              <a:t>МБОУ </a:t>
            </a:r>
            <a:r>
              <a:rPr lang="ru-RU" dirty="0" err="1" smtClean="0"/>
              <a:t>Гаспринская</a:t>
            </a:r>
            <a:r>
              <a:rPr lang="ru-RU" dirty="0" smtClean="0"/>
              <a:t> начальная школа № 2 </a:t>
            </a:r>
          </a:p>
          <a:p>
            <a:r>
              <a:rPr lang="ru-RU" dirty="0" smtClean="0"/>
              <a:t>Подготовила: </a:t>
            </a:r>
            <a:r>
              <a:rPr lang="ru-RU" dirty="0" err="1" smtClean="0"/>
              <a:t>Цымбалюк</a:t>
            </a:r>
            <a:r>
              <a:rPr lang="ru-RU" dirty="0" smtClean="0"/>
              <a:t> Е.В. </a:t>
            </a:r>
          </a:p>
          <a:p>
            <a:r>
              <a:rPr lang="ru-RU" dirty="0" smtClean="0"/>
              <a:t>22.03.2024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5987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161" y="201030"/>
            <a:ext cx="11095629" cy="66569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Первый этап </a:t>
            </a:r>
            <a:r>
              <a:rPr lang="ru-RU" dirty="0"/>
              <a:t>формирования </a:t>
            </a:r>
            <a:r>
              <a:rPr lang="ru-RU" dirty="0" smtClean="0"/>
              <a:t>УУД: </a:t>
            </a:r>
            <a:r>
              <a:rPr lang="ru-RU" sz="2800" dirty="0">
                <a:solidFill>
                  <a:srgbClr val="FF0000"/>
                </a:solidFill>
              </a:rPr>
              <a:t>определяются приоритеты учебных предметов для формирования качества универсальности на данном предметном содержании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Второй этап формирования УУД: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800" dirty="0">
                <a:solidFill>
                  <a:srgbClr val="FF0000"/>
                </a:solidFill>
              </a:rPr>
              <a:t>подключаются другие учебные предметы, педагогический работник предлагает задания, требующие применения учебного действия или операций на разном предметном содержании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Третий этап формирования УУД: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>характеризуется устойчивостью УУД, то есть использования его независимо от предметного содержания. У обучающегося начинает формироваться обобщенное видение учебного действия, он может охарактеризовать его, не ссылаясь на конкретное содержание. Например, "наблюдать - значит...", "сравнение - это...", "контролировать - значит..." и другие.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146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zoom dir="in"/>
      </p:transition>
    </mc:Choice>
    <mc:Fallback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1" y="624110"/>
            <a:ext cx="9866881" cy="128089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Поисковая и исследовательская деятельность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8299" y="2133600"/>
            <a:ext cx="10276313" cy="3777622"/>
          </a:xfrm>
        </p:spPr>
        <p:txBody>
          <a:bodyPr/>
          <a:lstStyle/>
          <a:p>
            <a:r>
              <a:rPr lang="ru-RU" sz="2400" dirty="0"/>
              <a:t>развивают способность обучающегося к диалогу, обсуждению проблем, разрешению возникших противоречий в точках зрения. Поисковая и исследовательская деятельность может осуществляться с использованием информационных банков, содержащих различные экранные (виртуальные) объекты (учебного или игрового, бытового назначения), в том числе в условиях использования технологий неконтактного информационного взаимодействия.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000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085" y="440141"/>
            <a:ext cx="8915399" cy="84274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етод наблюдения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201" y="1624746"/>
            <a:ext cx="8915399" cy="4120961"/>
          </a:xfrm>
        </p:spPr>
        <p:txBody>
          <a:bodyPr/>
          <a:lstStyle/>
          <a:p>
            <a:r>
              <a:rPr lang="ru-RU" sz="2400" dirty="0"/>
              <a:t>познания разных объектов действительности на уроках окружающего мира организуются наблюдения в естественных природных условиях. </a:t>
            </a:r>
            <a:endParaRPr lang="ru-RU" sz="2400" dirty="0" smtClean="0"/>
          </a:p>
          <a:p>
            <a:r>
              <a:rPr lang="ru-RU" sz="2400" dirty="0" smtClean="0"/>
              <a:t>Наблюдения </a:t>
            </a:r>
            <a:r>
              <a:rPr lang="ru-RU" sz="2400" dirty="0"/>
              <a:t>можно организовать в условиях экранного (виртуального) представления разных объектов, сюжетов, процессов, отображающих реальную действительность, которую невозможно предоставить обучающемуся в условиях образовательной организации (объекты природы, художественные визуализации, технологические процессы и другие).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0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7" y="454924"/>
            <a:ext cx="10595213" cy="5945875"/>
          </a:xfrm>
        </p:spPr>
        <p:txBody>
          <a:bodyPr>
            <a:normAutofit/>
          </a:bodyPr>
          <a:lstStyle/>
          <a:p>
            <a:r>
              <a:rPr lang="ru-RU" sz="3200" dirty="0"/>
              <a:t>Уроки литературного чтения позволяют проводить </a:t>
            </a:r>
            <a:r>
              <a:rPr lang="ru-RU" sz="3200" dirty="0">
                <a:solidFill>
                  <a:srgbClr val="FF0000"/>
                </a:solidFill>
              </a:rPr>
              <a:t>наблюдения текста, </a:t>
            </a:r>
            <a:r>
              <a:rPr lang="ru-RU" sz="3200" dirty="0"/>
              <a:t>на которых строится аналитическая текстовая деятельность. </a:t>
            </a:r>
            <a:endParaRPr lang="ru-RU" sz="3200" dirty="0" smtClean="0"/>
          </a:p>
          <a:p>
            <a:endParaRPr lang="ru-RU" sz="3200" dirty="0">
              <a:solidFill>
                <a:srgbClr val="FF0000"/>
              </a:solidFill>
            </a:endParaRPr>
          </a:p>
          <a:p>
            <a:r>
              <a:rPr lang="ru-RU" sz="3200" dirty="0" smtClean="0">
                <a:solidFill>
                  <a:srgbClr val="FF0000"/>
                </a:solidFill>
              </a:rPr>
              <a:t>Учебные </a:t>
            </a:r>
            <a:r>
              <a:rPr lang="ru-RU" sz="3200" dirty="0">
                <a:solidFill>
                  <a:srgbClr val="FF0000"/>
                </a:solidFill>
              </a:rPr>
              <a:t>диалоги</a:t>
            </a:r>
            <a:r>
              <a:rPr lang="ru-RU" sz="3200" dirty="0"/>
              <a:t>, в том числе с представленным на экране виртуальным собеседником, дают возможность высказывать гипотезы, строить рассуждения, сравнивать доказательства, формулировать обобщения практически на любом предметном содержании.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03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4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53590" y="1272653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Цель развития обучающихся на уровне начального общего образования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53589" y="3535434"/>
            <a:ext cx="8915399" cy="1126283"/>
          </a:xfrm>
        </p:spPr>
        <p:txBody>
          <a:bodyPr>
            <a:noAutofit/>
          </a:bodyPr>
          <a:lstStyle/>
          <a:p>
            <a:r>
              <a:rPr lang="ru-RU" sz="3600" dirty="0"/>
              <a:t>установление связи и взаимодействия между освоением предметного содержания обучения и достижениями обучающегося в области </a:t>
            </a:r>
            <a:r>
              <a:rPr lang="ru-RU" sz="3600" dirty="0" err="1"/>
              <a:t>метапредметных</a:t>
            </a:r>
            <a:r>
              <a:rPr lang="ru-RU" sz="3600" dirty="0"/>
              <a:t> результатов.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173033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1381836"/>
            <a:ext cx="8915399" cy="2262781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Предметные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знания, умения и способы деятельности являются содержательной основой становления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УУД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4501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43434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Развивающиеся 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УУД обеспечивают протекание учебного процесса как активной инициативной поисково-исследовательской деятельности на основе применения различных интеллектуальных процессов, прежде всего теоретического мышления, связной речи и воображения, в том числе в условиях дистанционного обучения 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007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0435" y="177422"/>
            <a:ext cx="9894177" cy="19243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Познавательные </a:t>
            </a:r>
            <a:r>
              <a:rPr lang="ru-RU" dirty="0"/>
              <a:t>УУД отражают совокупность операций, участвующих в учебно-познавательной деятельности обучающихся и включают: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3958" y="2197290"/>
            <a:ext cx="10413242" cy="455835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/>
              <a:t>методы познания окружающего мира, в том числе представленного (на экране) в виде виртуального отображения реальной действительности </a:t>
            </a:r>
            <a:endParaRPr lang="ru-RU" sz="2400" dirty="0" smtClean="0"/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Наблюдение, элементарные опыты и эксперименты; измерения и другие</a:t>
            </a:r>
          </a:p>
          <a:p>
            <a:r>
              <a:rPr lang="ru-RU" sz="2400" dirty="0"/>
              <a:t>базовые логические и базовые исследовательские операции </a:t>
            </a:r>
            <a:endParaRPr lang="ru-RU" sz="2400" dirty="0" smtClean="0"/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Сравнение, анализ, обобщение, классификация, </a:t>
            </a:r>
            <a:r>
              <a:rPr lang="ru-RU" sz="2000" dirty="0" err="1" smtClean="0">
                <a:solidFill>
                  <a:srgbClr val="FF0000"/>
                </a:solidFill>
              </a:rPr>
              <a:t>сериация</a:t>
            </a:r>
            <a:r>
              <a:rPr lang="ru-RU" sz="2000" dirty="0" smtClean="0">
                <a:solidFill>
                  <a:srgbClr val="FF0000"/>
                </a:solidFill>
              </a:rPr>
              <a:t>, выдвижение предположений, проведение опыта, мини-исследования и другие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работа с информацией, представленной в разном виде и формах, в том числе графических </a:t>
            </a:r>
            <a:endParaRPr lang="ru-RU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2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Таблицы, диаграммы, </a:t>
            </a:r>
            <a:r>
              <a:rPr lang="ru-RU" sz="2200" dirty="0" err="1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инфограммы</a:t>
            </a:r>
            <a:r>
              <a:rPr lang="ru-RU" sz="22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схемы, аудио- и </a:t>
            </a:r>
            <a:r>
              <a:rPr lang="ru-RU" sz="2200" dirty="0" err="1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видеоформатах</a:t>
            </a:r>
            <a:r>
              <a:rPr lang="ru-RU" sz="22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(возможно на экране).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664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1379" y="624109"/>
            <a:ext cx="10399594" cy="4794052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ea typeface="Calibri" panose="020F0502020204030204" pitchFamily="34" charset="0"/>
                <a:cs typeface="Times New Roman" panose="02020603050405020304" pitchFamily="18" charset="0"/>
              </a:rPr>
              <a:t>Познавательные УУД становятся предпосылкой формирования способности обучающегося к </a:t>
            </a:r>
            <a:r>
              <a:rPr lang="ru-RU" sz="44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самообразованию </a:t>
            </a:r>
            <a:r>
              <a:rPr lang="ru-RU" sz="44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44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саморазвитию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63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830" y="0"/>
            <a:ext cx="11545555" cy="1883391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+mn-lt"/>
              </a:rPr>
              <a:t>Коммуникативные УУД характеризуются четырьмя группами учебных операций, обеспечивающих</a:t>
            </a:r>
            <a:r>
              <a:rPr lang="ru-RU" sz="4000" dirty="0">
                <a:latin typeface="+mn-lt"/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3833" y="1132765"/>
            <a:ext cx="10727140" cy="572523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 smtClean="0"/>
              <a:t> </a:t>
            </a:r>
            <a:r>
              <a:rPr lang="ru-RU" sz="2000" dirty="0" smtClean="0"/>
              <a:t>смысловое </a:t>
            </a:r>
            <a:r>
              <a:rPr lang="ru-RU" sz="2000" dirty="0"/>
              <a:t>чтение текстов разных жанров, типов, назначений; </a:t>
            </a:r>
            <a:r>
              <a:rPr lang="ru-RU" sz="2000" dirty="0" smtClean="0"/>
              <a:t> аналитическую </a:t>
            </a:r>
            <a:r>
              <a:rPr lang="ru-RU" sz="2000" dirty="0"/>
              <a:t>текстовую деятельность с ними</a:t>
            </a:r>
            <a:r>
              <a:rPr lang="ru-RU" sz="2000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успешное участие обучающегося в диалогическом взаимодействии с субъектами образовательных отношений (</a:t>
            </a:r>
            <a:r>
              <a:rPr lang="ru-RU" sz="2000" dirty="0">
                <a:solidFill>
                  <a:srgbClr val="FF0000"/>
                </a:solidFill>
              </a:rPr>
              <a:t>знание и соблюдение правил учебного диалога)</a:t>
            </a:r>
            <a:r>
              <a:rPr lang="ru-RU" sz="2000" dirty="0"/>
              <a:t>, в том числе в условиях использования технологий неконтактного информационного взаимодействия</a:t>
            </a:r>
            <a:r>
              <a:rPr lang="ru-RU" sz="2000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успешную продуктивно-творческую деятельность </a:t>
            </a:r>
            <a:r>
              <a:rPr lang="ru-RU" sz="2000" dirty="0">
                <a:solidFill>
                  <a:srgbClr val="FF0000"/>
                </a:solidFill>
              </a:rPr>
              <a:t>(самостоятельное создание текстов разного типа - описания, рассуждения, повествования</a:t>
            </a:r>
            <a:r>
              <a:rPr lang="ru-RU" sz="2000" dirty="0"/>
              <a:t>), создание и видоизменение экранных (виртуальных) объектов учебного, художественного, бытового назначения (</a:t>
            </a:r>
            <a:r>
              <a:rPr lang="ru-RU" sz="2000" dirty="0">
                <a:solidFill>
                  <a:srgbClr val="FF0000"/>
                </a:solidFill>
              </a:rPr>
              <a:t>самостоятельный поиск, реконструкция, динамическое представление</a:t>
            </a:r>
            <a:r>
              <a:rPr lang="ru-RU" sz="2000" dirty="0" smtClean="0">
                <a:solidFill>
                  <a:srgbClr val="FF0000"/>
                </a:solidFill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dirty="0"/>
              <a:t>результативное взаимодействие с участниками совместной деятельности (</a:t>
            </a:r>
            <a:r>
              <a:rPr lang="ru-RU" sz="2000" dirty="0">
                <a:solidFill>
                  <a:srgbClr val="FF0000"/>
                </a:solidFill>
              </a:rPr>
              <a:t>высказывание собственного мнения, учет суждений других собеседников, умение договариваться, уступать, вырабатывать общую точку зрения</a:t>
            </a:r>
            <a:r>
              <a:rPr lang="ru-RU" sz="2000" dirty="0"/>
              <a:t>), в том числе в условиях использования технологий неконтактного информационного взаимодействия.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20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14760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2891" y="160084"/>
            <a:ext cx="10276764" cy="2009909"/>
          </a:xfrm>
        </p:spPr>
        <p:txBody>
          <a:bodyPr>
            <a:noAutofit/>
          </a:bodyPr>
          <a:lstStyle/>
          <a:p>
            <a:r>
              <a:rPr lang="ru-RU" sz="2400" dirty="0">
                <a:latin typeface="+mn-lt"/>
              </a:rPr>
              <a:t>Регулятивные УУД отражают совокупность учебных операций, обеспечивающих становление рефлексивных качеств обучающегося (на уровне начального общего образования их формирование осуществляется на пропедевтическом уровне</a:t>
            </a:r>
            <a:r>
              <a:rPr lang="ru-RU" sz="2400" dirty="0" smtClean="0">
                <a:latin typeface="+mn-lt"/>
              </a:rPr>
              <a:t>).</a:t>
            </a:r>
            <a:br>
              <a:rPr lang="ru-RU" sz="2400" dirty="0" smtClean="0">
                <a:latin typeface="+mn-lt"/>
              </a:rPr>
            </a:b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dirty="0">
                <a:solidFill>
                  <a:schemeClr val="tx1"/>
                </a:solidFill>
              </a:rPr>
              <a:t>Выделяются шесть групп операций:</a:t>
            </a: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5845" y="2543032"/>
            <a:ext cx="10276764" cy="388506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принимать и удерживать учебную задачу</a:t>
            </a:r>
            <a:r>
              <a:rPr lang="ru-RU" sz="2400" dirty="0" smtClean="0">
                <a:solidFill>
                  <a:srgbClr val="FF0000"/>
                </a:solidFill>
              </a:rPr>
              <a:t>;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rgbClr val="FF0000"/>
                </a:solidFill>
              </a:rPr>
              <a:t>планировать </a:t>
            </a:r>
            <a:r>
              <a:rPr lang="ru-RU" sz="2400" dirty="0">
                <a:solidFill>
                  <a:srgbClr val="FF0000"/>
                </a:solidFill>
              </a:rPr>
              <a:t>ее решение;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контролировать </a:t>
            </a:r>
            <a:r>
              <a:rPr lang="ru-RU" sz="2400" dirty="0">
                <a:solidFill>
                  <a:srgbClr val="FF0000"/>
                </a:solidFill>
              </a:rPr>
              <a:t>полученный результат деятельности;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контролировать </a:t>
            </a:r>
            <a:r>
              <a:rPr lang="ru-RU" sz="2400" dirty="0">
                <a:solidFill>
                  <a:srgbClr val="FF0000"/>
                </a:solidFill>
              </a:rPr>
              <a:t>процесс деятельности, его соответствие выбранному способу;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предвидеть </a:t>
            </a:r>
            <a:r>
              <a:rPr lang="ru-RU" sz="2400" dirty="0">
                <a:solidFill>
                  <a:srgbClr val="FF0000"/>
                </a:solidFill>
              </a:rPr>
              <a:t>(прогнозировать) трудности и ошибки при решении данной учебной задачи;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корректировать </a:t>
            </a:r>
            <a:r>
              <a:rPr lang="ru-RU" sz="2400" dirty="0">
                <a:solidFill>
                  <a:srgbClr val="FF0000"/>
                </a:solidFill>
              </a:rPr>
              <a:t>при необходимости процесс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665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10936" y="1392071"/>
            <a:ext cx="4146229" cy="4511773"/>
          </a:xfrm>
        </p:spPr>
        <p:txBody>
          <a:bodyPr>
            <a:normAutofit fontScale="25000" lnSpcReduction="20000"/>
          </a:bodyPr>
          <a:lstStyle/>
          <a:p>
            <a:r>
              <a:rPr lang="ru-RU" sz="5500" dirty="0"/>
              <a:t>планировать действия по решению учебной задачи для получения результата; выстраивать последовательность выбранных действий. </a:t>
            </a:r>
            <a:endParaRPr lang="ru-RU" sz="5500" dirty="0" smtClean="0"/>
          </a:p>
          <a:p>
            <a:pPr marL="0" indent="0">
              <a:buNone/>
            </a:pPr>
            <a:r>
              <a:rPr lang="ru-RU" sz="11100" b="1" dirty="0" smtClean="0">
                <a:solidFill>
                  <a:srgbClr val="FF0000"/>
                </a:solidFill>
              </a:rPr>
              <a:t>Самооценка</a:t>
            </a:r>
          </a:p>
          <a:p>
            <a:pPr marL="0" indent="0">
              <a:buNone/>
            </a:pPr>
            <a:r>
              <a:rPr lang="ru-RU" sz="7400" dirty="0"/>
              <a:t>значимое звено мотивационно-</a:t>
            </a:r>
            <a:r>
              <a:rPr lang="ru-RU" sz="7400" dirty="0" err="1"/>
              <a:t>потребностной</a:t>
            </a:r>
            <a:r>
              <a:rPr lang="ru-RU" sz="7400" dirty="0"/>
              <a:t> сферы личности ребенка. Самооценка определяет те свойства характера, которые человек сам считает в себе самыми значимыми.</a:t>
            </a:r>
            <a:endParaRPr lang="ru-RU" sz="7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>
              <a:solidFill>
                <a:srgbClr val="FF0000"/>
              </a:solidFill>
            </a:endParaRPr>
          </a:p>
          <a:p>
            <a:endParaRPr lang="ru-RU" sz="2400" dirty="0" smtClean="0"/>
          </a:p>
          <a:p>
            <a:pPr marL="0" indent="0">
              <a:buNone/>
            </a:pPr>
            <a:endParaRPr lang="ru-RU" sz="3900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51427" y="1392072"/>
            <a:ext cx="4353184" cy="2415654"/>
          </a:xfrm>
        </p:spPr>
        <p:txBody>
          <a:bodyPr>
            <a:normAutofit fontScale="25000" lnSpcReduction="20000"/>
          </a:bodyPr>
          <a:lstStyle/>
          <a:p>
            <a:r>
              <a:rPr lang="ru-RU" sz="6400" dirty="0" smtClean="0"/>
              <a:t>устанавливать причины успеха (неудач) учебной деятельности; корректировать свои учебные действия для преодоления речевых и </a:t>
            </a:r>
          </a:p>
          <a:p>
            <a:r>
              <a:rPr lang="ru-RU" sz="6400" dirty="0" smtClean="0"/>
              <a:t>орфографических ошибок; соотносить результат деятельности с поставленной учебной задачей  </a:t>
            </a:r>
          </a:p>
          <a:p>
            <a:r>
              <a:rPr lang="ru-RU" sz="6400" dirty="0" smtClean="0"/>
              <a:t>по выделению, характеристике, использованию языковых единиц; находить ошибку, допущенную при работе с языковым материалом, находить </a:t>
            </a:r>
          </a:p>
          <a:p>
            <a:r>
              <a:rPr lang="ru-RU" sz="6400" dirty="0" smtClean="0"/>
              <a:t>орфографическую и пунктуационную ошибку; сравнивать результаты своей деятельности и деятельности других </a:t>
            </a:r>
          </a:p>
          <a:p>
            <a:r>
              <a:rPr lang="ru-RU" sz="6400" dirty="0" smtClean="0"/>
              <a:t>обучающихся, объективно оценивать их по предложенным критериям. </a:t>
            </a: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56096" y="624110"/>
            <a:ext cx="9648515" cy="54959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Самоорганизация       Самоконтроль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313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132</TotalTime>
  <Words>696</Words>
  <Application>Microsoft Office PowerPoint</Application>
  <PresentationFormat>Широкоэкранный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Характеристика познавательных, коммуникативных и регулятивных универсальных учебных действий.</vt:lpstr>
      <vt:lpstr>Цель развития обучающихся на уровне начального общего образования</vt:lpstr>
      <vt:lpstr>Предметные знания, умения и способы деятельности являются содержательной основой становления УУД</vt:lpstr>
      <vt:lpstr>Развивающиеся УУД обеспечивают протекание учебного процесса как активной инициативной поисково-исследовательской деятельности на основе применения различных интеллектуальных процессов, прежде всего теоретического мышления, связной речи и воображения, в том числе в условиях дистанционного обучения </vt:lpstr>
      <vt:lpstr>Познавательные УУД отражают совокупность операций, участвующих в учебно-познавательной деятельности обучающихся и включают: </vt:lpstr>
      <vt:lpstr>Познавательные УУД становятся предпосылкой формирования способности обучающегося к самообразованию  и саморазвитию.</vt:lpstr>
      <vt:lpstr>Коммуникативные УУД характеризуются четырьмя группами учебных операций, обеспечивающих: </vt:lpstr>
      <vt:lpstr>Регулятивные УУД отражают совокупность учебных операций, обеспечивающих становление рефлексивных качеств обучающегося (на уровне начального общего образования их формирование осуществляется на пропедевтическом уровне).  Выделяются шесть групп операций:</vt:lpstr>
      <vt:lpstr>Самоорганизация       Самоконтроль</vt:lpstr>
      <vt:lpstr>Первый этап формирования УУД: определяются приоритеты учебных предметов для формирования качества универсальности на данном предметном содержании. Второй этап формирования УУД: подключаются другие учебные предметы, педагогический работник предлагает задания, требующие применения учебного действия или операций на разном предметном содержании. Третий этап формирования УУД: характеризуется устойчивостью УУД, то есть использования его независимо от предметного содержания. У обучающегося начинает формироваться обобщенное видение учебного действия, он может охарактеризовать его, не ссылаясь на конкретное содержание. Например, "наблюдать - значит...", "сравнение - это...", "контролировать - значит..." и другие.  </vt:lpstr>
      <vt:lpstr>Поисковая и исследовательская деятельность </vt:lpstr>
      <vt:lpstr>Метод наблюдения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10</cp:revision>
  <dcterms:created xsi:type="dcterms:W3CDTF">2024-03-21T18:22:26Z</dcterms:created>
  <dcterms:modified xsi:type="dcterms:W3CDTF">2024-03-21T20:34:43Z</dcterms:modified>
</cp:coreProperties>
</file>