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79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3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203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168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6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472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179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986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1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62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69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80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75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2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8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4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5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3B99B3-190E-4184-AD76-3C5BE2B4A68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B18C-87D9-456D-B7E7-5A7D55D2F6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237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2309219"/>
            <a:ext cx="8825658" cy="3329581"/>
          </a:xfrm>
        </p:spPr>
        <p:txBody>
          <a:bodyPr/>
          <a:lstStyle/>
          <a:p>
            <a:pPr algn="ctr"/>
            <a:r>
              <a:rPr lang="ru-RU" dirty="0" smtClean="0"/>
              <a:t>Работа по </a:t>
            </a:r>
            <a:r>
              <a:rPr lang="ru-RU" sz="6000" dirty="0" smtClean="0"/>
              <a:t>реализации воспитательного компонента урочной и внеурочной деятельности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0741" y="5638800"/>
            <a:ext cx="8825658" cy="861420"/>
          </a:xfrm>
        </p:spPr>
        <p:txBody>
          <a:bodyPr/>
          <a:lstStyle/>
          <a:p>
            <a:r>
              <a:rPr lang="ru-RU" dirty="0" smtClean="0"/>
              <a:t>Педсовет   1 декабря  2022 </a:t>
            </a:r>
          </a:p>
          <a:p>
            <a:r>
              <a:rPr lang="ru-RU" dirty="0" smtClean="0"/>
              <a:t>Учитель начальных классов Цымбалюк Е.В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338" y="424218"/>
            <a:ext cx="3401064" cy="1023582"/>
          </a:xfrm>
        </p:spPr>
        <p:txBody>
          <a:bodyPr/>
          <a:lstStyle/>
          <a:p>
            <a:r>
              <a:rPr lang="ru-RU" dirty="0" smtClean="0"/>
              <a:t>Урок окружающего мира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16" y="424218"/>
            <a:ext cx="5382985" cy="26738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012" y="1610436"/>
            <a:ext cx="4324005" cy="44144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Про кошек и собак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цель: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любовь к животным, ответственность за них,  воспитывать бережное и заботливое отношение к ним.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816" y="3493828"/>
            <a:ext cx="5587781" cy="33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Спасибо за внимание!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5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482" y="384412"/>
            <a:ext cx="3401064" cy="1447800"/>
          </a:xfrm>
        </p:spPr>
        <p:txBody>
          <a:bodyPr/>
          <a:lstStyle/>
          <a:p>
            <a:r>
              <a:rPr lang="ru-RU" dirty="0"/>
              <a:t>Марк Твен писал: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1677" y="163774"/>
            <a:ext cx="7305023" cy="25384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Это </a:t>
            </a:r>
            <a:r>
              <a:rPr lang="ru-RU" dirty="0"/>
              <a:t>высказывание предостерегает всех нас от ошибок в организации </a:t>
            </a:r>
            <a:r>
              <a:rPr lang="ru-RU" dirty="0" err="1"/>
              <a:t>учебно</a:t>
            </a:r>
            <a:r>
              <a:rPr lang="ru-RU" dirty="0"/>
              <a:t> – </a:t>
            </a:r>
            <a:r>
              <a:rPr lang="ru-RU" dirty="0" smtClean="0"/>
              <a:t> воспитательного </a:t>
            </a:r>
            <a:r>
              <a:rPr lang="ru-RU" dirty="0"/>
              <a:t>процесса 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8009" y="2216624"/>
            <a:ext cx="3401063" cy="2895599"/>
          </a:xfrm>
        </p:spPr>
        <p:txBody>
          <a:bodyPr/>
          <a:lstStyle/>
          <a:p>
            <a:r>
              <a:rPr lang="ru-RU" sz="3200" dirty="0"/>
              <a:t>« Кто не видит конечной цели, очень </a:t>
            </a:r>
            <a:r>
              <a:rPr lang="ru-RU" sz="3200" dirty="0" smtClean="0"/>
              <a:t>удивиться</a:t>
            </a:r>
            <a:r>
              <a:rPr lang="ru-RU" sz="3200" dirty="0"/>
              <a:t>, придя не туда».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546" y="1978924"/>
            <a:ext cx="8346187" cy="4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17910" y="559554"/>
            <a:ext cx="6523628" cy="58958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0251" y="559558"/>
            <a:ext cx="4817659" cy="5465321"/>
          </a:xfrm>
        </p:spPr>
        <p:txBody>
          <a:bodyPr>
            <a:normAutofit/>
          </a:bodyPr>
          <a:lstStyle/>
          <a:p>
            <a:r>
              <a:rPr lang="ru-RU" sz="1800" b="1" dirty="0"/>
              <a:t>Общие задачи и принципы </a:t>
            </a:r>
            <a:r>
              <a:rPr lang="ru-RU" sz="1800" dirty="0"/>
              <a:t>воспитания средствами образования представлены в Федеральных государственных образовательных стандартах (ФГОС), где воспитательная деятельность рассматривается  как компонента педагогического процесса в каждом общеобразовательном учреждении, охватывает все составляющие образовательной системы школы, что направлено на реализацию государственного, общественного и индивидуально-личностного заказа на качественное и доступное образование в современных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" y="887103"/>
            <a:ext cx="4173880" cy="698311"/>
          </a:xfrm>
        </p:spPr>
        <p:txBody>
          <a:bodyPr/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717" y="1846390"/>
            <a:ext cx="4173880" cy="4841013"/>
          </a:xfrm>
        </p:spPr>
        <p:txBody>
          <a:bodyPr>
            <a:normAutofit/>
          </a:bodyPr>
          <a:lstStyle/>
          <a:p>
            <a:r>
              <a:rPr lang="ru-RU" dirty="0"/>
              <a:t>создание условий для личностного развития,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среде. (Федеральный закон от 29 декабря 2012 г. № 273-ФЗ «Об образовании в Российской Федерации, ст. 2, п. 2).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78594" y="1009934"/>
            <a:ext cx="7440365" cy="5513692"/>
          </a:xfrm>
        </p:spPr>
      </p:pic>
    </p:spTree>
    <p:extLst>
      <p:ext uri="{BB962C8B-B14F-4D97-AF65-F5344CB8AC3E}">
        <p14:creationId xmlns:p14="http://schemas.microsoft.com/office/powerpoint/2010/main" val="34729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8" y="410570"/>
            <a:ext cx="4037402" cy="2591937"/>
          </a:xfrm>
        </p:spPr>
        <p:txBody>
          <a:bodyPr/>
          <a:lstStyle/>
          <a:p>
            <a:r>
              <a:rPr lang="ru-RU" dirty="0"/>
              <a:t>Трудности в воспитательном процессе относятся сегодня к самым острым и актуальным не только в педагогике, но и в социуме.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4616" y="3166280"/>
            <a:ext cx="6815981" cy="3466531"/>
          </a:xfrm>
        </p:spPr>
        <p:txBody>
          <a:bodyPr/>
          <a:lstStyle/>
          <a:p>
            <a:r>
              <a:rPr lang="ru-RU" dirty="0"/>
              <a:t>    Младший школьный возраст – это тот самый период, когда дети активно обучаются поведению в социуме, искусству межличностного общения, когда зарождаются первые гражданские позиции и формируются нравственно – этические нормы. В наше прагматичное время именно в маленьком человеке, нашем ученике мы можем сохранить чистоту восприятия мира, посеять в его душе зёрна сострадания, милосердия, добра.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49671" y="522027"/>
            <a:ext cx="5349923" cy="24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6112" y="452718"/>
            <a:ext cx="5918462" cy="4323998"/>
          </a:xfrm>
        </p:spPr>
        <p:txBody>
          <a:bodyPr/>
          <a:lstStyle/>
          <a:p>
            <a:r>
              <a:rPr lang="ru-RU" sz="2800" dirty="0"/>
              <a:t>Возрастные особенности детей младшего школьного возраста таковы, что они могут впитывать в себя, как губка, всё новое, неизведанное. Именно в это время у них активно развиваются важнейшие психические функции и понятия общечеловеческих, нравственных ценностей, которые затем останутся с ними на всю жизнь, помогут обрести своё место в обществе.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68787" y="2879678"/>
            <a:ext cx="5704766" cy="316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7592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FFC000"/>
                </a:solidFill>
              </a:rPr>
              <a:t>РАБОЧАЯ   ПРОГРАММА </a:t>
            </a:r>
            <a:r>
              <a:rPr lang="ru-RU" sz="1800" b="1" dirty="0" smtClean="0">
                <a:solidFill>
                  <a:srgbClr val="FFC000"/>
                </a:solidFill>
              </a:rPr>
              <a:t>ВОСПИТАНИЯ </a:t>
            </a:r>
            <a:r>
              <a:rPr lang="ru-RU" sz="1800" b="1" dirty="0">
                <a:solidFill>
                  <a:srgbClr val="FFC000"/>
                </a:solidFill>
              </a:rPr>
              <a:t> </a:t>
            </a:r>
            <a:r>
              <a:rPr lang="ru-RU" sz="1800" dirty="0">
                <a:solidFill>
                  <a:srgbClr val="FFC000"/>
                </a:solidFill>
              </a:rPr>
              <a:t/>
            </a:r>
            <a:br>
              <a:rPr lang="ru-RU" sz="1800" dirty="0">
                <a:solidFill>
                  <a:srgbClr val="FFC000"/>
                </a:solidFill>
              </a:rPr>
            </a:br>
            <a:r>
              <a:rPr lang="ru-RU" sz="1800" b="1" dirty="0">
                <a:solidFill>
                  <a:srgbClr val="FFC000"/>
                </a:solidFill>
              </a:rPr>
              <a:t>МБОУ «ГАСПРИНСКАЯ НАЧАЛЬНАЯ ШКОЛА № 2» 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>
                <a:solidFill>
                  <a:srgbClr val="FFC000"/>
                </a:solidFill>
              </a:rPr>
              <a:t/>
            </a:r>
            <a:br>
              <a:rPr lang="ru-RU" sz="1800" dirty="0">
                <a:solidFill>
                  <a:srgbClr val="FFC000"/>
                </a:solidFill>
              </a:rPr>
            </a:br>
            <a:r>
              <a:rPr lang="ru-RU" sz="1800" b="1" dirty="0">
                <a:solidFill>
                  <a:srgbClr val="FFC000"/>
                </a:solidFill>
              </a:rPr>
              <a:t>на 2021 - 2026 гг. </a:t>
            </a:r>
            <a:r>
              <a:rPr lang="ru-RU" sz="1800" dirty="0">
                <a:solidFill>
                  <a:srgbClr val="FFC000"/>
                </a:solidFill>
              </a:rPr>
              <a:t/>
            </a:r>
            <a:br>
              <a:rPr lang="ru-RU" sz="1800" dirty="0">
                <a:solidFill>
                  <a:srgbClr val="FFC000"/>
                </a:solidFill>
              </a:rPr>
            </a:br>
            <a:endParaRPr lang="ru-RU" sz="1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546" y="1228299"/>
            <a:ext cx="5172105" cy="603231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«Школьный урок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использование воспитательных возможностей содержания учебных предметов для формирования у обучающихся российских традиционных духовно-нравственных и социокультурных ценностей, российского исторического сознания на основе исторического просвещения; подбор соответствующего содержания уроков, заданий, вспомогательных материалов, проблемных ситуаций для обсуждений;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учителями в рабочие программы по учебным предметам целевых ориентиров результатов воспитания, их учёт в определении воспитательных задач уроков, занятий;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методов, методик, технологий, оказывающих воспитательное воздействие на личность в соответствии с воспитательным идеалом, целью и задачами воспитания, целевыми ориентирами результатов воспитания; реализацию приоритета воспитания в учебной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8215" y="1364776"/>
            <a:ext cx="6150871" cy="5145206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«Внеурочная деятельность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fontAlgn="base"/>
            <a:r>
              <a:rPr lang="ru-RU" sz="2400" dirty="0"/>
              <a:t>вовлечение школьников в интересную и полезную для них деятельность, которая предоставит им возможность </a:t>
            </a:r>
            <a:r>
              <a:rPr lang="ru-RU" sz="2400" dirty="0" err="1"/>
              <a:t>самореализоваться</a:t>
            </a:r>
            <a:r>
              <a:rPr lang="ru-RU" sz="2400" dirty="0"/>
              <a:t> в ней, приобрести социально значимые знания, развить в себе важные для своего личностного развития социально значимые отношения, получить опыт участия в социально значимых делах; </a:t>
            </a:r>
          </a:p>
          <a:p>
            <a:pPr lvl="0" fontAlgn="base"/>
            <a:r>
              <a:rPr lang="ru-RU" sz="2400" dirty="0"/>
              <a:t>создание в детских объединениях традиций, задающих их членам определенные социально значимые формы поведения; </a:t>
            </a:r>
          </a:p>
          <a:p>
            <a:pPr lvl="0" fontAlgn="base"/>
            <a:r>
              <a:rPr lang="ru-RU" sz="2400" dirty="0"/>
              <a:t>поддержку в детских объединениях школьников с ярко выраженной лидерской позицией и установкой на сохранение и поддержание накопленных социально значимых традиций;  </a:t>
            </a:r>
          </a:p>
          <a:p>
            <a:pPr lvl="0" fontAlgn="base"/>
            <a:r>
              <a:rPr lang="ru-RU" sz="2400" dirty="0"/>
              <a:t>поощрение педагогами детских инициатив и детского самоуправления.  </a:t>
            </a:r>
          </a:p>
          <a:p>
            <a:r>
              <a:rPr lang="ru-RU" sz="2400" dirty="0"/>
              <a:t>Реализация воспитательного потенциала курсов внеурочной деятельности происходит в рамках следующих выбранных школьниками ее видов.</a:t>
            </a:r>
            <a:r>
              <a:rPr lang="ru-RU" sz="2400" i="1" dirty="0"/>
              <a:t> </a:t>
            </a:r>
            <a:endParaRPr lang="ru-RU" sz="2400" dirty="0"/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4326" y="205853"/>
            <a:ext cx="3401064" cy="1447800"/>
          </a:xfrm>
        </p:spPr>
        <p:txBody>
          <a:bodyPr/>
          <a:lstStyle/>
          <a:p>
            <a:r>
              <a:rPr lang="ru-RU" sz="3200" dirty="0" smtClean="0"/>
              <a:t>Урок литературного чтения 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12693" y="318978"/>
            <a:ext cx="5195997" cy="1431878"/>
          </a:xfrm>
        </p:spPr>
        <p:txBody>
          <a:bodyPr/>
          <a:lstStyle/>
          <a:p>
            <a:r>
              <a:rPr lang="ru-RU" b="1" dirty="0"/>
              <a:t>День памяти Толстого — 20 ноября 2022 г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04327" y="1750856"/>
            <a:ext cx="3908366" cy="481371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 </a:t>
            </a:r>
            <a:r>
              <a:rPr lang="ru-RU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 Николаевич Толстой «Старый дед и внучек»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цель: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уважение  и сострадание к старым людям, родственникам, родителям.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549" y="1412543"/>
            <a:ext cx="4024444" cy="48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735" y="205853"/>
            <a:ext cx="3401064" cy="708546"/>
          </a:xfrm>
        </p:spPr>
        <p:txBody>
          <a:bodyPr/>
          <a:lstStyle/>
          <a:p>
            <a:r>
              <a:rPr lang="ru-RU" dirty="0" smtClean="0"/>
              <a:t>Урок математики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466" y="443550"/>
            <a:ext cx="5626977" cy="941697"/>
          </a:xfrm>
        </p:spPr>
        <p:txBody>
          <a:bodyPr/>
          <a:lstStyle/>
          <a:p>
            <a:r>
              <a:rPr lang="ru-RU" dirty="0"/>
              <a:t>День Замечательных Чисел и Констант – 11 </a:t>
            </a:r>
            <a:r>
              <a:rPr lang="ru-RU" dirty="0" smtClean="0"/>
              <a:t>ноября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9736" y="1232241"/>
            <a:ext cx="3785536" cy="527774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задач. Закрепление устных приемов вычисления</a:t>
            </a:r>
          </a:p>
          <a:p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 цель: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культуру поведения на уроке, отношения к одноклассникам, возможность выслушивать мнение других детей, взаимопомощь и поддержку в трудных ситуациях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522" y="1714765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</TotalTime>
  <Words>614</Words>
  <Application>Microsoft Office PowerPoint</Application>
  <PresentationFormat>Широкоэкранный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Ион</vt:lpstr>
      <vt:lpstr>Работа по реализации воспитательного компонента урочной и внеурочной деятельности</vt:lpstr>
      <vt:lpstr>Марк Твен писал: </vt:lpstr>
      <vt:lpstr>Презентация PowerPoint</vt:lpstr>
      <vt:lpstr>Цель воспитания </vt:lpstr>
      <vt:lpstr>Трудности в воспитательном процессе относятся сегодня к самым острым и актуальным не только в педагогике, но и в социуме.</vt:lpstr>
      <vt:lpstr>Возрастные особенности детей младшего школьного возраста таковы, что они могут впитывать в себя, как губка, всё новое, неизведанное. Именно в это время у них активно развиваются важнейшие психические функции и понятия общечеловеческих, нравственных ценностей, которые затем останутся с ними на всю жизнь, помогут обрести своё место в обществе.  </vt:lpstr>
      <vt:lpstr>РАБОЧАЯ   ПРОГРАММА ВОСПИТАНИЯ   МБОУ «ГАСПРИНСКАЯ НАЧАЛЬНАЯ ШКОЛА № 2»   на 2021 - 2026 гг.  </vt:lpstr>
      <vt:lpstr>Урок литературного чтения </vt:lpstr>
      <vt:lpstr>Урок математики</vt:lpstr>
      <vt:lpstr>Урок окружающего мира </vt:lpstr>
      <vt:lpstr>      Спасибо за внимание!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13</cp:revision>
  <dcterms:created xsi:type="dcterms:W3CDTF">2022-11-30T17:44:37Z</dcterms:created>
  <dcterms:modified xsi:type="dcterms:W3CDTF">2022-11-30T20:25:35Z</dcterms:modified>
</cp:coreProperties>
</file>