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3" r:id="rId1"/>
  </p:sldMasterIdLst>
  <p:notesMasterIdLst>
    <p:notesMasterId r:id="rId20"/>
  </p:notesMasterIdLst>
  <p:sldIdLst>
    <p:sldId id="352" r:id="rId2"/>
    <p:sldId id="366" r:id="rId3"/>
    <p:sldId id="365" r:id="rId4"/>
    <p:sldId id="360" r:id="rId5"/>
    <p:sldId id="361" r:id="rId6"/>
    <p:sldId id="362" r:id="rId7"/>
    <p:sldId id="354" r:id="rId8"/>
    <p:sldId id="316" r:id="rId9"/>
    <p:sldId id="363" r:id="rId10"/>
    <p:sldId id="349" r:id="rId11"/>
    <p:sldId id="364" r:id="rId12"/>
    <p:sldId id="339" r:id="rId13"/>
    <p:sldId id="357" r:id="rId14"/>
    <p:sldId id="358" r:id="rId15"/>
    <p:sldId id="355" r:id="rId16"/>
    <p:sldId id="356" r:id="rId17"/>
    <p:sldId id="342" r:id="rId18"/>
    <p:sldId id="35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5050"/>
    <a:srgbClr val="0066FF"/>
    <a:srgbClr val="FF99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3673" autoAdjust="0"/>
  </p:normalViewPr>
  <p:slideViewPr>
    <p:cSldViewPr>
      <p:cViewPr>
        <p:scale>
          <a:sx n="100" d="100"/>
          <a:sy n="100" d="100"/>
        </p:scale>
        <p:origin x="-198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8.0167860136752707E-3"/>
                  <c:y val="-2.68388053501302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Несовершеннолетние, находящиеся в социально опасном положении</c:v>
                </c:pt>
                <c:pt idx="1">
                  <c:v>Семьи находящиеся в социально опасном положении</c:v>
                </c:pt>
                <c:pt idx="2">
                  <c:v>Дети в семьях, находящихся в социально опасном положении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36</c:v>
                </c:pt>
                <c:pt idx="2">
                  <c:v>67</c:v>
                </c:pt>
              </c:numCache>
            </c:numRef>
          </c:val>
        </c:ser>
        <c:dLbls>
          <c:showVal val="1"/>
        </c:dLbls>
        <c:gapWidth val="95"/>
        <c:axId val="145118336"/>
        <c:axId val="145119872"/>
      </c:barChart>
      <c:catAx>
        <c:axId val="14511833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5119872"/>
        <c:crosses val="autoZero"/>
        <c:auto val="1"/>
        <c:lblAlgn val="ctr"/>
        <c:lblOffset val="100"/>
      </c:catAx>
      <c:valAx>
        <c:axId val="1451198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5118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F45CFB-C23F-4769-8E3B-46267774AA0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54858E-6730-4CFA-882F-04E69A0817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1831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1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9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532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367162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2" y="987427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7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057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5427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8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9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2904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326969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8555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2" y="1885950"/>
            <a:ext cx="22101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9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828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7"/>
            <a:ext cx="2205039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4297503"/>
            <a:ext cx="219789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4873766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4873764"/>
            <a:ext cx="2201999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117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93111-BB72-4D7D-847E-987407F96B37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7D51-ADFA-4215-800F-F9825222C9B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68377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1316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7E66D-161A-45CB-923E-D949B4B1AF23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B574-9EE9-4637-A974-2816124D475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0957924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9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4599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1" y="1825625"/>
            <a:ext cx="37754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518B9-EDD1-420F-83CF-5F19CEC33E3D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1BB2-989E-4604-8469-5494FA1FEF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77493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4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4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C067A-391F-492F-8BFE-90BD7ABADD2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404D-CDDC-49F2-8858-4D9BA32F17A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39933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1B622-EF8C-47D9-A86B-C54FF7E37CD4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8920-F1B0-4DF9-932D-C31F9F12257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74622683"/>
      </p:ext>
    </p:extLst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0000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692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4436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1" y="1825625"/>
            <a:ext cx="76753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33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  <p:sldLayoutId id="2147484406" r:id="rId13"/>
    <p:sldLayoutId id="2147484407" r:id="rId14"/>
    <p:sldLayoutId id="2147484408" r:id="rId15"/>
    <p:sldLayoutId id="2147484409" r:id="rId16"/>
    <p:sldLayoutId id="2147484410" r:id="rId17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23509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ИЛЬДИНА\komissiya-po-delam-nesovershennoletnih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8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558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8064896" cy="666935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соответствии со ст.26 Федерального Закона  от 24.06.1999                    № 120 –ФЗ «Об основах системы профилактики безнадзорности и правонарушений несовершеннолетних», Указом Президиума Верховного Совета РСФСР от 03.06.1967 «Об утверждении Положения о комиссиях по делам несовершеннолетних» комиссией приняты решения в отношении 10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применении мер воспитательного воздействия в виде предупреждения, передачи под надзор родителям, ходатайстве перед судом об определении несовершеннолетних в специальное учреждение закрытого типа и т.д.).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8962b38d084bb71422c647212a76f5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96952"/>
            <a:ext cx="5112568" cy="386104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/>
            <a:endParaRPr lang="ru-RU" sz="2000" u="sng" dirty="0" smtClean="0">
              <a:solidFill>
                <a:schemeClr val="tx1"/>
              </a:solidFill>
            </a:endParaRPr>
          </a:p>
          <a:p>
            <a:pPr algn="just"/>
            <a:endParaRPr lang="ru-RU" sz="2000" u="sng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</a:rPr>
              <a:t>несовершеннолетний, находящийся в социально опасном положении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- лицо, которое вследствие безнадзорности или беспризорности находится в обстановке, представляющей опасность для его жизни или здоровья либо не отвечающей требованиям к его воспитанию или содержанию, либо совершает правонарушение или антиобщественные действия;</a:t>
            </a: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</a:rPr>
              <a:t>семья, находящаяся в социально опасном положении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- семья, имеющая детей, находящихся в социально опасном положении, а также семья, где родители или иные законные представители несовершеннолетних не исполняют своих обязанностей по их воспитанию, обучению и (или) содержанию и (или) отрицательно влияют на их поведение либо жестоко обращаются с ними;</a:t>
            </a: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5169" y="506869"/>
            <a:ext cx="799288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Комиссией по делам несовершеннолетних и защите их прав ведется банк данных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несовершеннолетних и семей, находящихся в социально опасном положении.</a:t>
            </a:r>
          </a:p>
          <a:p>
            <a:pPr lvl="0" algn="just"/>
            <a:r>
              <a:rPr lang="ru-RU" sz="16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банке данных комиссии находятся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15 несовершеннолетних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46 семей,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находящихся в социально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опасном положении.</a:t>
            </a:r>
          </a:p>
          <a:p>
            <a:pPr lvl="0" algn="just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ard MT Condensed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050167180"/>
              </p:ext>
            </p:extLst>
          </p:nvPr>
        </p:nvGraphicFramePr>
        <p:xfrm>
          <a:off x="1313261" y="2708920"/>
          <a:ext cx="63367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858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ИЛЬДИНА\наши фотки неблагополучка\IMG_20160114_104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57200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ИЛЬДИНА\наши фотки неблагополучка\IMG_20160415_17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9463"/>
            <a:ext cx="4572000" cy="6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847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ДИЛЬДИНА\наши фотки неблагополучка\P_20160407_180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6976" y="926976"/>
            <a:ext cx="6858000" cy="5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ИЛЬДИНА\наши фотки неблагополучка\P_20160407_180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9020" y="1323020"/>
            <a:ext cx="6858000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952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ИЛЬДИНА\kdnizp-neblagopoluchn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" y="-2537"/>
            <a:ext cx="9144000" cy="68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6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ДИЛЬДИНА\2d653b1082f8bc63ecefc9be96d298f5_5 проверки О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11" y="409544"/>
            <a:ext cx="391619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4139952" y="409544"/>
            <a:ext cx="468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Одной из форм координации Комиссии является деятельность рабочих групп. За истекший период рабочими группами проведены: </a:t>
            </a:r>
          </a:p>
          <a:p>
            <a:pPr algn="just"/>
            <a:endParaRPr lang="ru-RU" sz="1400" dirty="0" smtClean="0"/>
          </a:p>
          <a:p>
            <a:pPr marL="285750" lvl="0" indent="-285750" algn="just">
              <a:buFontTx/>
              <a:buChar char="-"/>
            </a:pPr>
            <a:r>
              <a:rPr lang="ru-RU" sz="1400" dirty="0" smtClean="0"/>
              <a:t>    3 проверки </a:t>
            </a:r>
            <a:r>
              <a:rPr lang="ru-RU" sz="1400" dirty="0"/>
              <a:t>условий воспитания, обучения, содержания несовершеннолетних в учреждениях системы </a:t>
            </a:r>
            <a:r>
              <a:rPr lang="ru-RU" sz="1400" dirty="0" smtClean="0"/>
              <a:t>профилактики. Даны </a:t>
            </a:r>
            <a:r>
              <a:rPr lang="ru-RU" sz="1400" dirty="0"/>
              <a:t>рекомендации направленные на улучшение воспитательной работы с несовершеннолетними. </a:t>
            </a:r>
            <a:endParaRPr lang="ru-RU" sz="1400" dirty="0" smtClean="0"/>
          </a:p>
          <a:p>
            <a:pPr lvl="0" algn="just"/>
            <a:endParaRPr lang="ru-RU" sz="1400" dirty="0">
              <a:solidFill>
                <a:prstClr val="white"/>
              </a:solidFill>
            </a:endParaRPr>
          </a:p>
          <a:p>
            <a:pPr marL="285750" lvl="0" indent="-285750" algn="just">
              <a:buFontTx/>
              <a:buChar char="-"/>
            </a:pPr>
            <a:r>
              <a:rPr lang="ru-RU" sz="1400" dirty="0" smtClean="0">
                <a:solidFill>
                  <a:prstClr val="white"/>
                </a:solidFill>
              </a:rPr>
              <a:t>     3 </a:t>
            </a:r>
            <a:r>
              <a:rPr lang="ru-RU" sz="1400" dirty="0">
                <a:solidFill>
                  <a:prstClr val="white"/>
                </a:solidFill>
              </a:rPr>
              <a:t>проверки использования </a:t>
            </a:r>
            <a:r>
              <a:rPr lang="ru-RU" sz="1400" dirty="0" smtClean="0">
                <a:solidFill>
                  <a:prstClr val="white"/>
                </a:solidFill>
              </a:rPr>
              <a:t>труда</a:t>
            </a:r>
          </a:p>
          <a:p>
            <a:pPr lvl="0" algn="just"/>
            <a:r>
              <a:rPr lang="ru-RU" sz="1400" dirty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     </a:t>
            </a:r>
            <a:r>
              <a:rPr lang="ru-RU" sz="1400" dirty="0">
                <a:solidFill>
                  <a:prstClr val="white"/>
                </a:solidFill>
              </a:rPr>
              <a:t>несовершеннолетних на предприятиях </a:t>
            </a:r>
            <a:r>
              <a:rPr lang="ru-RU" sz="1400" dirty="0" smtClean="0">
                <a:solidFill>
                  <a:prstClr val="white"/>
                </a:solidFill>
              </a:rPr>
              <a:t>города</a:t>
            </a:r>
          </a:p>
          <a:p>
            <a:pPr lvl="0" algn="just"/>
            <a:r>
              <a:rPr lang="ru-RU" sz="1400" dirty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     </a:t>
            </a:r>
            <a:r>
              <a:rPr lang="ru-RU" sz="1400" dirty="0">
                <a:solidFill>
                  <a:prstClr val="white"/>
                </a:solidFill>
              </a:rPr>
              <a:t>Симферополя. </a:t>
            </a:r>
          </a:p>
          <a:p>
            <a:pPr algn="just"/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403" y="3889174"/>
            <a:ext cx="4139952" cy="296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4365104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Комиссией проведено 3 </a:t>
            </a:r>
            <a:r>
              <a:rPr lang="ru-RU" sz="1400" dirty="0"/>
              <a:t>круглых стола для сотрудников подразделений полиции по делам несовершеннолетних, уголовно-исполнительной инспекции, </a:t>
            </a:r>
            <a:r>
              <a:rPr lang="ru-RU" sz="1400" dirty="0" smtClean="0"/>
              <a:t>центра </a:t>
            </a:r>
            <a:r>
              <a:rPr lang="ru-RU" sz="1400" dirty="0"/>
              <a:t>занятости населения в г. </a:t>
            </a:r>
            <a:r>
              <a:rPr lang="ru-RU" sz="1400" dirty="0" smtClean="0"/>
              <a:t>Симферополе и иных органов и учреждений системы профилактики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98147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632" y="548680"/>
            <a:ext cx="781174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600" dirty="0" smtClean="0"/>
              <a:t>В рамках правового просвещения комиссией по делам несовершеннолетних и защите их прав проведены следующие мероприятия: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- 3 правовых брифинга, с участием органов и учреждений системы </a:t>
            </a:r>
          </a:p>
          <a:p>
            <a:pPr algn="just"/>
            <a:r>
              <a:rPr lang="ru-RU" sz="1600" dirty="0" smtClean="0"/>
              <a:t>профилактики и 2 видео лектория на тему: «Профилактика негативных явлений» для обучающихся города Симферополя;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- разработано 2 методических материала для органов и учреждений системы</a:t>
            </a:r>
          </a:p>
          <a:p>
            <a:pPr algn="just"/>
            <a:r>
              <a:rPr lang="ru-RU" sz="1600" dirty="0" smtClean="0"/>
              <a:t>профилактики;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- </a:t>
            </a:r>
            <a:r>
              <a:rPr lang="ru-RU" sz="1600" dirty="0"/>
              <a:t>а </a:t>
            </a:r>
            <a:r>
              <a:rPr lang="ru-RU" sz="1600" dirty="0" smtClean="0"/>
              <a:t>также в </a:t>
            </a:r>
            <a:r>
              <a:rPr lang="ru-RU" sz="1600" dirty="0"/>
              <a:t>целях предупреждения жестокого обращения с детьми, безнадзорности, беспризорности, правонарушений и антиобщественных действий несовершеннолетних, выявления и устранения причин, способствующих этому, Комиссией в мае и июне 2016 года организованы и проведены межведомственные профилактические мероприятия  «Последний звонок», «Ребенок в семье». 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endParaRPr lang="ru-RU" dirty="0" smtClean="0"/>
          </a:p>
        </p:txBody>
      </p:sp>
      <p:pic>
        <p:nvPicPr>
          <p:cNvPr id="4098" name="Picture 2" descr="F:\ДИЛЬДИНА\12_02_alkohol употребл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657872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977104875 кур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263581" cy="23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22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ИЛЬДИНА\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2" y="-1364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034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Dekret_kd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97383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hlinkClick r:id="rId2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hlinkClick r:id="rId2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hlinkClick r:id="rId2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hlinkClick r:id="rId2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hlinkClick r:id="rId2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hlinkClick r:id="rId2"/>
              </a:rPr>
              <a:t>Федеральный закон от 24.06.1999 N 120-ФЗ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hlinkClick r:id="rId2"/>
              </a:rPr>
              <a:t>"Об основах системы профилактики безнадзорности и правонарушений несовершеннолетних«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97839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6 ноября 2013 г. N 995 </a:t>
            </a:r>
          </a:p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"Об утверждении Примерного положения о комиссиях по делам несовершеннолетних и защите их прав"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852936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Закон Республики Крым от 01.09.2014 N 58- ЗРК </a:t>
            </a:r>
          </a:p>
          <a:p>
            <a:pPr algn="ctr"/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"О комиссиях по делам несовершеннолетних и защите их прав в Республике Крым" </a:t>
            </a: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Закон Республики Крым от 01.09.2014 N 63- ЗРК </a:t>
            </a:r>
          </a:p>
          <a:p>
            <a:pPr algn="ctr"/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"О системе профилактики </a:t>
            </a:r>
            <a:r>
              <a:rPr lang="ru-RU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безнадзоорности</a:t>
            </a:r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и </a:t>
            </a:r>
            <a:r>
              <a:rPr lang="ru-RU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правонарушенй</a:t>
            </a:r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несовершеннолетних в Республике Крым" </a:t>
            </a: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11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КОМИССИИ РЕГЛАМЕНТИРОВАНА: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ru-RU" sz="2800"/>
              <a:t>Состав КДНиЗП(п. 8 Примерного положения)</a:t>
            </a:r>
          </a:p>
        </p:txBody>
      </p:sp>
      <p:pic>
        <p:nvPicPr>
          <p:cNvPr id="20485" name="Picture 5" descr="554354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781300"/>
            <a:ext cx="4392612" cy="2160588"/>
          </a:xfrm>
          <a:prstGeom prst="rect">
            <a:avLst/>
          </a:prstGeom>
          <a:noFill/>
        </p:spPr>
      </p:pic>
      <p:pic>
        <p:nvPicPr>
          <p:cNvPr id="20487" name="Picture 7" descr="depositphotos_9985579-3D-Clerk-working-in-the-office-with-much-to-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437063"/>
            <a:ext cx="2736850" cy="2016125"/>
          </a:xfrm>
          <a:prstGeom prst="rect">
            <a:avLst/>
          </a:prstGeom>
          <a:noFill/>
        </p:spPr>
      </p:pic>
      <p:pic>
        <p:nvPicPr>
          <p:cNvPr id="20489" name="Picture 9" descr="immune-system-boosters-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765175"/>
            <a:ext cx="3743325" cy="2735263"/>
          </a:xfrm>
          <a:prstGeom prst="rect">
            <a:avLst/>
          </a:prstGeom>
          <a:noFill/>
        </p:spPr>
      </p:pic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900113" y="3068638"/>
            <a:ext cx="2592387" cy="720725"/>
          </a:xfrm>
          <a:prstGeom prst="upArrowCallout">
            <a:avLst>
              <a:gd name="adj1" fmla="val 89923"/>
              <a:gd name="adj2" fmla="val 89923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ПРЕДСЕДАТЕЛЬ (п.9)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3419475" y="836613"/>
            <a:ext cx="3313113" cy="576262"/>
          </a:xfrm>
          <a:prstGeom prst="leftArrowCallout">
            <a:avLst>
              <a:gd name="adj1" fmla="val 25000"/>
              <a:gd name="adj2" fmla="val 25000"/>
              <a:gd name="adj3" fmla="val 95822"/>
              <a:gd name="adj4" fmla="val 666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Заместитель (и)</a:t>
            </a:r>
          </a:p>
          <a:p>
            <a:r>
              <a:rPr lang="ru-RU"/>
              <a:t>председателя (п.10)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5219700" y="2276475"/>
            <a:ext cx="3384550" cy="431800"/>
          </a:xfrm>
          <a:prstGeom prst="downArrowCallout">
            <a:avLst>
              <a:gd name="adj1" fmla="val 195956"/>
              <a:gd name="adj2" fmla="val 195956"/>
              <a:gd name="adj3" fmla="val 16667"/>
              <a:gd name="adj4" fmla="val 666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Члены комиссии (п.12)</a:t>
            </a: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2771775" y="5013325"/>
            <a:ext cx="4176713" cy="720725"/>
          </a:xfrm>
          <a:prstGeom prst="leftArrowCallout">
            <a:avLst>
              <a:gd name="adj1" fmla="val 25000"/>
              <a:gd name="adj2" fmla="val 25000"/>
              <a:gd name="adj3" fmla="val 96586"/>
              <a:gd name="adj4" fmla="val 666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Ответственный </a:t>
            </a:r>
          </a:p>
          <a:p>
            <a:r>
              <a:rPr lang="ru-RU"/>
              <a:t>секретарь комиссии (п.11)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sbavle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1258888" cy="1368425"/>
          </a:xfrm>
          <a:prstGeom prst="rect">
            <a:avLst/>
          </a:prstGeom>
          <a:noFill/>
        </p:spPr>
      </p:pic>
      <p:pic>
        <p:nvPicPr>
          <p:cNvPr id="3084" name="Picture 12" descr="%D0%A0%D0%B8%D1%81%D1%83%D0%BD%D0%BE%D0%B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4292600"/>
            <a:ext cx="1800225" cy="1223963"/>
          </a:xfrm>
          <a:prstGeom prst="rect">
            <a:avLst/>
          </a:prstGeom>
          <a:noFill/>
        </p:spPr>
      </p:pic>
      <p:pic>
        <p:nvPicPr>
          <p:cNvPr id="3088" name="Picture 16" descr="shema-ekspertizy-po-metodu-bronniko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463"/>
            <a:ext cx="1235075" cy="1800225"/>
          </a:xfrm>
          <a:prstGeom prst="rect">
            <a:avLst/>
          </a:prstGeom>
          <a:noFill/>
        </p:spPr>
      </p:pic>
      <p:pic>
        <p:nvPicPr>
          <p:cNvPr id="3090" name="Picture 18" descr="dHbU6yvnIW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476250"/>
            <a:ext cx="1800225" cy="1647825"/>
          </a:xfrm>
          <a:prstGeom prst="rect">
            <a:avLst/>
          </a:prstGeom>
          <a:noFill/>
        </p:spPr>
      </p:pic>
      <p:pic>
        <p:nvPicPr>
          <p:cNvPr id="3092" name="Picture 20" descr="19422828_m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4365625"/>
            <a:ext cx="1655763" cy="1511300"/>
          </a:xfrm>
          <a:prstGeom prst="rect">
            <a:avLst/>
          </a:prstGeom>
          <a:noFill/>
        </p:spPr>
      </p:pic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148263" y="836613"/>
            <a:ext cx="2173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/>
              <a:t>органы по делам молодежи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348038" y="2022503"/>
            <a:ext cx="2149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dirty="0"/>
              <a:t>органы службы занятости 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859338" y="5804371"/>
            <a:ext cx="22336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 dirty="0"/>
              <a:t>органы управления здравоохранением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5445125"/>
            <a:ext cx="18732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/>
              <a:t>органы внутренних дел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2124075" y="5667375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 dirty="0"/>
              <a:t>органы, осуществляющие управление в сфере образования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042988" y="765175"/>
            <a:ext cx="2736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/>
              <a:t>органы управления социальной защитой населения 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408738" y="2348880"/>
            <a:ext cx="27352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 dirty="0"/>
              <a:t>учреждения уголовно-исполнительной системы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6948488" y="4868863"/>
            <a:ext cx="2195512" cy="14843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/>
              <a:t>И представители иных ОГВ, ОО, граждане, депутаты иные лица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2907470"/>
            <a:ext cx="2051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 dirty="0"/>
              <a:t>органы опеки и попечительства</a:t>
            </a: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2700338" y="1844675"/>
            <a:ext cx="9366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1547813" y="2636838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V="1">
            <a:off x="1331913" y="37163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 flipV="1">
            <a:off x="4859338" y="3933825"/>
            <a:ext cx="504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H="1" flipV="1">
            <a:off x="3995738" y="40767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>
            <a:off x="4787900" y="2781300"/>
            <a:ext cx="14414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H="1" flipV="1">
            <a:off x="4787900" y="3573463"/>
            <a:ext cx="20161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4140200" y="2781300"/>
            <a:ext cx="15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H="1">
            <a:off x="4787900" y="1628775"/>
            <a:ext cx="5762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3492500" y="3429000"/>
            <a:ext cx="1223963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КДНиЗП</a:t>
            </a:r>
          </a:p>
        </p:txBody>
      </p:sp>
      <p:pic>
        <p:nvPicPr>
          <p:cNvPr id="3114" name="Picture 42" descr="LE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6800" y="908050"/>
            <a:ext cx="1727200" cy="1393825"/>
          </a:xfrm>
          <a:prstGeom prst="rect">
            <a:avLst/>
          </a:prstGeom>
          <a:noFill/>
        </p:spPr>
      </p:pic>
      <p:pic>
        <p:nvPicPr>
          <p:cNvPr id="3116" name="Picture 44" descr="%25D0%25B2%25D0%25BE%25D0%25BF%25D1%2580%25D0%25BE%25D1%258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3213100"/>
            <a:ext cx="1547812" cy="1547813"/>
          </a:xfrm>
          <a:prstGeom prst="rect">
            <a:avLst/>
          </a:prstGeom>
          <a:noFill/>
        </p:spPr>
      </p:pic>
      <p:sp>
        <p:nvSpPr>
          <p:cNvPr id="3117" name="AutoShape 45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Terminator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Членами КДНиЗП могут быть </a:t>
            </a:r>
            <a:r>
              <a:rPr lang="ru-RU" b="1">
                <a:solidFill>
                  <a:srgbClr val="FF0000"/>
                </a:solidFill>
              </a:rPr>
              <a:t>руководители (их заместители)</a:t>
            </a:r>
            <a:r>
              <a:rPr lang="ru-RU"/>
              <a:t> органов: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275" y="3284538"/>
            <a:ext cx="1657350" cy="5762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800" b="1" dirty="0" smtClean="0">
                <a:solidFill>
                  <a:srgbClr val="000000"/>
                </a:solidFill>
              </a:rPr>
              <a:t>Ребенок - семья</a:t>
            </a:r>
          </a:p>
        </p:txBody>
      </p:sp>
      <p:pic>
        <p:nvPicPr>
          <p:cNvPr id="5123" name="Picture 3" descr="j021672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2276475"/>
            <a:ext cx="2087563" cy="2303463"/>
          </a:xfrm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916238" y="1557338"/>
            <a:ext cx="3168650" cy="3743325"/>
          </a:xfrm>
          <a:custGeom>
            <a:avLst/>
            <a:gdLst>
              <a:gd name="T0" fmla="*/ 232415332 w 21600"/>
              <a:gd name="T1" fmla="*/ 0 h 21600"/>
              <a:gd name="T2" fmla="*/ 68067583 w 21600"/>
              <a:gd name="T3" fmla="*/ 94996239 h 21600"/>
              <a:gd name="T4" fmla="*/ 0 w 21600"/>
              <a:gd name="T5" fmla="*/ 324363067 h 21600"/>
              <a:gd name="T6" fmla="*/ 68067583 w 21600"/>
              <a:gd name="T7" fmla="*/ 553729591 h 21600"/>
              <a:gd name="T8" fmla="*/ 232415332 w 21600"/>
              <a:gd name="T9" fmla="*/ 648725786 h 21600"/>
              <a:gd name="T10" fmla="*/ 396763100 w 21600"/>
              <a:gd name="T11" fmla="*/ 553729591 h 21600"/>
              <a:gd name="T12" fmla="*/ 464830665 w 21600"/>
              <a:gd name="T13" fmla="*/ 324363067 h 21600"/>
              <a:gd name="T14" fmla="*/ 396763100 w 21600"/>
              <a:gd name="T15" fmla="*/ 949962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47625">
            <a:solidFill>
              <a:srgbClr val="FF99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6119813" y="3357563"/>
            <a:ext cx="3024187" cy="1008062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0" y="3644900"/>
            <a:ext cx="2843213" cy="1008063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119813" y="1557338"/>
            <a:ext cx="3024187" cy="1008062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79388" y="4652963"/>
            <a:ext cx="3240087" cy="647700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0" y="2565400"/>
            <a:ext cx="2843213" cy="1081088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119813" y="2565400"/>
            <a:ext cx="3024187" cy="792163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5292725" y="476250"/>
            <a:ext cx="3024188" cy="1081088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0" y="836613"/>
            <a:ext cx="3024188" cy="792162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0" y="1557338"/>
            <a:ext cx="3024188" cy="1008062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2627313" y="260350"/>
            <a:ext cx="3024187" cy="1152525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042988" y="906463"/>
            <a:ext cx="1758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1. КДНиЗП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059113" y="14288"/>
            <a:ext cx="2449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>
              <a:solidFill>
                <a:srgbClr val="000000"/>
              </a:solidFill>
            </a:endParaRP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4. Органы внутренних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дел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95288" y="1722438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2. Органы опеки</a:t>
            </a:r>
          </a:p>
          <a:p>
            <a:r>
              <a:rPr lang="ru-RU" sz="2000" b="1">
                <a:solidFill>
                  <a:srgbClr val="000000"/>
                </a:solidFill>
              </a:rPr>
              <a:t>и попечительства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2624138"/>
            <a:ext cx="2879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3.Органы социальной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защиты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724525" y="620713"/>
            <a:ext cx="2517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5.Органы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образования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6443663" y="1709738"/>
            <a:ext cx="2700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6. Органы здравоохранения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300788" y="2565400"/>
            <a:ext cx="2671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7.Органы по делам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молодежи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1187450" y="47244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ФССП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395288" y="3632200"/>
            <a:ext cx="2224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8. Органы службы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 занятости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6156325" y="3468688"/>
            <a:ext cx="2987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>
                <a:solidFill>
                  <a:srgbClr val="000000"/>
                </a:solidFill>
              </a:rPr>
              <a:t>Учреждения </a:t>
            </a:r>
          </a:p>
          <a:p>
            <a:pPr algn="ctr">
              <a:lnSpc>
                <a:spcPct val="70000"/>
              </a:lnSpc>
            </a:pPr>
            <a:r>
              <a:rPr lang="ru-RU" sz="2000" b="1">
                <a:solidFill>
                  <a:srgbClr val="000000"/>
                </a:solidFill>
              </a:rPr>
              <a:t>уголовно-исполнительной </a:t>
            </a:r>
          </a:p>
          <a:p>
            <a:pPr algn="ctr">
              <a:lnSpc>
                <a:spcPct val="70000"/>
              </a:lnSpc>
            </a:pPr>
            <a:r>
              <a:rPr lang="ru-RU" sz="2000" b="1">
                <a:solidFill>
                  <a:srgbClr val="000000"/>
                </a:solidFill>
              </a:rPr>
              <a:t>системы</a:t>
            </a:r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5940425" y="4365625"/>
            <a:ext cx="3203575" cy="647700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900113" y="5229225"/>
            <a:ext cx="3240087" cy="720725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2411413" y="5949950"/>
            <a:ext cx="2879725" cy="574675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2051050" y="5373688"/>
            <a:ext cx="110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СУДЫ</a:t>
            </a: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3419475" y="6021388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СМИ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6443663" y="4437063"/>
            <a:ext cx="212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Прокуратура</a:t>
            </a:r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5724525" y="5013325"/>
            <a:ext cx="3203575" cy="647700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5795963" y="5054600"/>
            <a:ext cx="3097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>
                <a:solidFill>
                  <a:srgbClr val="000000"/>
                </a:solidFill>
              </a:rPr>
              <a:t>Органы и учреждения </a:t>
            </a:r>
          </a:p>
          <a:p>
            <a:pPr algn="ctr">
              <a:lnSpc>
                <a:spcPct val="70000"/>
              </a:lnSpc>
            </a:pPr>
            <a:r>
              <a:rPr lang="ru-RU" sz="2000" b="1">
                <a:solidFill>
                  <a:srgbClr val="000000"/>
                </a:solidFill>
              </a:rPr>
              <a:t>культуры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5580063" y="5734050"/>
            <a:ext cx="2376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>
                <a:solidFill>
                  <a:srgbClr val="000000"/>
                </a:solidFill>
              </a:rPr>
              <a:t>Общественные </a:t>
            </a:r>
          </a:p>
          <a:p>
            <a:pPr algn="ctr">
              <a:lnSpc>
                <a:spcPct val="75000"/>
              </a:lnSpc>
            </a:pPr>
            <a:r>
              <a:rPr lang="ru-RU" sz="2000" b="1">
                <a:solidFill>
                  <a:srgbClr val="000000"/>
                </a:solidFill>
              </a:rPr>
              <a:t>организации</a:t>
            </a:r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5148263" y="5661025"/>
            <a:ext cx="3024187" cy="720725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5670350" cy="3534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9841" y="4221088"/>
            <a:ext cx="7885509" cy="1770137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	</a:t>
            </a:r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За </a:t>
            </a:r>
            <a:r>
              <a:rPr lang="ru-RU" sz="2200" dirty="0"/>
              <a:t>истекший период текущего года проведено </a:t>
            </a:r>
            <a:r>
              <a:rPr lang="en-US" sz="2200" dirty="0" smtClean="0"/>
              <a:t>44</a:t>
            </a:r>
            <a:r>
              <a:rPr lang="ru-RU" sz="2200" dirty="0" smtClean="0"/>
              <a:t> заседания </a:t>
            </a:r>
            <a:r>
              <a:rPr lang="ru-RU" sz="2200" dirty="0"/>
              <a:t>комиссии по делам несовершеннолетних и защите их прав. Комиссией рассмотрено </a:t>
            </a:r>
            <a:r>
              <a:rPr lang="ru-RU" sz="2200" dirty="0" smtClean="0"/>
              <a:t>276 </a:t>
            </a:r>
            <a:r>
              <a:rPr lang="ru-RU" sz="2200" dirty="0"/>
              <a:t>протоколов об административных </a:t>
            </a:r>
            <a:r>
              <a:rPr lang="ru-RU" sz="2200" dirty="0" smtClean="0"/>
              <a:t>правонарушениях.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4" name="Picture 2" descr="F:\ДИЛЬДИНА\protok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162"/>
            <a:ext cx="5706174" cy="35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929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999" y="1628800"/>
            <a:ext cx="31710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8680"/>
            <a:ext cx="561662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Ст. 5.35 КоАП РФ (неисполнение родителями или иными законными представителями несовершеннолетних обязанностей по содержанию и воспитанию несовершеннолетних). Наказание в виде предупреждения или наложения штрафа в размере от 100 до 500 руб</a:t>
            </a:r>
            <a:r>
              <a:rPr lang="ru-RU" sz="1100" b="1" dirty="0" smtClean="0"/>
              <a:t>.;</a:t>
            </a:r>
            <a:endParaRPr lang="ru-RU" sz="1100" b="1" dirty="0"/>
          </a:p>
          <a:p>
            <a:pPr algn="just"/>
            <a:endParaRPr lang="ru-RU" sz="1100" b="1" dirty="0"/>
          </a:p>
          <a:p>
            <a:pPr algn="just"/>
            <a:endParaRPr lang="ru-RU" sz="1100" b="1" dirty="0"/>
          </a:p>
          <a:p>
            <a:pPr algn="just"/>
            <a:r>
              <a:rPr lang="ru-RU" sz="1100" b="1" dirty="0"/>
              <a:t>   Ст. 6.10 КоАП РФ (вовлечение несовершеннолетнего в употребление алкогольной и спиртосодержащей продукции, новых потенциально опасных </a:t>
            </a:r>
            <a:r>
              <a:rPr lang="ru-RU" sz="1100" b="1" dirty="0" err="1"/>
              <a:t>психоактивных</a:t>
            </a:r>
            <a:r>
              <a:rPr lang="ru-RU" sz="1100" b="1" dirty="0"/>
              <a:t> веществ или одурманивающих веществ).  Наказание в виде наложения штрафа в размере  от 1500 до 3000 руб.;</a:t>
            </a:r>
          </a:p>
          <a:p>
            <a:pPr algn="just"/>
            <a:endParaRPr lang="ru-RU" sz="1100" b="1" dirty="0"/>
          </a:p>
          <a:p>
            <a:pPr algn="just"/>
            <a:endParaRPr lang="ru-RU" sz="1100" b="1" dirty="0"/>
          </a:p>
          <a:p>
            <a:pPr algn="just"/>
            <a:r>
              <a:rPr lang="ru-RU" sz="1100" b="1" dirty="0"/>
              <a:t>   Ст. 6.24 КоАП РФ (нарушение установленного федеральным законом запрета курения табака на отдельных территориях, в помещениях и на объектах) . Наказание в виде наложения штрафа в размере  от 500 до 3000 руб.; </a:t>
            </a:r>
          </a:p>
          <a:p>
            <a:pPr algn="just"/>
            <a:endParaRPr lang="ru-RU" sz="1100" b="1" dirty="0"/>
          </a:p>
          <a:p>
            <a:pPr algn="just"/>
            <a:endParaRPr lang="ru-RU" sz="1100" b="1" dirty="0"/>
          </a:p>
          <a:p>
            <a:pPr algn="just"/>
            <a:r>
              <a:rPr lang="ru-RU" sz="1100" b="1" dirty="0"/>
              <a:t>   Ст. 20.20 КоАП РФ (потребление (распитие) алкогольной продукции в запрещенных местах либо потребление наркотических средств или психотропных веществ, новых потенциально опасных </a:t>
            </a:r>
            <a:r>
              <a:rPr lang="ru-RU" sz="1100" b="1" dirty="0" err="1"/>
              <a:t>психоактивных</a:t>
            </a:r>
            <a:r>
              <a:rPr lang="ru-RU" sz="1100" b="1" dirty="0"/>
              <a:t> веществ или одурманивающих веществ в общественных местах) Наказание в виде наложения штрафа в размере  от 500 до 1500 руб.;</a:t>
            </a:r>
          </a:p>
          <a:p>
            <a:pPr algn="just"/>
            <a:endParaRPr lang="ru-RU" sz="1100" b="1" dirty="0"/>
          </a:p>
          <a:p>
            <a:pPr algn="just"/>
            <a:r>
              <a:rPr lang="ru-RU" sz="1100" b="1" dirty="0"/>
              <a:t>   Ст. 20.21 КоАП РФ (появление в общественных местах в состоянии опьянения) Наказание в виде наложения штрафа в размере  от 500 до 1500 руб.;</a:t>
            </a:r>
          </a:p>
          <a:p>
            <a:pPr algn="just"/>
            <a:endParaRPr lang="ru-RU" sz="1100" b="1" dirty="0"/>
          </a:p>
          <a:p>
            <a:pPr algn="just"/>
            <a:r>
              <a:rPr lang="ru-RU" sz="1100" b="1" dirty="0"/>
              <a:t>   Ст. 20.22 КоАП РФ (нахождение в состоянии опьянения несовершеннолетних, потребление (распитие) ими алкогольной и спиртосодержащей продукции либо потребление ими наркотических средств или психотропных веществ, новых потенциально опасных </a:t>
            </a:r>
            <a:r>
              <a:rPr lang="ru-RU" sz="1100" b="1" dirty="0" err="1"/>
              <a:t>психоактивных</a:t>
            </a:r>
            <a:r>
              <a:rPr lang="ru-RU" sz="1100" b="1" dirty="0"/>
              <a:t> веществ или одурманивающих веществ) Наказание в виде наложения штрафа в размере  от 1500 до 2000 руб</a:t>
            </a:r>
            <a:r>
              <a:rPr lang="ru-RU" sz="1100" b="1" dirty="0" smtClean="0"/>
              <a:t>.;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10635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64613" cy="16573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*о выявленных случаях нарушения прав несовершеннолетних на образование, труд, отдых, жилище и других прав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*о недостатках в деятельности органов и учреждений, препятствующих предупреждению безнадзорности и правонарушений несовершеннолетних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7171" name="Oval 4"/>
          <p:cNvSpPr>
            <a:spLocks noChangeArrowheads="1"/>
          </p:cNvSpPr>
          <p:nvPr/>
        </p:nvSpPr>
        <p:spPr bwMode="auto">
          <a:xfrm>
            <a:off x="2555875" y="0"/>
            <a:ext cx="2952750" cy="836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КДНиЗП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rot="-7436686">
            <a:off x="5049044" y="431006"/>
            <a:ext cx="3024188" cy="1098550"/>
          </a:xfrm>
          <a:prstGeom prst="curvedUpArrow">
            <a:avLst>
              <a:gd name="adj1" fmla="val 3263"/>
              <a:gd name="adj2" fmla="val 11011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3492500" y="2636838"/>
            <a:ext cx="2447925" cy="719137"/>
          </a:xfrm>
          <a:prstGeom prst="upArrowCallout">
            <a:avLst>
              <a:gd name="adj1" fmla="val 85099"/>
              <a:gd name="adj2" fmla="val 85099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информация</a:t>
            </a:r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0" y="3500438"/>
            <a:ext cx="2268538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службы</a:t>
            </a:r>
          </a:p>
          <a:p>
            <a:pPr algn="ctr"/>
            <a:r>
              <a:rPr lang="ru-RU"/>
              <a:t>занятости</a:t>
            </a:r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2339975" y="3500438"/>
            <a:ext cx="2305050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управления </a:t>
            </a:r>
          </a:p>
          <a:p>
            <a:pPr algn="ctr"/>
            <a:r>
              <a:rPr lang="ru-RU"/>
              <a:t>по делам молодежи</a:t>
            </a:r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4643438" y="3500438"/>
            <a:ext cx="2087562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опеки и </a:t>
            </a:r>
          </a:p>
          <a:p>
            <a:pPr algn="ctr"/>
            <a:r>
              <a:rPr lang="ru-RU"/>
              <a:t>попечительства</a:t>
            </a:r>
          </a:p>
        </p:txBody>
      </p:sp>
      <p:sp>
        <p:nvSpPr>
          <p:cNvPr id="7177" name="Oval 10"/>
          <p:cNvSpPr>
            <a:spLocks noChangeArrowheads="1"/>
          </p:cNvSpPr>
          <p:nvPr/>
        </p:nvSpPr>
        <p:spPr bwMode="auto">
          <a:xfrm>
            <a:off x="6696075" y="3429000"/>
            <a:ext cx="244792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и учреждения </a:t>
            </a:r>
          </a:p>
          <a:p>
            <a:pPr algn="ctr"/>
            <a:r>
              <a:rPr lang="ru-RU"/>
              <a:t>социальной защиты</a:t>
            </a:r>
          </a:p>
        </p:txBody>
      </p:sp>
      <p:sp>
        <p:nvSpPr>
          <p:cNvPr id="7178" name="Oval 11"/>
          <p:cNvSpPr>
            <a:spLocks noChangeArrowheads="1"/>
          </p:cNvSpPr>
          <p:nvPr/>
        </p:nvSpPr>
        <p:spPr bwMode="auto">
          <a:xfrm>
            <a:off x="323850" y="5084763"/>
            <a:ext cx="2700338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и учреждения </a:t>
            </a:r>
          </a:p>
          <a:p>
            <a:pPr algn="ctr"/>
            <a:r>
              <a:rPr lang="ru-RU"/>
              <a:t>здравоохранения</a:t>
            </a:r>
          </a:p>
        </p:txBody>
      </p:sp>
      <p:sp>
        <p:nvSpPr>
          <p:cNvPr id="7179" name="Oval 12"/>
          <p:cNvSpPr>
            <a:spLocks noChangeArrowheads="1"/>
          </p:cNvSpPr>
          <p:nvPr/>
        </p:nvSpPr>
        <p:spPr bwMode="auto">
          <a:xfrm>
            <a:off x="3348038" y="5084763"/>
            <a:ext cx="2663825" cy="144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и учреждения </a:t>
            </a:r>
          </a:p>
          <a:p>
            <a:pPr algn="ctr"/>
            <a:r>
              <a:rPr lang="ru-RU"/>
              <a:t>образования</a:t>
            </a:r>
          </a:p>
        </p:txBody>
      </p:sp>
      <p:sp>
        <p:nvSpPr>
          <p:cNvPr id="7180" name="Oval 13"/>
          <p:cNvSpPr>
            <a:spLocks noChangeArrowheads="1"/>
          </p:cNvSpPr>
          <p:nvPr/>
        </p:nvSpPr>
        <p:spPr bwMode="auto">
          <a:xfrm>
            <a:off x="6227763" y="4941888"/>
            <a:ext cx="244792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</a:t>
            </a:r>
          </a:p>
          <a:p>
            <a:pPr algn="ctr"/>
            <a:r>
              <a:rPr lang="ru-RU"/>
              <a:t>внутренних </a:t>
            </a:r>
          </a:p>
          <a:p>
            <a:pPr algn="ctr"/>
            <a:r>
              <a:rPr lang="ru-RU"/>
              <a:t>дел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</TotalTime>
  <Words>951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Глубина</vt:lpstr>
      <vt:lpstr>Слайд 1</vt:lpstr>
      <vt:lpstr>Слайд 2</vt:lpstr>
      <vt:lpstr>Слайд 3</vt:lpstr>
      <vt:lpstr>Состав КДНиЗП(п. 8 Примерного положения)</vt:lpstr>
      <vt:lpstr>Слайд 5</vt:lpstr>
      <vt:lpstr>Ребенок - семья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N</cp:lastModifiedBy>
  <cp:revision>238</cp:revision>
  <dcterms:created xsi:type="dcterms:W3CDTF">2009-09-23T12:28:57Z</dcterms:created>
  <dcterms:modified xsi:type="dcterms:W3CDTF">2017-11-30T06:09:18Z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000800a0960100000000010250300207f7000400038000</vt:lpwstr>
  </property>
</Properties>
</file>