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9" r:id="rId4"/>
    <p:sldId id="258" r:id="rId5"/>
    <p:sldId id="259" r:id="rId6"/>
    <p:sldId id="260" r:id="rId7"/>
    <p:sldId id="271" r:id="rId8"/>
    <p:sldId id="262" r:id="rId9"/>
    <p:sldId id="263" r:id="rId10"/>
    <p:sldId id="268" r:id="rId11"/>
    <p:sldId id="264" r:id="rId12"/>
    <p:sldId id="265" r:id="rId13"/>
    <p:sldId id="266"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84" d="100"/>
          <a:sy n="84" d="100"/>
        </p:scale>
        <p:origin x="96" y="522"/>
      </p:cViewPr>
      <p:guideLst>
        <p:guide orient="horz" pos="2160"/>
        <p:guide pos="2880"/>
      </p:guideLst>
    </p:cSldViewPr>
  </p:slideViewPr>
  <p:outlineViewPr>
    <p:cViewPr>
      <p:scale>
        <a:sx n="33" d="100"/>
        <a:sy n="33" d="100"/>
      </p:scale>
      <p:origin x="48" y="8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37EDB6E1-E2F2-4E6B-8093-4761923DBFE4}" type="datetimeFigureOut">
              <a:rPr lang="ru-RU" smtClean="0"/>
              <a:pPr/>
              <a:t>12.01.2024</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86805982-84B9-4BBC-B8B1-F3DB62894AA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7EDB6E1-E2F2-4E6B-8093-4761923DBFE4}" type="datetimeFigureOut">
              <a:rPr lang="ru-RU" smtClean="0"/>
              <a:pPr/>
              <a:t>12.01.2024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805982-84B9-4BBC-B8B1-F3DB62894AA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7EDB6E1-E2F2-4E6B-8093-4761923DBFE4}" type="datetimeFigureOut">
              <a:rPr lang="ru-RU" smtClean="0"/>
              <a:pPr/>
              <a:t>12.01.2024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805982-84B9-4BBC-B8B1-F3DB62894AA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7EDB6E1-E2F2-4E6B-8093-4761923DBFE4}" type="datetimeFigureOut">
              <a:rPr lang="ru-RU" smtClean="0"/>
              <a:pPr/>
              <a:t>12.01.2024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805982-84B9-4BBC-B8B1-F3DB62894AA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37EDB6E1-E2F2-4E6B-8093-4761923DBFE4}" type="datetimeFigureOut">
              <a:rPr lang="ru-RU" smtClean="0"/>
              <a:pPr/>
              <a:t>12.01.2024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805982-84B9-4BBC-B8B1-F3DB62894AA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37EDB6E1-E2F2-4E6B-8093-4761923DBFE4}" type="datetimeFigureOut">
              <a:rPr lang="ru-RU" smtClean="0"/>
              <a:pPr/>
              <a:t>12.01.2024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805982-84B9-4BBC-B8B1-F3DB62894AA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37EDB6E1-E2F2-4E6B-8093-4761923DBFE4}" type="datetimeFigureOut">
              <a:rPr lang="ru-RU" smtClean="0"/>
              <a:pPr/>
              <a:t>12.01.2024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805982-84B9-4BBC-B8B1-F3DB62894AA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37EDB6E1-E2F2-4E6B-8093-4761923DBFE4}" type="datetimeFigureOut">
              <a:rPr lang="ru-RU" smtClean="0"/>
              <a:pPr/>
              <a:t>12.01.2024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805982-84B9-4BBC-B8B1-F3DB62894AA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37EDB6E1-E2F2-4E6B-8093-4761923DBFE4}" type="datetimeFigureOut">
              <a:rPr lang="ru-RU" smtClean="0"/>
              <a:pPr/>
              <a:t>12.01.2024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805982-84B9-4BBC-B8B1-F3DB62894AA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37EDB6E1-E2F2-4E6B-8093-4761923DBFE4}" type="datetimeFigureOut">
              <a:rPr lang="ru-RU" smtClean="0"/>
              <a:pPr/>
              <a:t>12.01.2024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805982-84B9-4BBC-B8B1-F3DB62894AA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37EDB6E1-E2F2-4E6B-8093-4761923DBFE4}" type="datetimeFigureOut">
              <a:rPr lang="ru-RU" smtClean="0"/>
              <a:pPr/>
              <a:t>12.01.2024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805982-84B9-4BBC-B8B1-F3DB62894AA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EDB6E1-E2F2-4E6B-8093-4761923DBFE4}" type="datetimeFigureOut">
              <a:rPr lang="ru-RU" smtClean="0"/>
              <a:pPr/>
              <a:t>12.01.2024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6805982-84B9-4BBC-B8B1-F3DB62894AA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116632"/>
            <a:ext cx="7406640" cy="1988982"/>
          </a:xfrm>
        </p:spPr>
        <p:txBody>
          <a:bodyPr>
            <a:normAutofit fontScale="90000"/>
          </a:bodyPr>
          <a:lstStyle/>
          <a:p>
            <a:r>
              <a:rPr lang="ru-RU" sz="8000" dirty="0"/>
              <a:t>220</a:t>
            </a:r>
            <a:r>
              <a:rPr lang="ru-RU" dirty="0"/>
              <a:t> лет </a:t>
            </a:r>
            <a:r>
              <a:rPr lang="en-US" dirty="0"/>
              <a:t>c</a:t>
            </a:r>
            <a:r>
              <a:rPr lang="ru-RU" dirty="0"/>
              <a:t>о дня рождения Федора Ивановича Тютчева (1803-1873)</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487" y="2105614"/>
            <a:ext cx="5447777" cy="4445481"/>
          </a:xfrm>
          <a:prstGeom prst="rect">
            <a:avLst/>
          </a:prstGeom>
          <a:solidFill>
            <a:srgbClr val="FFFFFF">
              <a:shade val="85000"/>
            </a:srgbClr>
          </a:solidFill>
          <a:ln w="88900" cap="sq">
            <a:solidFill>
              <a:srgbClr val="FFFFFF"/>
            </a:solidFill>
            <a:miter lim="800000"/>
          </a:ln>
          <a:effectLst>
            <a:outerShdw blurRad="50800" dist="38100" dir="10800000" algn="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026" name="Picture 2" descr="http://xn--b1aebw4ab.xn--p1ai/wp-content/uploads/2018/12/IMG3268.jpg"/>
          <p:cNvPicPr>
            <a:picLocks noChangeAspect="1" noChangeArrowheads="1"/>
          </p:cNvPicPr>
          <p:nvPr/>
        </p:nvPicPr>
        <p:blipFill>
          <a:blip r:embed="rId2" cstate="print"/>
          <a:srcRect/>
          <a:stretch>
            <a:fillRect/>
          </a:stretch>
        </p:blipFill>
        <p:spPr bwMode="auto">
          <a:xfrm>
            <a:off x="-53752" y="0"/>
            <a:ext cx="9209185"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Семейная жизнь </a:t>
            </a:r>
          </a:p>
        </p:txBody>
      </p:sp>
      <p:sp>
        <p:nvSpPr>
          <p:cNvPr id="3" name="Содержимое 2"/>
          <p:cNvSpPr>
            <a:spLocks noGrp="1"/>
          </p:cNvSpPr>
          <p:nvPr>
            <p:ph idx="1"/>
          </p:nvPr>
        </p:nvSpPr>
        <p:spPr/>
        <p:txBody>
          <a:bodyPr>
            <a:normAutofit fontScale="47500" lnSpcReduction="20000"/>
          </a:bodyPr>
          <a:lstStyle/>
          <a:p>
            <a:r>
              <a:rPr lang="ru-RU" dirty="0"/>
              <a:t>Семейная жизнь протекала вполне счастливо, Элеонора любила Фёдора, о чём свидетельствуют сохранившееся до наших дней письма Тютчева. В одном из них он своим родителям написал:</a:t>
            </a:r>
            <a:br>
              <a:rPr lang="ru-RU" dirty="0"/>
            </a:br>
            <a:r>
              <a:rPr lang="ru-RU" dirty="0"/>
              <a:t>«Я хочу, чтобы вы, любящие меня, знали, что никогда ни один человек не любил другого так, как она меня… не было ни одного дня в ее жизни, когда ради моего благополучия она не согласилась бы, не колеблясь ни мгновенья, умереть за меня».</a:t>
            </a:r>
            <a:br>
              <a:rPr lang="ru-RU" dirty="0"/>
            </a:br>
            <a:r>
              <a:rPr lang="ru-RU" dirty="0"/>
              <a:t/>
            </a:r>
            <a:br>
              <a:rPr lang="ru-RU" dirty="0"/>
            </a:br>
            <a:r>
              <a:rPr lang="ru-RU" dirty="0"/>
              <a:t>Но первая яркая любовь к Амалии </a:t>
            </a:r>
            <a:r>
              <a:rPr lang="ru-RU" dirty="0" err="1"/>
              <a:t>Лерхенфедьд</a:t>
            </a:r>
            <a:r>
              <a:rPr lang="ru-RU" dirty="0"/>
              <a:t> всё ещё находила отклик где-то глубоко в душе поэта, и ложились на листок строчки стихотворений - «Я помню время золотое» и «Я встретил вас, и всё былое».</a:t>
            </a:r>
            <a:br>
              <a:rPr lang="ru-RU" dirty="0"/>
            </a:br>
            <a:r>
              <a:rPr lang="ru-RU" dirty="0"/>
              <a:t/>
            </a:r>
            <a:br>
              <a:rPr lang="ru-RU" dirty="0"/>
            </a:br>
            <a:r>
              <a:rPr lang="ru-RU" dirty="0"/>
              <a:t>Любовь в жизни Тютчева занимала центральное место всегда – любовь к родителям, к природе, родному краю, к женщине. Что касается любви к женщинам, не получится обойти стороной эту тему, если говорить о творческом наследии поэта.  Его чувства нашли яркое отражение в стихах. По воспоминаниям современников и по дошедшим до наших дней сведениям, Фёдор Тютчев был влюбчивым человеком. Женщины отвечали ему взаимностью. Верностью в любви он не отличался. Будучи женат на Элеоноре </a:t>
            </a:r>
            <a:r>
              <a:rPr lang="ru-RU" dirty="0" err="1"/>
              <a:t>Петерсон</a:t>
            </a:r>
            <a:r>
              <a:rPr lang="ru-RU" dirty="0"/>
              <a:t>, в 1833 году поэт познакомился на балу с баронессой </a:t>
            </a:r>
            <a:r>
              <a:rPr lang="ru-RU" dirty="0" err="1"/>
              <a:t>Эрнестиной</a:t>
            </a:r>
            <a:r>
              <a:rPr lang="ru-RU" dirty="0"/>
              <a:t> фон </a:t>
            </a:r>
            <a:r>
              <a:rPr lang="ru-RU" dirty="0" err="1"/>
              <a:t>Пфеффель</a:t>
            </a:r>
            <a:r>
              <a:rPr lang="ru-RU" dirty="0"/>
              <a:t>. После смерти законной супруги, оформит брак с </a:t>
            </a:r>
            <a:r>
              <a:rPr lang="ru-RU" dirty="0" err="1"/>
              <a:t>Эрнестиной</a:t>
            </a:r>
            <a:r>
              <a:rPr lang="ru-RU" dirty="0"/>
              <a:t>. Но и здесь любовная идиллия длилась недолго.</a:t>
            </a:r>
            <a:br>
              <a:rPr lang="ru-RU" dirty="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Семейная жизнь </a:t>
            </a:r>
          </a:p>
        </p:txBody>
      </p:sp>
      <p:sp>
        <p:nvSpPr>
          <p:cNvPr id="3" name="Содержимое 2"/>
          <p:cNvSpPr>
            <a:spLocks noGrp="1"/>
          </p:cNvSpPr>
          <p:nvPr>
            <p:ph idx="1"/>
          </p:nvPr>
        </p:nvSpPr>
        <p:spPr/>
        <p:txBody>
          <a:bodyPr>
            <a:noAutofit/>
          </a:bodyPr>
          <a:lstStyle/>
          <a:p>
            <a:r>
              <a:rPr lang="ru-RU" sz="1100" dirty="0"/>
              <a:t>Уже не молодому поэту повстречалась юная Елена Денисьева, воспитанницей Смольного Института благородных девиц, которая пленила поэта, стала его музой. Целый цикл стихов, который считается самым романтичным, возник благодаря этой любви. Своеобразный роман в стихах, в которых и любовь, и боль. Общество осуждало связь, но любовь была взаимной, и заглушить(потушить) их чувства никому не удалось. И легли на листок такие строки:</a:t>
            </a:r>
            <a:br>
              <a:rPr lang="ru-RU" sz="1100" dirty="0"/>
            </a:br>
            <a:r>
              <a:rPr lang="ru-RU" sz="1100" dirty="0"/>
              <a:t> </a:t>
            </a:r>
            <a:br>
              <a:rPr lang="ru-RU" sz="1100" dirty="0"/>
            </a:br>
            <a:r>
              <a:rPr lang="ru-RU" sz="1100" dirty="0"/>
              <a:t>Пускай скудеет в жилах кровь,</a:t>
            </a:r>
            <a:br>
              <a:rPr lang="ru-RU" sz="1100" dirty="0"/>
            </a:br>
            <a:r>
              <a:rPr lang="ru-RU" sz="1100" dirty="0"/>
              <a:t>Но в сердце не скудеет нежность...</a:t>
            </a:r>
            <a:br>
              <a:rPr lang="ru-RU" sz="1100" dirty="0"/>
            </a:br>
            <a:r>
              <a:rPr lang="ru-RU" sz="1100" dirty="0"/>
              <a:t>О ты, последняя любовь!</a:t>
            </a:r>
            <a:br>
              <a:rPr lang="ru-RU" sz="1100" dirty="0"/>
            </a:br>
            <a:r>
              <a:rPr lang="ru-RU" sz="1100" dirty="0"/>
              <a:t>Ты и блаженство и безнадежность.</a:t>
            </a:r>
            <a:br>
              <a:rPr lang="ru-RU" sz="1100" dirty="0"/>
            </a:br>
            <a:r>
              <a:rPr lang="ru-RU" sz="1100" dirty="0"/>
              <a:t>(отрывок из стихотворения "Последняя любовь")</a:t>
            </a:r>
            <a:br>
              <a:rPr lang="ru-RU" sz="1100" dirty="0"/>
            </a:br>
            <a:r>
              <a:rPr lang="ru-RU" sz="1100" dirty="0"/>
              <a:t>***</a:t>
            </a:r>
            <a:br>
              <a:rPr lang="ru-RU" sz="1100" dirty="0"/>
            </a:br>
            <a:r>
              <a:rPr lang="ru-RU" sz="1100" dirty="0"/>
              <a:t>О, как убийственно мы любим,</a:t>
            </a:r>
            <a:br>
              <a:rPr lang="ru-RU" sz="1100" dirty="0"/>
            </a:br>
            <a:r>
              <a:rPr lang="ru-RU" sz="1100" dirty="0"/>
              <a:t>Как в буйной слепоте страстей</a:t>
            </a:r>
            <a:br>
              <a:rPr lang="ru-RU" sz="1100" dirty="0"/>
            </a:br>
            <a:r>
              <a:rPr lang="ru-RU" sz="1100" dirty="0"/>
              <a:t>Мы то всего вернее губим,</a:t>
            </a:r>
            <a:br>
              <a:rPr lang="ru-RU" sz="1100" dirty="0"/>
            </a:br>
            <a:r>
              <a:rPr lang="ru-RU" sz="1100" dirty="0"/>
              <a:t>Что сердцу нашему милей!</a:t>
            </a:r>
            <a:br>
              <a:rPr lang="ru-RU" sz="1100" dirty="0"/>
            </a:br>
            <a:r>
              <a:rPr lang="ru-RU" sz="1100" dirty="0"/>
              <a:t/>
            </a:r>
            <a:br>
              <a:rPr lang="ru-RU" sz="1100" dirty="0"/>
            </a:br>
            <a:r>
              <a:rPr lang="ru-RU" sz="1100" dirty="0"/>
              <a:t>Давно ль, гордясь своей победой,</a:t>
            </a:r>
            <a:br>
              <a:rPr lang="ru-RU" sz="1100" dirty="0"/>
            </a:br>
            <a:r>
              <a:rPr lang="ru-RU" sz="1100" dirty="0"/>
              <a:t>Ты говорил: она моя...</a:t>
            </a:r>
            <a:br>
              <a:rPr lang="ru-RU" sz="1100" dirty="0"/>
            </a:br>
            <a:r>
              <a:rPr lang="ru-RU" sz="1100" dirty="0"/>
              <a:t>Год не прошел – спроси и сведай,</a:t>
            </a:r>
            <a:br>
              <a:rPr lang="ru-RU" sz="1100" dirty="0"/>
            </a:br>
            <a:r>
              <a:rPr lang="ru-RU" sz="1100" dirty="0"/>
              <a:t>Что уцелело от </a:t>
            </a:r>
            <a:r>
              <a:rPr lang="ru-RU" sz="1100" dirty="0" err="1"/>
              <a:t>нея</a:t>
            </a:r>
            <a:r>
              <a:rPr lang="ru-RU" sz="1100" dirty="0"/>
              <a:t>?</a:t>
            </a:r>
            <a:br>
              <a:rPr lang="ru-RU" sz="1100" dirty="0"/>
            </a:br>
            <a:r>
              <a:rPr lang="ru-RU" sz="1100" dirty="0"/>
              <a:t/>
            </a:r>
            <a:br>
              <a:rPr lang="ru-RU" sz="1100" dirty="0"/>
            </a:br>
            <a:r>
              <a:rPr lang="ru-RU" sz="1100" dirty="0"/>
              <a:t>…</a:t>
            </a:r>
            <a:br>
              <a:rPr lang="ru-RU" sz="1100" dirty="0"/>
            </a:br>
            <a:r>
              <a:rPr lang="ru-RU" sz="1100" dirty="0"/>
              <a:t>Судьбы ужасным приговором</a:t>
            </a:r>
            <a:br>
              <a:rPr lang="ru-RU" sz="1100" dirty="0"/>
            </a:br>
            <a:r>
              <a:rPr lang="ru-RU" sz="1100" dirty="0"/>
              <a:t>Твоя любовь для ней была,</a:t>
            </a:r>
            <a:br>
              <a:rPr lang="ru-RU" sz="1100" dirty="0"/>
            </a:br>
            <a:r>
              <a:rPr lang="ru-RU" sz="1100" dirty="0"/>
              <a:t>И незаслуженным позором</a:t>
            </a:r>
            <a:br>
              <a:rPr lang="ru-RU" sz="1100" dirty="0"/>
            </a:br>
            <a:r>
              <a:rPr lang="ru-RU" sz="1100" dirty="0"/>
              <a:t>На жизнь ее она легла!</a:t>
            </a:r>
            <a:br>
              <a:rPr lang="ru-RU" sz="1100" dirty="0"/>
            </a:br>
            <a:r>
              <a:rPr lang="ru-RU" sz="1100" dirty="0"/>
              <a:t>(отрывки из стихотворения "О, как убийственно мы любим".)</a:t>
            </a:r>
            <a:br>
              <a:rPr lang="ru-RU" sz="1100" dirty="0"/>
            </a:br>
            <a:r>
              <a:rPr lang="ru-RU" sz="1100" dirty="0"/>
              <a:t/>
            </a:r>
            <a:br>
              <a:rPr lang="ru-RU" sz="1100" dirty="0"/>
            </a:br>
            <a:r>
              <a:rPr lang="ru-RU" sz="1100" dirty="0"/>
              <a:t>От этой связи родились трое детей, которых Тютчев признал и записал на свою фамилию.</a:t>
            </a:r>
            <a:br>
              <a:rPr lang="ru-RU" sz="1100" dirty="0"/>
            </a:br>
            <a:r>
              <a:rPr lang="ru-RU" sz="1100" dirty="0"/>
              <a:t>Всего у Тютчева были 9 детей от разных браков.</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Дочь </a:t>
            </a:r>
          </a:p>
        </p:txBody>
      </p:sp>
      <p:sp>
        <p:nvSpPr>
          <p:cNvPr id="3" name="Содержимое 2"/>
          <p:cNvSpPr>
            <a:spLocks noGrp="1"/>
          </p:cNvSpPr>
          <p:nvPr>
            <p:ph idx="1"/>
          </p:nvPr>
        </p:nvSpPr>
        <p:spPr/>
        <p:txBody>
          <a:bodyPr>
            <a:normAutofit fontScale="25000" lnSpcReduction="20000"/>
          </a:bodyPr>
          <a:lstStyle/>
          <a:p>
            <a:r>
              <a:rPr lang="ru-RU" sz="4800" dirty="0"/>
              <a:t>Фёдор Тютчев всегда живо интересовался тем, что происходит в мире, вплоть до преклонного возраста.  В 1872 году писал</a:t>
            </a:r>
            <a:r>
              <a:rPr lang="ru-RU" dirty="0"/>
              <a:t> </a:t>
            </a:r>
            <a:r>
              <a:rPr lang="ru-RU" sz="4800" dirty="0"/>
              <a:t>дочери:</a:t>
            </a:r>
            <a:br>
              <a:rPr lang="ru-RU" sz="4800" dirty="0"/>
            </a:br>
            <a:r>
              <a:rPr lang="ru-RU" sz="4800" dirty="0"/>
              <a:t/>
            </a:r>
            <a:br>
              <a:rPr lang="ru-RU" sz="4800" dirty="0"/>
            </a:br>
            <a:r>
              <a:rPr lang="ru-RU" sz="4800" dirty="0"/>
              <a:t> «По своему неисправимому легкомыслию я по-прежнему не могу не интересоваться всем, что происходит в мире, словно мне не предстоит вскоре его покинуть…».</a:t>
            </a:r>
            <a:br>
              <a:rPr lang="ru-RU" sz="4800" dirty="0"/>
            </a:br>
            <a:r>
              <a:rPr lang="ru-RU" sz="4800" dirty="0"/>
              <a:t/>
            </a:r>
            <a:br>
              <a:rPr lang="ru-RU" sz="4800" dirty="0"/>
            </a:br>
            <a:r>
              <a:rPr lang="ru-RU" sz="4800" dirty="0"/>
              <a:t>На протяжении всей жизни Тютчев внимательно наблюдал за всем происходящим, анализировал, старался понять что-то для себя.</a:t>
            </a:r>
            <a:br>
              <a:rPr lang="ru-RU" sz="4800" dirty="0"/>
            </a:br>
            <a:r>
              <a:rPr lang="ru-RU" sz="4800" dirty="0"/>
              <a:t/>
            </a:r>
            <a:br>
              <a:rPr lang="ru-RU" sz="4800" dirty="0"/>
            </a:br>
            <a:r>
              <a:rPr lang="ru-RU" sz="4800" dirty="0"/>
              <a:t>Здесь, где господство незнакомо</a:t>
            </a:r>
            <a:br>
              <a:rPr lang="ru-RU" sz="4800" dirty="0"/>
            </a:br>
            <a:r>
              <a:rPr lang="ru-RU" sz="4800" dirty="0" err="1"/>
              <a:t>Иноязыческих</a:t>
            </a:r>
            <a:r>
              <a:rPr lang="ru-RU" sz="4800" dirty="0"/>
              <a:t> властей,</a:t>
            </a:r>
            <a:br>
              <a:rPr lang="ru-RU" sz="4800" dirty="0"/>
            </a:br>
            <a:r>
              <a:rPr lang="ru-RU" sz="4800" dirty="0"/>
              <a:t>Здесь, где у власти и подданства</a:t>
            </a:r>
            <a:br>
              <a:rPr lang="ru-RU" sz="4800" dirty="0"/>
            </a:br>
            <a:r>
              <a:rPr lang="ru-RU" sz="4800" dirty="0"/>
              <a:t>Один язык, один для всех,</a:t>
            </a:r>
            <a:br>
              <a:rPr lang="ru-RU" sz="4800" dirty="0"/>
            </a:br>
            <a:r>
              <a:rPr lang="ru-RU" sz="4800" dirty="0"/>
              <a:t>И не считается Славянство</a:t>
            </a:r>
            <a:br>
              <a:rPr lang="ru-RU" sz="4800" dirty="0"/>
            </a:br>
            <a:r>
              <a:rPr lang="ru-RU" sz="4800" dirty="0"/>
              <a:t>За тяжкий первородный грех!</a:t>
            </a:r>
            <a:br>
              <a:rPr lang="ru-RU" sz="4800" dirty="0"/>
            </a:br>
            <a:r>
              <a:rPr lang="ru-RU" sz="4800" dirty="0"/>
              <a:t>Хотя враждебною судьбиной</a:t>
            </a:r>
            <a:br>
              <a:rPr lang="ru-RU" sz="4800" dirty="0"/>
            </a:br>
            <a:r>
              <a:rPr lang="ru-RU" sz="4800" dirty="0"/>
              <a:t>И были мы разлучены,</a:t>
            </a:r>
            <a:br>
              <a:rPr lang="ru-RU" sz="4800" dirty="0"/>
            </a:br>
            <a:r>
              <a:rPr lang="ru-RU" sz="4800" dirty="0"/>
              <a:t>Но всё же мы народ единый,</a:t>
            </a:r>
            <a:br>
              <a:rPr lang="ru-RU" sz="4800" dirty="0"/>
            </a:br>
            <a:r>
              <a:rPr lang="ru-RU" sz="4800" dirty="0"/>
              <a:t>Единой матери сыны;</a:t>
            </a:r>
            <a:br>
              <a:rPr lang="ru-RU" sz="4800" dirty="0"/>
            </a:br>
            <a:r>
              <a:rPr lang="ru-RU" sz="4800" dirty="0"/>
              <a:t>Но всё же братья мы родные!</a:t>
            </a:r>
            <a:br>
              <a:rPr lang="ru-RU" sz="4800" dirty="0"/>
            </a:br>
            <a:r>
              <a:rPr lang="ru-RU" sz="4800" dirty="0"/>
              <a:t>Вот, вот что ненавидят в нас!</a:t>
            </a:r>
            <a:br>
              <a:rPr lang="ru-RU" sz="4800" dirty="0"/>
            </a:br>
            <a:r>
              <a:rPr lang="ru-RU" sz="4800" dirty="0"/>
              <a:t>Вам не прощается Россия,</a:t>
            </a:r>
            <a:br>
              <a:rPr lang="ru-RU" sz="4800" dirty="0"/>
            </a:br>
            <a:r>
              <a:rPr lang="ru-RU" sz="4800" dirty="0"/>
              <a:t>России – не прощают вас!</a:t>
            </a:r>
            <a:br>
              <a:rPr lang="ru-RU" sz="4800" dirty="0"/>
            </a:br>
            <a:r>
              <a:rPr lang="ru-RU" sz="4800" dirty="0"/>
              <a:t>Смущает их, и до испугу,</a:t>
            </a:r>
            <a:br>
              <a:rPr lang="ru-RU" sz="4800" dirty="0"/>
            </a:br>
            <a:r>
              <a:rPr lang="ru-RU" sz="4800" dirty="0"/>
              <a:t>Что вся славянская семья</a:t>
            </a:r>
            <a:br>
              <a:rPr lang="ru-RU" sz="4800" dirty="0"/>
            </a:br>
            <a:r>
              <a:rPr lang="ru-RU" sz="4800" dirty="0"/>
              <a:t>В лицо и недругу и другу</a:t>
            </a:r>
            <a:br>
              <a:rPr lang="ru-RU" sz="4800" dirty="0"/>
            </a:br>
            <a:r>
              <a:rPr lang="ru-RU" sz="4800" dirty="0"/>
              <a:t>Впервые скажет: «Это я!»…</a:t>
            </a:r>
            <a:br>
              <a:rPr lang="ru-RU" sz="4800" dirty="0"/>
            </a:br>
            <a:r>
              <a:rPr lang="ru-RU" sz="4800" dirty="0"/>
              <a:t>***</a:t>
            </a:r>
            <a:br>
              <a:rPr lang="ru-RU" sz="4800" dirty="0"/>
            </a:br>
            <a:r>
              <a:rPr lang="ru-RU" sz="4800" dirty="0"/>
              <a:t>Они кричат, они грозятся:</a:t>
            </a:r>
            <a:br>
              <a:rPr lang="ru-RU" sz="4800" dirty="0"/>
            </a:br>
            <a:r>
              <a:rPr lang="ru-RU" sz="4800" dirty="0"/>
              <a:t>«Вот к стенке мы славян прижмём!»</a:t>
            </a:r>
            <a:br>
              <a:rPr lang="ru-RU" sz="4800" dirty="0"/>
            </a:br>
            <a:r>
              <a:rPr lang="ru-RU" sz="4800" dirty="0"/>
              <a:t>Ну, как бы им не оборваться</a:t>
            </a:r>
            <a:br>
              <a:rPr lang="ru-RU" sz="4800" dirty="0"/>
            </a:br>
            <a:r>
              <a:rPr lang="ru-RU" sz="4800" dirty="0"/>
              <a:t>В задорном натиске своем!</a:t>
            </a:r>
            <a:br>
              <a:rPr lang="ru-RU" sz="4800" dirty="0"/>
            </a:br>
            <a:r>
              <a:rPr lang="ru-RU" sz="4800" dirty="0"/>
              <a:t>                (отрывки из стихотворения «Славянам»)</a:t>
            </a:r>
            <a:br>
              <a:rPr lang="ru-RU" sz="4800" dirty="0"/>
            </a:br>
            <a:r>
              <a:rPr lang="ru-RU" sz="4800" dirty="0"/>
              <a:t/>
            </a:r>
            <a:br>
              <a:rPr lang="ru-RU" sz="4800" dirty="0"/>
            </a:br>
            <a:r>
              <a:rPr lang="ru-RU" sz="4800" dirty="0"/>
              <a:t>Тютчеву была близка концепция славянофилов: он полагал, что Россия идет по своему собственному самобытному пути, её история кардинально отличается от истории европейских стран.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Умом Россию не понять </a:t>
            </a:r>
          </a:p>
        </p:txBody>
      </p:sp>
      <p:sp>
        <p:nvSpPr>
          <p:cNvPr id="3" name="Содержимое 2"/>
          <p:cNvSpPr>
            <a:spLocks noGrp="1"/>
          </p:cNvSpPr>
          <p:nvPr>
            <p:ph idx="1"/>
          </p:nvPr>
        </p:nvSpPr>
        <p:spPr/>
        <p:txBody>
          <a:bodyPr>
            <a:normAutofit fontScale="70000" lnSpcReduction="20000"/>
          </a:bodyPr>
          <a:lstStyle/>
          <a:p>
            <a:r>
              <a:rPr lang="ru-RU" dirty="0"/>
              <a:t>Немного загадочные строки, но написаны они были с любовью.</a:t>
            </a:r>
            <a:br>
              <a:rPr lang="ru-RU" dirty="0"/>
            </a:br>
            <a:r>
              <a:rPr lang="ru-RU" dirty="0"/>
              <a:t>Знакомясь с творческим наследием поэта, понимаешь, что Тютчев любил Россию, она была в его сердце всегда.  А когда любишь, то всё понимаешь и веришь, и надеешься….</a:t>
            </a:r>
            <a:br>
              <a:rPr lang="ru-RU" dirty="0"/>
            </a:br>
            <a:r>
              <a:rPr lang="ru-RU" dirty="0"/>
              <a:t/>
            </a:r>
            <a:br>
              <a:rPr lang="ru-RU" dirty="0"/>
            </a:br>
            <a:r>
              <a:rPr lang="ru-RU" dirty="0"/>
              <a:t>Последние годы жизни Фёдора Тютчева были омрачены многочисленными утратами. От туберкулёза скончалась любимая женщина – Елена Денисьева. Вскоре умерла его мать, затем брат.</a:t>
            </a:r>
            <a:br>
              <a:rPr lang="ru-RU" dirty="0"/>
            </a:br>
            <a:r>
              <a:rPr lang="ru-RU" dirty="0"/>
              <a:t>Всё это отразилось на здоровье, после перенесённого инсульта, полгода был прикован к постели. Скончался 15 июля 1873 года в Царском Селе. Похоронен в Петербурге.</a:t>
            </a:r>
            <a:br>
              <a:rPr lang="ru-RU" dirty="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8856984" cy="1156990"/>
          </a:xfrm>
        </p:spPr>
        <p:txBody>
          <a:bodyPr>
            <a:normAutofit fontScale="90000"/>
          </a:bodyPr>
          <a:lstStyle/>
          <a:p>
            <a:r>
              <a:rPr lang="ru-RU" dirty="0"/>
              <a:t>Фёдор Иванович Тютчев (1803 – 1873)</a:t>
            </a:r>
            <a:br>
              <a:rPr lang="ru-RU" dirty="0"/>
            </a:br>
            <a:endParaRPr lang="ru-RU" dirty="0"/>
          </a:p>
        </p:txBody>
      </p:sp>
      <p:sp>
        <p:nvSpPr>
          <p:cNvPr id="3" name="Содержимое 2"/>
          <p:cNvSpPr>
            <a:spLocks noGrp="1"/>
          </p:cNvSpPr>
          <p:nvPr>
            <p:ph idx="1"/>
          </p:nvPr>
        </p:nvSpPr>
        <p:spPr/>
        <p:txBody>
          <a:bodyPr>
            <a:normAutofit/>
          </a:bodyPr>
          <a:lstStyle/>
          <a:p>
            <a:r>
              <a:rPr lang="ru-RU" sz="1600" dirty="0">
                <a:latin typeface="Times New Roman" pitchFamily="18" charset="0"/>
                <a:cs typeface="Times New Roman" pitchFamily="18" charset="0"/>
              </a:rPr>
              <a:t>В 2023 году отмечается юбилей Фёдора Тютчева – поэта, мыслителя, дипломата. Его творческое наследие сохранилось в веках. Нежная, воздушная лирика, пейзажная и любовная, вызывает восторг. Мудрые изречения побуждают к поиску истины, рождают споры.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Умом Россию не понять,</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Аршином общим не измерить.</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У ней особенная стать,</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В Россию можно только верить…</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Почему такие мысли возникли у поэта? Споры об этом не затухают и по сей день.</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На творчество любого человека оказывает влияние окружающая действительность и его собственный жизненный путь.</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Фёдор Тютчев появился на свет 5 декабря (23 ноября) 1803 года в имении </a:t>
            </a:r>
            <a:r>
              <a:rPr lang="ru-RU" sz="1600" dirty="0" err="1">
                <a:latin typeface="Times New Roman" pitchFamily="18" charset="0"/>
                <a:cs typeface="Times New Roman" pitchFamily="18" charset="0"/>
              </a:rPr>
              <a:t>Овстюг</a:t>
            </a:r>
            <a:r>
              <a:rPr lang="ru-RU" sz="1600" dirty="0">
                <a:latin typeface="Times New Roman" pitchFamily="18" charset="0"/>
                <a:cs typeface="Times New Roman" pitchFamily="18" charset="0"/>
              </a:rPr>
              <a:t>, что находилось в Брянском уезде Орловской губернии. В современном территориальном делении, это - Брянская область. Тем не менее, своим считают поэта и на Брянской земле, и на Орловской, и по всей России.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7650" name="Picture 2" descr="https://rosspectr.ru/wp-content/uploads/4/b/7/4b70228988030c1949ff8d866902bfde.jpe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r>
              <a:rPr lang="ru-RU" dirty="0"/>
              <a:t>От куда родом</a:t>
            </a:r>
            <a:r>
              <a:rPr lang="en-US" dirty="0"/>
              <a:t> ?</a:t>
            </a:r>
            <a:endParaRPr lang="ru-RU" dirty="0"/>
          </a:p>
        </p:txBody>
      </p:sp>
      <p:sp>
        <p:nvSpPr>
          <p:cNvPr id="3" name="Содержимое 2"/>
          <p:cNvSpPr>
            <a:spLocks noGrp="1"/>
          </p:cNvSpPr>
          <p:nvPr>
            <p:ph idx="1"/>
          </p:nvPr>
        </p:nvSpPr>
        <p:spPr/>
        <p:txBody>
          <a:bodyPr>
            <a:normAutofit fontScale="92500" lnSpcReduction="10000"/>
          </a:bodyPr>
          <a:lstStyle/>
          <a:p>
            <a:r>
              <a:rPr lang="ru-RU" dirty="0"/>
              <a:t> </a:t>
            </a:r>
            <a:br>
              <a:rPr lang="ru-RU" dirty="0"/>
            </a:br>
            <a:r>
              <a:rPr lang="ru-RU" dirty="0"/>
              <a:t>Тютчев происходил из старинного русского дворянского рода, который был известен с XIV века. Отец поэта, Иван Тютчев, служил в Кремле.</a:t>
            </a:r>
            <a:br>
              <a:rPr lang="ru-RU" dirty="0"/>
            </a:br>
            <a:r>
              <a:rPr lang="ru-RU" dirty="0"/>
              <a:t>Через свою мать, Екатерину Толстую, Федор Тютчев приходился родственником с другим классиком русской литературы — Львом Толстым. Они были </a:t>
            </a:r>
            <a:r>
              <a:rPr lang="ru-RU" dirty="0" err="1"/>
              <a:t>шестиюродными</a:t>
            </a:r>
            <a:r>
              <a:rPr lang="ru-RU" dirty="0"/>
              <a:t> </a:t>
            </a:r>
            <a:r>
              <a:rPr lang="ru-RU" dirty="0" err="1"/>
              <a:t>братьями.Семья</a:t>
            </a:r>
            <a:r>
              <a:rPr lang="ru-RU" dirty="0"/>
              <a:t> была очень дружной.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r>
              <a:rPr lang="ru-RU" sz="5400" dirty="0">
                <a:latin typeface="Times New Roman" pitchFamily="18" charset="0"/>
                <a:cs typeface="Times New Roman" pitchFamily="18" charset="0"/>
              </a:rPr>
              <a:t>Юношеские годы .</a:t>
            </a:r>
          </a:p>
        </p:txBody>
      </p:sp>
      <p:sp>
        <p:nvSpPr>
          <p:cNvPr id="3" name="Содержимое 2"/>
          <p:cNvSpPr>
            <a:spLocks noGrp="1"/>
          </p:cNvSpPr>
          <p:nvPr>
            <p:ph idx="1"/>
          </p:nvPr>
        </p:nvSpPr>
        <p:spPr/>
        <p:txBody>
          <a:bodyPr>
            <a:normAutofit fontScale="47500" lnSpcReduction="20000"/>
          </a:bodyPr>
          <a:lstStyle/>
          <a:p>
            <a:r>
              <a:rPr lang="ru-RU" dirty="0"/>
              <a:t>Вместе с Фёдором росли его брат и сестра. Родители старались дать детям хорошее домашнее образование: учили русскому и французскому языкам, музыке. Одним из первых учителей Фёдора был Семён Раича, знаток древнегреческого, латыни, итальянского языка. Обучение давалось легко, учился, опережая программу.</a:t>
            </a:r>
            <a:br>
              <a:rPr lang="ru-RU" dirty="0"/>
            </a:br>
            <a:r>
              <a:rPr lang="ru-RU" dirty="0"/>
              <a:t/>
            </a:r>
            <a:br>
              <a:rPr lang="ru-RU" dirty="0"/>
            </a:br>
            <a:r>
              <a:rPr lang="ru-RU" dirty="0"/>
              <a:t>В 1821 году окончил Московский университет, на год раньше срока. Для этого было получено специальное разрешение министра народного просвещения князя Александра Голицына.</a:t>
            </a:r>
            <a:br>
              <a:rPr lang="ru-RU" dirty="0"/>
            </a:br>
            <a:r>
              <a:rPr lang="ru-RU" dirty="0"/>
              <a:t>По окончании университета был направлен в Петербург. Там он стал служащим коллегии иностранных дел.</a:t>
            </a:r>
            <a:br>
              <a:rPr lang="ru-RU" dirty="0"/>
            </a:br>
            <a:r>
              <a:rPr lang="ru-RU" dirty="0"/>
              <a:t/>
            </a:r>
            <a:br>
              <a:rPr lang="ru-RU" dirty="0"/>
            </a:br>
            <a:r>
              <a:rPr lang="ru-RU" dirty="0"/>
              <a:t>Затем судьба распорядилась так, что на долгие годы покинет Россию, будет работать на дипломатическом поприще за рубежом, в Германии. В эти годы он много общался с зарубежными философами, учёными, анализировал, делал свои выводы. И однажды у него родились такие строки:</a:t>
            </a:r>
            <a:br>
              <a:rPr lang="ru-RU" dirty="0"/>
            </a:br>
            <a:r>
              <a:rPr lang="ru-RU" dirty="0"/>
              <a:t/>
            </a:r>
            <a:br>
              <a:rPr lang="ru-RU" dirty="0"/>
            </a:br>
            <a:r>
              <a:rPr lang="ru-RU" dirty="0"/>
              <a:t>…Как сердцу высказать себя?</a:t>
            </a:r>
            <a:br>
              <a:rPr lang="ru-RU" dirty="0"/>
            </a:br>
            <a:r>
              <a:rPr lang="ru-RU" dirty="0"/>
              <a:t>Другому как понять тебя?</a:t>
            </a:r>
            <a:br>
              <a:rPr lang="ru-RU" dirty="0"/>
            </a:br>
            <a:r>
              <a:rPr lang="ru-RU" dirty="0"/>
              <a:t>Поймет ли он, чем ты живешь?</a:t>
            </a:r>
            <a:br>
              <a:rPr lang="ru-RU" dirty="0"/>
            </a:br>
            <a:r>
              <a:rPr lang="ru-RU" dirty="0"/>
              <a:t>Мысль изреченная есть ложь…</a:t>
            </a:r>
            <a:br>
              <a:rPr lang="ru-RU" dirty="0"/>
            </a:br>
            <a:r>
              <a:rPr lang="ru-RU" dirty="0"/>
              <a:t>(отрывок из стихотворения «</a:t>
            </a:r>
            <a:r>
              <a:rPr lang="ru-RU" dirty="0" err="1"/>
              <a:t>Silentium</a:t>
            </a:r>
            <a:r>
              <a:rPr lang="ru-RU"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Юношеские годы </a:t>
            </a:r>
          </a:p>
        </p:txBody>
      </p:sp>
      <p:sp>
        <p:nvSpPr>
          <p:cNvPr id="3" name="Содержимое 2"/>
          <p:cNvSpPr>
            <a:spLocks noGrp="1"/>
          </p:cNvSpPr>
          <p:nvPr>
            <p:ph idx="1"/>
          </p:nvPr>
        </p:nvSpPr>
        <p:spPr>
          <a:xfrm>
            <a:off x="3059832" y="1340768"/>
            <a:ext cx="5873856" cy="4907632"/>
          </a:xfrm>
        </p:spPr>
        <p:txBody>
          <a:bodyPr>
            <a:normAutofit fontScale="55000" lnSpcReduction="20000"/>
          </a:bodyPr>
          <a:lstStyle/>
          <a:p>
            <a:r>
              <a:rPr lang="ru-RU" dirty="0"/>
              <a:t>Тютчев всегда очень внимательно относился к каждому сказанному слову. Об этом свидетельствует ещё одно его мудрое изречение:</a:t>
            </a:r>
            <a:br>
              <a:rPr lang="ru-RU" dirty="0"/>
            </a:br>
            <a:r>
              <a:rPr lang="ru-RU" dirty="0"/>
              <a:t/>
            </a:r>
            <a:br>
              <a:rPr lang="ru-RU" dirty="0"/>
            </a:br>
            <a:r>
              <a:rPr lang="ru-RU" dirty="0"/>
              <a:t>Нам не дано предугадать,</a:t>
            </a:r>
            <a:br>
              <a:rPr lang="ru-RU" dirty="0"/>
            </a:br>
            <a:r>
              <a:rPr lang="ru-RU" dirty="0"/>
              <a:t>Как слово наше отзовется, —</a:t>
            </a:r>
            <a:br>
              <a:rPr lang="ru-RU" dirty="0"/>
            </a:br>
            <a:r>
              <a:rPr lang="ru-RU" dirty="0"/>
              <a:t>И нам сочувствие дается,</a:t>
            </a:r>
            <a:br>
              <a:rPr lang="ru-RU" dirty="0"/>
            </a:br>
            <a:r>
              <a:rPr lang="ru-RU" dirty="0"/>
              <a:t>Как нам дается благодать…</a:t>
            </a:r>
            <a:br>
              <a:rPr lang="ru-RU" dirty="0"/>
            </a:br>
            <a:r>
              <a:rPr lang="ru-RU" dirty="0"/>
              <a:t/>
            </a:r>
            <a:br>
              <a:rPr lang="ru-RU" dirty="0"/>
            </a:br>
            <a:r>
              <a:rPr lang="ru-RU" dirty="0"/>
              <a:t>Свои стихи Фёдор Иванович переписывал по нескольку раз и не стремился к их публикации. Долгое время они были известны только узкому кругу друзей. Один из них, Иван Гагарин, вернулся из дипломатической миссии в Петербург и узнал, что в России Тютчева почти не знают. Решил показать рукописи Петру Вяземскому и Василию Жуковскому.</a:t>
            </a:r>
            <a:br>
              <a:rPr lang="ru-RU" dirty="0"/>
            </a:br>
            <a:r>
              <a:rPr lang="ru-RU" dirty="0"/>
              <a:t/>
            </a:r>
            <a:br>
              <a:rPr lang="ru-RU" dirty="0"/>
            </a:br>
            <a:r>
              <a:rPr lang="ru-RU" dirty="0"/>
              <a:t>Вяземский с Жуковским передали произведения Александру Пушкину. Он прочитал их и в 1836 году напечатал в «Современнике» под заголовком «Стихотворения, присланные из Германии».</a:t>
            </a:r>
          </a:p>
        </p:txBody>
      </p:sp>
      <p:pic>
        <p:nvPicPr>
          <p:cNvPr id="9218" name="Picture 2" descr="https://content.foto.my.mail.ru/mail/maskarad/_blogs/i-7744.jpg"/>
          <p:cNvPicPr>
            <a:picLocks noChangeAspect="1" noChangeArrowheads="1"/>
          </p:cNvPicPr>
          <p:nvPr/>
        </p:nvPicPr>
        <p:blipFill>
          <a:blip r:embed="rId2" cstate="print"/>
          <a:srcRect/>
          <a:stretch>
            <a:fillRect/>
          </a:stretch>
        </p:blipFill>
        <p:spPr bwMode="auto">
          <a:xfrm>
            <a:off x="1061610" y="1268760"/>
            <a:ext cx="2268252" cy="30243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Содержимое 2"/>
          <p:cNvSpPr>
            <a:spLocks noGrp="1"/>
          </p:cNvSpPr>
          <p:nvPr>
            <p:ph idx="1"/>
          </p:nvPr>
        </p:nvSpPr>
        <p:spPr>
          <a:xfrm>
            <a:off x="1435608" y="188640"/>
            <a:ext cx="7498080" cy="6059760"/>
          </a:xfrm>
        </p:spPr>
        <p:txBody>
          <a:bodyPr/>
          <a:lstStyle/>
          <a:p>
            <a:pPr>
              <a:buNone/>
            </a:pPr>
            <a:r>
              <a:rPr lang="ru-RU" dirty="0"/>
              <a:t>                   Семья Тютчевых</a:t>
            </a:r>
          </a:p>
        </p:txBody>
      </p:sp>
      <p:pic>
        <p:nvPicPr>
          <p:cNvPr id="28674" name="Picture 2" descr="http://rusalbom.ru/files/gallery/view/18063-1553759589.jpg"/>
          <p:cNvPicPr>
            <a:picLocks noChangeAspect="1" noChangeArrowheads="1"/>
          </p:cNvPicPr>
          <p:nvPr/>
        </p:nvPicPr>
        <p:blipFill>
          <a:blip r:embed="rId2" cstate="print"/>
          <a:srcRect/>
          <a:stretch>
            <a:fillRect/>
          </a:stretch>
        </p:blipFill>
        <p:spPr bwMode="auto">
          <a:xfrm>
            <a:off x="0" y="836712"/>
            <a:ext cx="9144001" cy="60212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sz="6000" dirty="0"/>
              <a:t>Жизнь</a:t>
            </a:r>
          </a:p>
        </p:txBody>
      </p:sp>
      <p:sp>
        <p:nvSpPr>
          <p:cNvPr id="3" name="Содержимое 2"/>
          <p:cNvSpPr>
            <a:spLocks noGrp="1"/>
          </p:cNvSpPr>
          <p:nvPr>
            <p:ph idx="1"/>
          </p:nvPr>
        </p:nvSpPr>
        <p:spPr/>
        <p:txBody>
          <a:bodyPr>
            <a:normAutofit fontScale="55000" lnSpcReduction="20000"/>
          </a:bodyPr>
          <a:lstStyle/>
          <a:p>
            <a:r>
              <a:rPr lang="ru-RU" dirty="0"/>
              <a:t>Широкую известность получил романс на эти стихи в исполнении оперного певца Ивана Козловского. Исследователи творчества Тютчева сделали вывод, что написано стихотворение было под влиянием чувств к Амалии </a:t>
            </a:r>
            <a:r>
              <a:rPr lang="ru-RU" dirty="0" err="1"/>
              <a:t>Лерхенфедьд</a:t>
            </a:r>
            <a:r>
              <a:rPr lang="ru-RU" dirty="0"/>
              <a:t>.  Это была яркая любовная история, не принёсшая счастья поэту, но оставившая глубокий след в его душе. Тютчев сочинил для Амалии стихотворение «Твой милый взор, невинной страсти полный…». Поэт едва не стал участником дуэли.</a:t>
            </a:r>
            <a:br>
              <a:rPr lang="ru-RU" dirty="0"/>
            </a:br>
            <a:r>
              <a:rPr lang="ru-RU" dirty="0"/>
              <a:t/>
            </a:r>
            <a:br>
              <a:rPr lang="ru-RU" dirty="0"/>
            </a:br>
            <a:r>
              <a:rPr lang="ru-RU" dirty="0"/>
              <a:t>Из-за этой истории он на некоторое время вернётся в Россию и вскоре  женится на Элеоноре </a:t>
            </a:r>
            <a:r>
              <a:rPr lang="ru-RU" dirty="0" err="1"/>
              <a:t>Петерсон</a:t>
            </a:r>
            <a:r>
              <a:rPr lang="ru-RU" dirty="0"/>
              <a:t> — вдове русского дипломата Александра </a:t>
            </a:r>
            <a:r>
              <a:rPr lang="ru-RU" dirty="0" err="1"/>
              <a:t>Петерсона</a:t>
            </a:r>
            <a:r>
              <a:rPr lang="ru-RU" dirty="0"/>
              <a:t>.</a:t>
            </a:r>
            <a:br>
              <a:rPr lang="ru-RU" dirty="0"/>
            </a:br>
            <a:r>
              <a:rPr lang="ru-RU" dirty="0"/>
              <a:t/>
            </a:r>
            <a:br>
              <a:rPr lang="ru-RU" dirty="0"/>
            </a:br>
            <a:r>
              <a:rPr lang="ru-RU" dirty="0"/>
              <a:t>В России Тютчев пробыл недолго, последовала очередная заграничная командировка.  В общей сложности за границей, в королевстве Бавария, Тютчев прожил больше двадцати лет — окончательно он возвратился в Россию только в 1844 году. Находясь за границей, тосковал по своей малой родине.</a:t>
            </a:r>
            <a:br>
              <a:rPr lang="ru-RU" dirty="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Творчество </a:t>
            </a:r>
            <a:endParaRPr lang="ru-RU" dirty="0"/>
          </a:p>
        </p:txBody>
      </p:sp>
      <p:sp>
        <p:nvSpPr>
          <p:cNvPr id="3" name="Содержимое 2"/>
          <p:cNvSpPr>
            <a:spLocks noGrp="1"/>
          </p:cNvSpPr>
          <p:nvPr>
            <p:ph idx="1"/>
          </p:nvPr>
        </p:nvSpPr>
        <p:spPr/>
        <p:txBody>
          <a:bodyPr>
            <a:normAutofit fontScale="47500" lnSpcReduction="20000"/>
          </a:bodyPr>
          <a:lstStyle/>
          <a:p>
            <a:r>
              <a:rPr lang="ru-RU" dirty="0"/>
              <a:t>В Германии он познакомился с философом Фридрихом Шеллингом, поэтами Иоганном Гёте и Генрихом Гейне. Сохранился перевод Тютчева известного стихотворения Гейне, которое широкому кругу знакомо в более позднем по времени, замечательном переводе Михаила Лермонтова- «На севере диком стоит одиноко».</a:t>
            </a:r>
            <a:br>
              <a:rPr lang="ru-RU" dirty="0"/>
            </a:br>
            <a:r>
              <a:rPr lang="ru-RU" dirty="0"/>
              <a:t/>
            </a:r>
            <a:br>
              <a:rPr lang="ru-RU" dirty="0"/>
            </a:br>
            <a:r>
              <a:rPr lang="ru-RU" dirty="0"/>
              <a:t>А у Тютчева звучит так:</a:t>
            </a:r>
            <a:br>
              <a:rPr lang="ru-RU" dirty="0"/>
            </a:br>
            <a:r>
              <a:rPr lang="ru-RU" dirty="0"/>
              <a:t/>
            </a:r>
            <a:br>
              <a:rPr lang="ru-RU" dirty="0"/>
            </a:br>
            <a:r>
              <a:rPr lang="ru-RU" dirty="0"/>
              <a:t>На севере мрачном, на дикой скале</a:t>
            </a:r>
            <a:br>
              <a:rPr lang="ru-RU" dirty="0"/>
            </a:br>
            <a:r>
              <a:rPr lang="ru-RU" dirty="0"/>
              <a:t>Кедр одинокий под снегом белеет,</a:t>
            </a:r>
            <a:br>
              <a:rPr lang="ru-RU" dirty="0"/>
            </a:br>
            <a:r>
              <a:rPr lang="ru-RU" dirty="0"/>
              <a:t>И сладко заснул он в инистой мгле,</a:t>
            </a:r>
            <a:br>
              <a:rPr lang="ru-RU" dirty="0"/>
            </a:br>
            <a:r>
              <a:rPr lang="ru-RU" dirty="0"/>
              <a:t>И сон его вьюга лелеет.</a:t>
            </a:r>
            <a:br>
              <a:rPr lang="ru-RU" dirty="0"/>
            </a:br>
            <a:r>
              <a:rPr lang="ru-RU" dirty="0"/>
              <a:t>Про юную пальму все снится ему,</a:t>
            </a:r>
            <a:br>
              <a:rPr lang="ru-RU" dirty="0"/>
            </a:br>
            <a:r>
              <a:rPr lang="ru-RU" dirty="0"/>
              <a:t>Что в дальних пределах Востока,</a:t>
            </a:r>
            <a:br>
              <a:rPr lang="ru-RU" dirty="0"/>
            </a:br>
            <a:r>
              <a:rPr lang="ru-RU" dirty="0"/>
              <a:t>Под пламенным небом, на знойном холму</a:t>
            </a:r>
            <a:br>
              <a:rPr lang="ru-RU" dirty="0"/>
            </a:br>
            <a:r>
              <a:rPr lang="ru-RU" dirty="0"/>
              <a:t>Стоит и цветет, одинока…   </a:t>
            </a:r>
            <a:br>
              <a:rPr lang="ru-RU" dirty="0"/>
            </a:br>
            <a:r>
              <a:rPr lang="ru-RU" dirty="0"/>
              <a:t>                (год написания: 1826)</a:t>
            </a:r>
            <a:br>
              <a:rPr lang="ru-RU" dirty="0"/>
            </a:br>
            <a:r>
              <a:rPr lang="ru-RU" dirty="0"/>
              <a:t/>
            </a:r>
            <a:br>
              <a:rPr lang="ru-RU" dirty="0"/>
            </a:br>
            <a:r>
              <a:rPr lang="ru-RU" dirty="0"/>
              <a:t>В период жизни в Германии Тютчев активно занимался литературной деятельностью - переводил труды немецких философов и писателей, в том числе «Песнь радости» Фридриха Шиллера, посещал литературные вечера, переписывался с иностранными учеными, сам писал публицистические статьи.</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47</TotalTime>
  <Words>372</Words>
  <Application>Microsoft Office PowerPoint</Application>
  <PresentationFormat>Экран (4:3)</PresentationFormat>
  <Paragraphs>23</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Corbel</vt:lpstr>
      <vt:lpstr>Gill Sans MT</vt:lpstr>
      <vt:lpstr>Times New Roman</vt:lpstr>
      <vt:lpstr>Verdana</vt:lpstr>
      <vt:lpstr>Wingdings 2</vt:lpstr>
      <vt:lpstr>Солнцестояние</vt:lpstr>
      <vt:lpstr>220 лет cо дня рождения Федора Ивановича Тютчева (1803-1873)</vt:lpstr>
      <vt:lpstr>Фёдор Иванович Тютчев (1803 – 1873) </vt:lpstr>
      <vt:lpstr>Презентация PowerPoint</vt:lpstr>
      <vt:lpstr>          От куда родом ?</vt:lpstr>
      <vt:lpstr>      Юношеские годы .</vt:lpstr>
      <vt:lpstr>            Юношеские годы </vt:lpstr>
      <vt:lpstr>       </vt:lpstr>
      <vt:lpstr>                    Жизнь</vt:lpstr>
      <vt:lpstr>Творчество </vt:lpstr>
      <vt:lpstr>Презентация PowerPoint</vt:lpstr>
      <vt:lpstr>             Семейная жизнь </vt:lpstr>
      <vt:lpstr>              Семейная жизнь </vt:lpstr>
      <vt:lpstr>                         Дочь </vt:lpstr>
      <vt:lpstr>        Умом Россию не понять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Kirill</dc:creator>
  <cp:lastModifiedBy>RePack by Diakov</cp:lastModifiedBy>
  <cp:revision>7</cp:revision>
  <dcterms:created xsi:type="dcterms:W3CDTF">2023-11-17T18:19:13Z</dcterms:created>
  <dcterms:modified xsi:type="dcterms:W3CDTF">2024-01-12T09:17:20Z</dcterms:modified>
</cp:coreProperties>
</file>