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1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96" y="5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EA465-F317-47D6-862B-240FBA9DB075}" type="datetimeFigureOut">
              <a:rPr lang="ru-RU" smtClean="0"/>
              <a:t>16.01.2024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9C20B-0FE6-4985-A38B-4EF4B2E6825B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73934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EA465-F317-47D6-862B-240FBA9DB075}" type="datetimeFigureOut">
              <a:rPr lang="ru-RU" smtClean="0"/>
              <a:t>16.01.2024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9C20B-0FE6-4985-A38B-4EF4B2E682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873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EA465-F317-47D6-862B-240FBA9DB075}" type="datetimeFigureOut">
              <a:rPr lang="ru-RU" smtClean="0"/>
              <a:t>16.01.2024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9C20B-0FE6-4985-A38B-4EF4B2E682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26530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EA465-F317-47D6-862B-240FBA9DB075}" type="datetimeFigureOut">
              <a:rPr lang="ru-RU" smtClean="0"/>
              <a:t>16.01.2024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9C20B-0FE6-4985-A38B-4EF4B2E682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2166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EA465-F317-47D6-862B-240FBA9DB075}" type="datetimeFigureOut">
              <a:rPr lang="ru-RU" smtClean="0"/>
              <a:t>16.01.2024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9C20B-0FE6-4985-A38B-4EF4B2E682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7872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EA465-F317-47D6-862B-240FBA9DB075}" type="datetimeFigureOut">
              <a:rPr lang="ru-RU" smtClean="0"/>
              <a:t>16.01.2024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9C20B-0FE6-4985-A38B-4EF4B2E682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87420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EA465-F317-47D6-862B-240FBA9DB075}" type="datetimeFigureOut">
              <a:rPr lang="ru-RU" smtClean="0"/>
              <a:t>16.01.2024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9C20B-0FE6-4985-A38B-4EF4B2E682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4672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EA465-F317-47D6-862B-240FBA9DB075}" type="datetimeFigureOut">
              <a:rPr lang="ru-RU" smtClean="0"/>
              <a:t>16.01.2024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9C20B-0FE6-4985-A38B-4EF4B2E682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0195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EA465-F317-47D6-862B-240FBA9DB075}" type="datetimeFigureOut">
              <a:rPr lang="ru-RU" smtClean="0"/>
              <a:t>16.01.2024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9C20B-0FE6-4985-A38B-4EF4B2E682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2105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EA465-F317-47D6-862B-240FBA9DB075}" type="datetimeFigureOut">
              <a:rPr lang="ru-RU" smtClean="0"/>
              <a:t>16.01.2024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9C20B-0FE6-4985-A38B-4EF4B2E682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9694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EA465-F317-47D6-862B-240FBA9DB075}" type="datetimeFigureOut">
              <a:rPr lang="ru-RU" smtClean="0"/>
              <a:t>16.01.2024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9C20B-0FE6-4985-A38B-4EF4B2E682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51444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EA465-F317-47D6-862B-240FBA9DB075}" type="datetimeFigureOut">
              <a:rPr lang="ru-RU" smtClean="0"/>
              <a:t>16.01.2024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9C20B-0FE6-4985-A38B-4EF4B2E6825B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133993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EA465-F317-47D6-862B-240FBA9DB075}" type="datetimeFigureOut">
              <a:rPr lang="ru-RU" smtClean="0"/>
              <a:t>16.01.2024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9C20B-0FE6-4985-A38B-4EF4B2E682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70946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EA465-F317-47D6-862B-240FBA9DB075}" type="datetimeFigureOut">
              <a:rPr lang="ru-RU" smtClean="0"/>
              <a:t>16.01.2024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9C20B-0FE6-4985-A38B-4EF4B2E6825B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817830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EA465-F317-47D6-862B-240FBA9DB075}" type="datetimeFigureOut">
              <a:rPr lang="ru-RU" smtClean="0"/>
              <a:t>16.01.2024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9C20B-0FE6-4985-A38B-4EF4B2E682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47236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EA465-F317-47D6-862B-240FBA9DB075}" type="datetimeFigureOut">
              <a:rPr lang="ru-RU" smtClean="0"/>
              <a:t>16.01.2024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9C20B-0FE6-4985-A38B-4EF4B2E682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63393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EA465-F317-47D6-862B-240FBA9DB075}" type="datetimeFigureOut">
              <a:rPr lang="ru-RU" smtClean="0"/>
              <a:t>16.01.2024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9C20B-0FE6-4985-A38B-4EF4B2E682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96540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AF7EA465-F317-47D6-862B-240FBA9DB075}" type="datetimeFigureOut">
              <a:rPr lang="ru-RU" smtClean="0"/>
              <a:t>16.01.2024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1979C20B-0FE6-4985-A38B-4EF4B2E682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927365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  <p:sldLayoutId id="2147483773" r:id="rId12"/>
    <p:sldLayoutId id="2147483774" r:id="rId13"/>
    <p:sldLayoutId id="2147483775" r:id="rId14"/>
    <p:sldLayoutId id="2147483776" r:id="rId15"/>
    <p:sldLayoutId id="2147483777" r:id="rId16"/>
    <p:sldLayoutId id="2147483778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69947" y="805323"/>
            <a:ext cx="8825658" cy="2677648"/>
          </a:xfrm>
        </p:spPr>
        <p:txBody>
          <a:bodyPr/>
          <a:lstStyle/>
          <a:p>
            <a:r>
              <a:rPr lang="ru-RU" i="1" dirty="0"/>
              <a:t>«Жизнь всадника,</a:t>
            </a:r>
            <a:br>
              <a:rPr lang="ru-RU" i="1" dirty="0"/>
            </a:br>
            <a:r>
              <a:rPr lang="ru-RU" i="1" dirty="0"/>
              <a:t>скачущего впереди»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69947" y="4041110"/>
            <a:ext cx="8825658" cy="861420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tx1">
                    <a:lumMod val="75000"/>
                  </a:schemeClr>
                </a:solidFill>
              </a:rPr>
              <a:t>120 лет </a:t>
            </a:r>
            <a:r>
              <a:rPr lang="ru-RU" sz="2800" dirty="0">
                <a:solidFill>
                  <a:schemeClr val="tx1">
                    <a:lumMod val="75000"/>
                  </a:schemeClr>
                </a:solidFill>
              </a:rPr>
              <a:t>со дня </a:t>
            </a:r>
            <a:r>
              <a:rPr lang="ru-RU" sz="2800" dirty="0" smtClean="0">
                <a:solidFill>
                  <a:schemeClr val="tx1">
                    <a:lumMod val="75000"/>
                  </a:schemeClr>
                </a:solidFill>
              </a:rPr>
              <a:t>рождения  </a:t>
            </a:r>
            <a:r>
              <a:rPr lang="ru-RU" sz="2800" dirty="0" err="1" smtClean="0">
                <a:solidFill>
                  <a:schemeClr val="tx1">
                    <a:lumMod val="75000"/>
                  </a:schemeClr>
                </a:solidFill>
              </a:rPr>
              <a:t>А.Гайдара</a:t>
            </a:r>
            <a:endParaRPr lang="ru-RU" sz="2800" dirty="0">
              <a:solidFill>
                <a:schemeClr val="tx1">
                  <a:lumMod val="75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2274" t="2138" r="2453" b="2372"/>
          <a:stretch/>
        </p:blipFill>
        <p:spPr>
          <a:xfrm>
            <a:off x="8716490" y="937389"/>
            <a:ext cx="2766950" cy="415712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6810665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851066" y="1360439"/>
            <a:ext cx="6096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FFFF"/>
                </a:solidFill>
                <a:latin typeface="Helvetica,Bold"/>
              </a:rPr>
              <a:t>Семья Голиковых: мать</a:t>
            </a:r>
          </a:p>
          <a:p>
            <a:pPr algn="ctr"/>
            <a:r>
              <a:rPr lang="ru-RU" sz="3600" b="1" dirty="0" smtClean="0">
                <a:solidFill>
                  <a:srgbClr val="FFFFFF"/>
                </a:solidFill>
                <a:latin typeface="Helvetica,Bold"/>
              </a:rPr>
              <a:t>Наталья Аркадьевна,</a:t>
            </a:r>
          </a:p>
          <a:p>
            <a:pPr algn="ctr"/>
            <a:r>
              <a:rPr lang="ru-RU" sz="3600" b="1" dirty="0" smtClean="0">
                <a:solidFill>
                  <a:srgbClr val="FFFFFF"/>
                </a:solidFill>
                <a:latin typeface="Helvetica,Bold"/>
              </a:rPr>
              <a:t>тетя Дарья Алексеевна,</a:t>
            </a:r>
          </a:p>
          <a:p>
            <a:pPr algn="ctr"/>
            <a:r>
              <a:rPr lang="ru-RU" sz="3600" b="1" dirty="0" smtClean="0">
                <a:solidFill>
                  <a:srgbClr val="FFFFFF"/>
                </a:solidFill>
                <a:latin typeface="Helvetica,Bold"/>
              </a:rPr>
              <a:t>Аркадий – ученик</a:t>
            </a:r>
          </a:p>
          <a:p>
            <a:pPr algn="ctr"/>
            <a:r>
              <a:rPr lang="ru-RU" sz="3600" b="1" dirty="0" smtClean="0">
                <a:solidFill>
                  <a:srgbClr val="FFFFFF"/>
                </a:solidFill>
                <a:latin typeface="Helvetica,Bold"/>
              </a:rPr>
              <a:t>реального училища,</a:t>
            </a:r>
          </a:p>
          <a:p>
            <a:pPr algn="ctr"/>
            <a:r>
              <a:rPr lang="ru-RU" sz="3600" b="1" dirty="0" smtClean="0">
                <a:solidFill>
                  <a:srgbClr val="FFFFFF"/>
                </a:solidFill>
                <a:latin typeface="Helvetica,Bold"/>
              </a:rPr>
              <a:t>сёстры: Катя, Оля и</a:t>
            </a:r>
          </a:p>
          <a:p>
            <a:pPr algn="ctr"/>
            <a:r>
              <a:rPr lang="ru-RU" sz="3600" b="1" dirty="0" smtClean="0">
                <a:solidFill>
                  <a:srgbClr val="FFFFFF"/>
                </a:solidFill>
                <a:latin typeface="Helvetica,Bold"/>
              </a:rPr>
              <a:t>Наташа.</a:t>
            </a:r>
          </a:p>
          <a:p>
            <a:pPr algn="ctr"/>
            <a:r>
              <a:rPr lang="ru-RU" sz="3600" b="1" dirty="0" smtClean="0">
                <a:solidFill>
                  <a:srgbClr val="FFFFFF"/>
                </a:solidFill>
                <a:latin typeface="Helvetica,Bold"/>
              </a:rPr>
              <a:t>1914 год.</a:t>
            </a:r>
            <a:endParaRPr lang="ru-RU" sz="36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/>
          <a:srcRect l="569" t="3761" r="1361" b="3182"/>
          <a:stretch/>
        </p:blipFill>
        <p:spPr>
          <a:xfrm>
            <a:off x="6863938" y="294294"/>
            <a:ext cx="5120037" cy="6237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61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2301" y="727041"/>
            <a:ext cx="6096000" cy="55092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4400" dirty="0">
                <a:solidFill>
                  <a:srgbClr val="FFFFFF"/>
                </a:solidFill>
                <a:latin typeface="Calibri" panose="020F0502020204030204" pitchFamily="34" charset="0"/>
              </a:rPr>
              <a:t>Будущий писатель</a:t>
            </a:r>
          </a:p>
          <a:p>
            <a:pPr algn="ctr"/>
            <a:r>
              <a:rPr lang="ru-RU" sz="4400" dirty="0">
                <a:solidFill>
                  <a:srgbClr val="FFFFFF"/>
                </a:solidFill>
                <a:latin typeface="Calibri" panose="020F0502020204030204" pitchFamily="34" charset="0"/>
              </a:rPr>
              <a:t>детских книг родился</a:t>
            </a:r>
          </a:p>
          <a:p>
            <a:pPr algn="ctr"/>
            <a:r>
              <a:rPr lang="ru-RU" sz="4400" dirty="0"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22.01.1904 г</a:t>
            </a:r>
            <a:r>
              <a:rPr lang="ru-RU" sz="4400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.</a:t>
            </a:r>
          </a:p>
          <a:p>
            <a:pPr algn="ctr"/>
            <a:endParaRPr lang="ru-RU" sz="4400" dirty="0">
              <a:solidFill>
                <a:schemeClr val="accent5">
                  <a:lumMod val="20000"/>
                  <a:lumOff val="80000"/>
                </a:schemeClr>
              </a:solidFill>
              <a:latin typeface="Calibri" panose="020F0502020204030204" pitchFamily="34" charset="0"/>
            </a:endParaRPr>
          </a:p>
          <a:p>
            <a:pPr algn="just"/>
            <a:r>
              <a:rPr lang="ru-RU" sz="4400" dirty="0">
                <a:solidFill>
                  <a:srgbClr val="FFFFFF"/>
                </a:solidFill>
                <a:latin typeface="Calibri" panose="020F0502020204030204" pitchFamily="34" charset="0"/>
              </a:rPr>
              <a:t>Родители у него были</a:t>
            </a:r>
          </a:p>
          <a:p>
            <a:pPr algn="just"/>
            <a:r>
              <a:rPr lang="ru-RU" sz="4400" dirty="0">
                <a:solidFill>
                  <a:srgbClr val="FFFFFF"/>
                </a:solidFill>
                <a:latin typeface="Calibri" panose="020F0502020204030204" pitchFamily="34" charset="0"/>
              </a:rPr>
              <a:t>людьми</a:t>
            </a:r>
          </a:p>
          <a:p>
            <a:pPr algn="just"/>
            <a:r>
              <a:rPr lang="ru-RU" sz="4400" dirty="0">
                <a:solidFill>
                  <a:srgbClr val="FFFFFF"/>
                </a:solidFill>
                <a:latin typeface="Calibri" panose="020F0502020204030204" pitchFamily="34" charset="0"/>
              </a:rPr>
              <a:t>интеллигентными и</a:t>
            </a:r>
          </a:p>
          <a:p>
            <a:pPr algn="just"/>
            <a:r>
              <a:rPr lang="ru-RU" sz="4400" dirty="0">
                <a:solidFill>
                  <a:srgbClr val="FFFFFF"/>
                </a:solidFill>
                <a:latin typeface="Calibri" panose="020F0502020204030204" pitchFamily="34" charset="0"/>
              </a:rPr>
              <a:t>начитанными.</a:t>
            </a:r>
            <a:endParaRPr lang="ru-RU" sz="4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2650" t="2354" r="2252" b="2472"/>
          <a:stretch/>
        </p:blipFill>
        <p:spPr>
          <a:xfrm>
            <a:off x="6958940" y="304491"/>
            <a:ext cx="5070763" cy="6354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0129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577444" y="236425"/>
            <a:ext cx="6096000" cy="649408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200" dirty="0">
                <a:solidFill>
                  <a:srgbClr val="FFFFFF"/>
                </a:solidFill>
                <a:latin typeface="Calibri" panose="020F0502020204030204" pitchFamily="34" charset="0"/>
              </a:rPr>
              <a:t>В 1917 г. преподаватель привел</a:t>
            </a:r>
          </a:p>
          <a:p>
            <a:r>
              <a:rPr lang="ru-RU" sz="3200" dirty="0">
                <a:solidFill>
                  <a:srgbClr val="FFFFFF"/>
                </a:solidFill>
                <a:latin typeface="Calibri" panose="020F0502020204030204" pitchFamily="34" charset="0"/>
              </a:rPr>
              <a:t>11-летнего Аркадия в клуб</a:t>
            </a:r>
          </a:p>
          <a:p>
            <a:r>
              <a:rPr lang="ru-RU" sz="3200" dirty="0">
                <a:solidFill>
                  <a:srgbClr val="FFFFFF"/>
                </a:solidFill>
                <a:latin typeface="Calibri" panose="020F0502020204030204" pitchFamily="34" charset="0"/>
              </a:rPr>
              <a:t>большевиков.</a:t>
            </a:r>
          </a:p>
          <a:p>
            <a:r>
              <a:rPr lang="ru-RU" sz="3200" dirty="0">
                <a:solidFill>
                  <a:srgbClr val="FFFFFF"/>
                </a:solidFill>
                <a:latin typeface="Calibri" panose="020F0502020204030204" pitchFamily="34" charset="0"/>
              </a:rPr>
              <a:t>В возрасте 14 лет он вступает в </a:t>
            </a:r>
            <a:r>
              <a:rPr lang="ru-RU" sz="32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партию и </a:t>
            </a:r>
            <a:r>
              <a:rPr lang="ru-RU" sz="3200" dirty="0">
                <a:solidFill>
                  <a:srgbClr val="FFFFFF"/>
                </a:solidFill>
                <a:latin typeface="Calibri" panose="020F0502020204030204" pitchFamily="34" charset="0"/>
              </a:rPr>
              <a:t>опубликовывает свои первые </a:t>
            </a:r>
            <a:r>
              <a:rPr lang="ru-RU" sz="32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стихи в </a:t>
            </a:r>
            <a:r>
              <a:rPr lang="ru-RU" sz="3200" dirty="0">
                <a:solidFill>
                  <a:srgbClr val="FFFFFF"/>
                </a:solidFill>
                <a:latin typeface="Calibri" panose="020F0502020204030204" pitchFamily="34" charset="0"/>
              </a:rPr>
              <a:t>газете «Молот».</a:t>
            </a:r>
          </a:p>
          <a:p>
            <a:r>
              <a:rPr lang="ru-RU" sz="3200" dirty="0">
                <a:solidFill>
                  <a:srgbClr val="FFFFFF"/>
                </a:solidFill>
                <a:latin typeface="Calibri" panose="020F0502020204030204" pitchFamily="34" charset="0"/>
              </a:rPr>
              <a:t>Большевистская жизнь поглотила</a:t>
            </a:r>
          </a:p>
          <a:p>
            <a:r>
              <a:rPr lang="ru-RU" sz="3200" dirty="0">
                <a:solidFill>
                  <a:srgbClr val="FFFFFF"/>
                </a:solidFill>
                <a:latin typeface="Calibri" panose="020F0502020204030204" pitchFamily="34" charset="0"/>
              </a:rPr>
              <a:t>подростка. Он участвует в </a:t>
            </a:r>
            <a:r>
              <a:rPr lang="ru-RU" sz="32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митингах, патрулирует </a:t>
            </a:r>
            <a:r>
              <a:rPr lang="ru-RU" sz="3200" dirty="0">
                <a:solidFill>
                  <a:srgbClr val="FFFFFF"/>
                </a:solidFill>
                <a:latin typeface="Calibri" panose="020F0502020204030204" pitchFamily="34" charset="0"/>
              </a:rPr>
              <a:t>улицы Арзамаса.</a:t>
            </a:r>
          </a:p>
          <a:p>
            <a:r>
              <a:rPr lang="ru-RU" sz="3200" dirty="0">
                <a:solidFill>
                  <a:srgbClr val="FFFFFF"/>
                </a:solidFill>
                <a:latin typeface="Calibri" panose="020F0502020204030204" pitchFamily="34" charset="0"/>
              </a:rPr>
              <a:t>Вскоре он переезжает в г. Москву, </a:t>
            </a:r>
            <a:r>
              <a:rPr lang="ru-RU" sz="3200" dirty="0" err="1" smtClean="0">
                <a:solidFill>
                  <a:srgbClr val="FFFFFF"/>
                </a:solidFill>
                <a:latin typeface="Calibri" panose="020F0502020204030204" pitchFamily="34" charset="0"/>
              </a:rPr>
              <a:t>гдепоступает</a:t>
            </a:r>
            <a:r>
              <a:rPr lang="ru-RU" sz="32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 </a:t>
            </a:r>
            <a:r>
              <a:rPr lang="ru-RU" sz="3200" dirty="0">
                <a:solidFill>
                  <a:srgbClr val="FFFFFF"/>
                </a:solidFill>
                <a:latin typeface="Calibri" panose="020F0502020204030204" pitchFamily="34" charset="0"/>
              </a:rPr>
              <a:t>на курсы </a:t>
            </a:r>
            <a:r>
              <a:rPr lang="ru-RU" sz="3200" dirty="0" err="1" smtClean="0">
                <a:solidFill>
                  <a:srgbClr val="FFFFFF"/>
                </a:solidFill>
                <a:latin typeface="Calibri" panose="020F0502020204030204" pitchFamily="34" charset="0"/>
              </a:rPr>
              <a:t>красныхкомандиров</a:t>
            </a:r>
            <a:r>
              <a:rPr lang="ru-RU" sz="3200" dirty="0">
                <a:solidFill>
                  <a:srgbClr val="FFFFFF"/>
                </a:solidFill>
                <a:latin typeface="Calibri" panose="020F0502020204030204" pitchFamily="34" charset="0"/>
              </a:rPr>
              <a:t>.</a:t>
            </a:r>
            <a:endParaRPr lang="ru-RU" sz="32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384" y="634123"/>
            <a:ext cx="4434000" cy="5142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0760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313715" y="85636"/>
            <a:ext cx="6096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dirty="0">
                <a:solidFill>
                  <a:srgbClr val="FFFFFF"/>
                </a:solidFill>
                <a:latin typeface="Calibri" panose="020F0502020204030204" pitchFamily="34" charset="0"/>
              </a:rPr>
              <a:t>За поясом маузер – тот самый, с</a:t>
            </a:r>
          </a:p>
          <a:p>
            <a:pPr algn="ctr"/>
            <a:r>
              <a:rPr lang="ru-RU" sz="2800" dirty="0">
                <a:solidFill>
                  <a:srgbClr val="FFFFFF"/>
                </a:solidFill>
                <a:latin typeface="Calibri" panose="020F0502020204030204" pitchFamily="34" charset="0"/>
              </a:rPr>
              <a:t>которым связано столько</a:t>
            </a:r>
          </a:p>
          <a:p>
            <a:pPr algn="ctr"/>
            <a:r>
              <a:rPr lang="ru-RU" sz="2800" dirty="0">
                <a:solidFill>
                  <a:srgbClr val="FFFFFF"/>
                </a:solidFill>
                <a:latin typeface="Calibri" panose="020F0502020204030204" pitchFamily="34" charset="0"/>
              </a:rPr>
              <a:t>событий в повести «Школа».</a:t>
            </a:r>
          </a:p>
          <a:p>
            <a:pPr algn="ctr"/>
            <a:r>
              <a:rPr lang="ru-RU" sz="2800" dirty="0">
                <a:solidFill>
                  <a:srgbClr val="FFFFFF"/>
                </a:solidFill>
                <a:latin typeface="Calibri" panose="020F0502020204030204" pitchFamily="34" charset="0"/>
              </a:rPr>
              <a:t>Конец 1918 года</a:t>
            </a:r>
            <a:endParaRPr lang="ru-RU" sz="28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1478" t="2095" r="908" b="863"/>
          <a:stretch/>
        </p:blipFill>
        <p:spPr>
          <a:xfrm>
            <a:off x="2386940" y="263765"/>
            <a:ext cx="4056016" cy="544491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377537" y="5916422"/>
            <a:ext cx="81227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E9D29E"/>
                </a:solidFill>
                <a:latin typeface="Calibri" panose="020F0502020204030204" pitchFamily="34" charset="0"/>
              </a:rPr>
              <a:t>В столице он начинает </a:t>
            </a:r>
            <a:r>
              <a:rPr lang="ru-RU" dirty="0" smtClean="0">
                <a:solidFill>
                  <a:srgbClr val="E9D29E"/>
                </a:solidFill>
                <a:latin typeface="Calibri" panose="020F0502020204030204" pitchFamily="34" charset="0"/>
              </a:rPr>
              <a:t>выполнять обязанности </a:t>
            </a:r>
            <a:r>
              <a:rPr lang="ru-RU" dirty="0">
                <a:solidFill>
                  <a:srgbClr val="E9D29E"/>
                </a:solidFill>
                <a:latin typeface="Calibri" panose="020F0502020204030204" pitchFamily="34" charset="0"/>
              </a:rPr>
              <a:t>адъютанта батальона.</a:t>
            </a:r>
          </a:p>
          <a:p>
            <a:r>
              <a:rPr lang="ru-RU" dirty="0">
                <a:solidFill>
                  <a:srgbClr val="E9D29E"/>
                </a:solidFill>
                <a:latin typeface="Calibri" panose="020F0502020204030204" pitchFamily="34" charset="0"/>
              </a:rPr>
              <a:t>В августе 1919 г. его и </a:t>
            </a:r>
            <a:r>
              <a:rPr lang="ru-RU" dirty="0" smtClean="0">
                <a:solidFill>
                  <a:srgbClr val="E9D29E"/>
                </a:solidFill>
                <a:latin typeface="Calibri" panose="020F0502020204030204" pitchFamily="34" charset="0"/>
              </a:rPr>
              <a:t>некоторых его </a:t>
            </a:r>
            <a:r>
              <a:rPr lang="ru-RU" dirty="0">
                <a:solidFill>
                  <a:srgbClr val="E9D29E"/>
                </a:solidFill>
                <a:latin typeface="Calibri" panose="020F0502020204030204" pitchFamily="34" charset="0"/>
              </a:rPr>
              <a:t>товарищей отправляют </a:t>
            </a:r>
            <a:r>
              <a:rPr lang="ru-RU" dirty="0" smtClean="0">
                <a:solidFill>
                  <a:srgbClr val="E9D29E"/>
                </a:solidFill>
                <a:latin typeface="Calibri" panose="020F0502020204030204" pitchFamily="34" charset="0"/>
              </a:rPr>
              <a:t>в г</a:t>
            </a:r>
            <a:r>
              <a:rPr lang="ru-RU" dirty="0">
                <a:solidFill>
                  <a:srgbClr val="E9D29E"/>
                </a:solidFill>
                <a:latin typeface="Calibri" panose="020F0502020204030204" pitchFamily="34" charset="0"/>
              </a:rPr>
              <a:t>. Киев на фронт</a:t>
            </a:r>
            <a:r>
              <a:rPr lang="ru-RU" sz="1600" b="0" i="0" u="none" strike="noStrike" baseline="0" dirty="0" smtClean="0">
                <a:solidFill>
                  <a:srgbClr val="E9D29E"/>
                </a:solidFill>
                <a:latin typeface="Calibri" panose="020F0502020204030204" pitchFamily="34" charset="0"/>
              </a:rPr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863467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962" t="1166" r="1972" b="2235"/>
          <a:stretch/>
        </p:blipFill>
        <p:spPr>
          <a:xfrm>
            <a:off x="415637" y="103171"/>
            <a:ext cx="4180114" cy="664572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090556" y="2041039"/>
            <a:ext cx="6096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dirty="0">
                <a:solidFill>
                  <a:srgbClr val="FFFFFF"/>
                </a:solidFill>
                <a:latin typeface="Helvetica" panose="020B0604020202020204" pitchFamily="34" charset="0"/>
              </a:rPr>
              <a:t>Командир роты Аркадий Голиков.</a:t>
            </a:r>
          </a:p>
          <a:p>
            <a:pPr algn="ctr"/>
            <a:r>
              <a:rPr lang="ru-RU" sz="2800" dirty="0">
                <a:solidFill>
                  <a:srgbClr val="FFFFFF"/>
                </a:solidFill>
                <a:latin typeface="Helvetica" panose="020B0604020202020204" pitchFamily="34" charset="0"/>
              </a:rPr>
              <a:t>1920 год.</a:t>
            </a:r>
          </a:p>
          <a:p>
            <a:pPr algn="ctr"/>
            <a:r>
              <a:rPr lang="ru-RU" sz="2800" dirty="0">
                <a:solidFill>
                  <a:srgbClr val="FFFFFF"/>
                </a:solidFill>
                <a:latin typeface="Helvetica" panose="020B0604020202020204" pitchFamily="34" charset="0"/>
              </a:rPr>
              <a:t>Кавказский фронт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6119143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t="2427"/>
          <a:stretch/>
        </p:blipFill>
        <p:spPr>
          <a:xfrm>
            <a:off x="401267" y="570015"/>
            <a:ext cx="4087605" cy="560869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541818" y="849937"/>
            <a:ext cx="6096000" cy="48320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dirty="0">
                <a:solidFill>
                  <a:srgbClr val="FFFFFF"/>
                </a:solidFill>
                <a:latin typeface="Calibri" panose="020F0502020204030204" pitchFamily="34" charset="0"/>
              </a:rPr>
              <a:t>Погиб Аркадий Гайдар 26.10.1941 г.</a:t>
            </a:r>
          </a:p>
          <a:p>
            <a:r>
              <a:rPr lang="ru-RU" sz="2800" dirty="0">
                <a:solidFill>
                  <a:srgbClr val="FFFFFF"/>
                </a:solidFill>
                <a:latin typeface="Calibri" panose="020F0502020204030204" pitchFamily="34" charset="0"/>
              </a:rPr>
              <a:t>Он командовал </a:t>
            </a:r>
            <a:r>
              <a:rPr lang="ru-RU" sz="28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партизанским отрядом</a:t>
            </a:r>
            <a:r>
              <a:rPr lang="ru-RU" sz="2800" dirty="0">
                <a:solidFill>
                  <a:srgbClr val="FFFFFF"/>
                </a:solidFill>
                <a:latin typeface="Calibri" panose="020F0502020204030204" pitchFamily="34" charset="0"/>
              </a:rPr>
              <a:t>.</a:t>
            </a:r>
          </a:p>
          <a:p>
            <a:r>
              <a:rPr lang="ru-RU" sz="2800" dirty="0">
                <a:solidFill>
                  <a:srgbClr val="FFFFFF"/>
                </a:solidFill>
                <a:latin typeface="Calibri" panose="020F0502020204030204" pitchFamily="34" charset="0"/>
              </a:rPr>
              <a:t>Возвращаясь с задания, они попали в</a:t>
            </a:r>
          </a:p>
          <a:p>
            <a:r>
              <a:rPr lang="ru-RU" sz="2800" dirty="0">
                <a:solidFill>
                  <a:srgbClr val="FFFFFF"/>
                </a:solidFill>
                <a:latin typeface="Calibri" panose="020F0502020204030204" pitchFamily="34" charset="0"/>
              </a:rPr>
              <a:t>засаду. Аркадий привлек к себе</a:t>
            </a:r>
          </a:p>
          <a:p>
            <a:r>
              <a:rPr lang="ru-RU" sz="2800" dirty="0">
                <a:solidFill>
                  <a:srgbClr val="FFFFFF"/>
                </a:solidFill>
                <a:latin typeface="Calibri" panose="020F0502020204030204" pitchFamily="34" charset="0"/>
              </a:rPr>
              <a:t>внимание, дав другим время уйти, и</a:t>
            </a:r>
          </a:p>
          <a:p>
            <a:r>
              <a:rPr lang="ru-RU" sz="2800" dirty="0">
                <a:solidFill>
                  <a:srgbClr val="FFFFFF"/>
                </a:solidFill>
                <a:latin typeface="Calibri" panose="020F0502020204030204" pitchFamily="34" charset="0"/>
              </a:rPr>
              <a:t>тем самым спас своим сослуживцам</a:t>
            </a:r>
          </a:p>
          <a:p>
            <a:r>
              <a:rPr lang="ru-RU" sz="2800" dirty="0">
                <a:solidFill>
                  <a:srgbClr val="FFFFFF"/>
                </a:solidFill>
                <a:latin typeface="Calibri" panose="020F0502020204030204" pitchFamily="34" charset="0"/>
              </a:rPr>
              <a:t>жизнь.</a:t>
            </a:r>
          </a:p>
          <a:p>
            <a:r>
              <a:rPr lang="ru-RU" sz="2800" dirty="0">
                <a:solidFill>
                  <a:srgbClr val="FFFFFF"/>
                </a:solidFill>
                <a:latin typeface="Calibri" panose="020F0502020204030204" pitchFamily="34" charset="0"/>
              </a:rPr>
              <a:t>Сам он погиб от немецкой пули,</a:t>
            </a:r>
          </a:p>
          <a:p>
            <a:r>
              <a:rPr lang="ru-RU" sz="2800" dirty="0">
                <a:solidFill>
                  <a:srgbClr val="FFFFFF"/>
                </a:solidFill>
                <a:latin typeface="Calibri" panose="020F0502020204030204" pitchFamily="34" charset="0"/>
              </a:rPr>
              <a:t>попавшей точно в сердце</a:t>
            </a:r>
            <a:r>
              <a:rPr lang="ru-RU" sz="28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.</a:t>
            </a:r>
          </a:p>
          <a:p>
            <a:r>
              <a:rPr lang="ru-RU" sz="28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Ему было </a:t>
            </a:r>
            <a:r>
              <a:rPr lang="ru-RU" sz="2800" dirty="0">
                <a:solidFill>
                  <a:srgbClr val="FFFFFF"/>
                </a:solidFill>
                <a:latin typeface="Calibri" panose="020F0502020204030204" pitchFamily="34" charset="0"/>
              </a:rPr>
              <a:t>всего 37 лет.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4992436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205839" y="1161442"/>
            <a:ext cx="778229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dirty="0">
                <a:solidFill>
                  <a:srgbClr val="FFFFFF"/>
                </a:solidFill>
                <a:latin typeface="Calibri" panose="020F0502020204030204" pitchFamily="34" charset="0"/>
              </a:rPr>
              <a:t>«Он жил, как должен</a:t>
            </a:r>
          </a:p>
          <a:p>
            <a:pPr algn="ctr"/>
            <a:r>
              <a:rPr lang="ru-RU" sz="5400" dirty="0">
                <a:solidFill>
                  <a:srgbClr val="FFFFFF"/>
                </a:solidFill>
                <a:latin typeface="Calibri" panose="020F0502020204030204" pitchFamily="34" charset="0"/>
              </a:rPr>
              <a:t>жить боец,</a:t>
            </a:r>
          </a:p>
          <a:p>
            <a:pPr algn="ctr"/>
            <a:r>
              <a:rPr lang="ru-RU" sz="5400" dirty="0">
                <a:solidFill>
                  <a:srgbClr val="FFFFFF"/>
                </a:solidFill>
                <a:latin typeface="Calibri" panose="020F0502020204030204" pitchFamily="34" charset="0"/>
              </a:rPr>
              <a:t>И умер, как солдат</a:t>
            </a:r>
            <a:r>
              <a:rPr lang="ru-RU" sz="54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!»</a:t>
            </a:r>
          </a:p>
          <a:p>
            <a:pPr algn="ctr"/>
            <a:endParaRPr lang="ru-RU" sz="5400" dirty="0">
              <a:solidFill>
                <a:srgbClr val="FFFFFF"/>
              </a:solidFill>
              <a:latin typeface="Calibri" panose="020F0502020204030204" pitchFamily="34" charset="0"/>
            </a:endParaRPr>
          </a:p>
          <a:p>
            <a:pPr algn="ctr"/>
            <a:r>
              <a:rPr lang="ru-RU" sz="3600" dirty="0">
                <a:solidFill>
                  <a:srgbClr val="FFFFFF"/>
                </a:solidFill>
                <a:latin typeface="Calibri" panose="020F0502020204030204" pitchFamily="34" charset="0"/>
              </a:rPr>
              <a:t>(</a:t>
            </a:r>
            <a:r>
              <a:rPr lang="ru-RU" sz="3600" dirty="0" err="1">
                <a:solidFill>
                  <a:srgbClr val="FFFFFF"/>
                </a:solidFill>
                <a:latin typeface="Calibri" panose="020F0502020204030204" pitchFamily="34" charset="0"/>
              </a:rPr>
              <a:t>С.Михалков</a:t>
            </a:r>
            <a:r>
              <a:rPr lang="ru-RU" sz="36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)</a:t>
            </a:r>
            <a:endParaRPr lang="ru-RU" sz="36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7694" y="327733"/>
            <a:ext cx="4666660" cy="63100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631966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62296" y="83902"/>
            <a:ext cx="10311739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rgbClr val="FFFFFF"/>
                </a:solidFill>
                <a:latin typeface="Calibri" panose="020F0502020204030204" pitchFamily="34" charset="0"/>
              </a:rPr>
              <a:t>В конце 20-30 -х годах </a:t>
            </a:r>
            <a:r>
              <a:rPr lang="ru-RU" sz="28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его писательская </a:t>
            </a:r>
            <a:r>
              <a:rPr lang="ru-RU" sz="2800" dirty="0">
                <a:solidFill>
                  <a:srgbClr val="FFFFFF"/>
                </a:solidFill>
                <a:latin typeface="Calibri" panose="020F0502020204030204" pitchFamily="34" charset="0"/>
              </a:rPr>
              <a:t>деятельность</a:t>
            </a:r>
          </a:p>
          <a:p>
            <a:pPr algn="ctr"/>
            <a:r>
              <a:rPr lang="ru-RU" sz="2800" dirty="0">
                <a:solidFill>
                  <a:srgbClr val="FFFFFF"/>
                </a:solidFill>
                <a:latin typeface="Calibri" panose="020F0502020204030204" pitchFamily="34" charset="0"/>
              </a:rPr>
              <a:t>приобретает </a:t>
            </a:r>
            <a:r>
              <a:rPr lang="ru-RU" sz="28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детскую направленность</a:t>
            </a:r>
            <a:r>
              <a:rPr lang="ru-RU" sz="2800" dirty="0">
                <a:solidFill>
                  <a:srgbClr val="FFFFFF"/>
                </a:solidFill>
                <a:latin typeface="Calibri" panose="020F0502020204030204" pitchFamily="34" charset="0"/>
              </a:rPr>
              <a:t>.</a:t>
            </a:r>
          </a:p>
          <a:p>
            <a:pPr algn="ctr"/>
            <a:r>
              <a:rPr lang="ru-RU" sz="2800" dirty="0">
                <a:solidFill>
                  <a:srgbClr val="FFFFFF"/>
                </a:solidFill>
                <a:latin typeface="Calibri" panose="020F0502020204030204" pitchFamily="34" charset="0"/>
              </a:rPr>
              <a:t>Появляются такие </a:t>
            </a:r>
            <a:r>
              <a:rPr lang="ru-RU" sz="28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повести, как </a:t>
            </a:r>
            <a:r>
              <a:rPr lang="ru-RU" sz="2800" dirty="0">
                <a:solidFill>
                  <a:srgbClr val="FFFFFF"/>
                </a:solidFill>
                <a:latin typeface="Calibri" panose="020F0502020204030204" pitchFamily="34" charset="0"/>
              </a:rPr>
              <a:t>«Школа», «Р.В.С</a:t>
            </a:r>
            <a:r>
              <a:rPr lang="ru-RU" sz="28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.», «</a:t>
            </a:r>
            <a:r>
              <a:rPr lang="ru-RU" sz="2800" dirty="0">
                <a:solidFill>
                  <a:srgbClr val="FFFFFF"/>
                </a:solidFill>
                <a:latin typeface="Calibri" panose="020F0502020204030204" pitchFamily="34" charset="0"/>
              </a:rPr>
              <a:t>На графских развалинах».</a:t>
            </a:r>
            <a:endParaRPr lang="ru-RU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37308" y="5115551"/>
            <a:ext cx="1122252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E9D29E"/>
                </a:solidFill>
                <a:latin typeface="Calibri" panose="020F0502020204030204" pitchFamily="34" charset="0"/>
              </a:rPr>
              <a:t>В 1935 г. в свет выходит повесть «Судьба барабанщика», через </a:t>
            </a:r>
            <a:r>
              <a:rPr lang="ru-RU" sz="2400" dirty="0" smtClean="0">
                <a:solidFill>
                  <a:srgbClr val="E9D29E"/>
                </a:solidFill>
                <a:latin typeface="Calibri" panose="020F0502020204030204" pitchFamily="34" charset="0"/>
              </a:rPr>
              <a:t>год «Голубая </a:t>
            </a:r>
            <a:r>
              <a:rPr lang="ru-RU" sz="2400" dirty="0">
                <a:solidFill>
                  <a:srgbClr val="E9D29E"/>
                </a:solidFill>
                <a:latin typeface="Calibri" panose="020F0502020204030204" pitchFamily="34" charset="0"/>
              </a:rPr>
              <a:t>чашка» и самая свою главная книга, которая </a:t>
            </a:r>
            <a:r>
              <a:rPr lang="ru-RU" sz="2400" dirty="0" smtClean="0">
                <a:solidFill>
                  <a:srgbClr val="E9D29E"/>
                </a:solidFill>
                <a:latin typeface="Calibri" panose="020F0502020204030204" pitchFamily="34" charset="0"/>
              </a:rPr>
              <a:t>прославилась во </a:t>
            </a:r>
            <a:r>
              <a:rPr lang="ru-RU" sz="2400" dirty="0">
                <a:solidFill>
                  <a:srgbClr val="E9D29E"/>
                </a:solidFill>
                <a:latin typeface="Calibri" panose="020F0502020204030204" pitchFamily="34" charset="0"/>
              </a:rPr>
              <a:t>всем советском союзе и пережила самого автора </a:t>
            </a:r>
            <a:r>
              <a:rPr lang="ru-RU" sz="2400" dirty="0" smtClean="0">
                <a:solidFill>
                  <a:srgbClr val="E9D29E"/>
                </a:solidFill>
                <a:latin typeface="Calibri" panose="020F0502020204030204" pitchFamily="34" charset="0"/>
              </a:rPr>
              <a:t>– </a:t>
            </a:r>
            <a:r>
              <a:rPr lang="ru-RU" sz="2400" b="1" dirty="0" smtClean="0">
                <a:solidFill>
                  <a:srgbClr val="E9D29E"/>
                </a:solidFill>
                <a:latin typeface="Calibri" panose="020F0502020204030204" pitchFamily="34" charset="0"/>
              </a:rPr>
              <a:t>«</a:t>
            </a:r>
            <a:r>
              <a:rPr lang="ru-RU" sz="2400" b="1" dirty="0">
                <a:solidFill>
                  <a:srgbClr val="E9D29E"/>
                </a:solidFill>
                <a:latin typeface="Calibri" panose="020F0502020204030204" pitchFamily="34" charset="0"/>
              </a:rPr>
              <a:t>Тимур и его команда».</a:t>
            </a:r>
            <a:endParaRPr lang="ru-RU" sz="2400" b="1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9834" y="1654714"/>
            <a:ext cx="5400000" cy="3248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5044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152" y="342716"/>
            <a:ext cx="5374629" cy="6009288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6096000" y="860906"/>
            <a:ext cx="6096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>
                <a:solidFill>
                  <a:srgbClr val="FFFFFF"/>
                </a:solidFill>
                <a:latin typeface="Calibri" panose="020F0502020204030204" pitchFamily="34" charset="0"/>
              </a:rPr>
              <a:t>Данный </a:t>
            </a:r>
            <a:r>
              <a:rPr lang="ru-RU" sz="2400" b="1" dirty="0" smtClean="0">
                <a:solidFill>
                  <a:srgbClr val="FFFFFF"/>
                </a:solidFill>
                <a:latin typeface="Calibri" panose="020F0502020204030204" pitchFamily="34" charset="0"/>
              </a:rPr>
              <a:t>роман, рассказывающий </a:t>
            </a:r>
            <a:r>
              <a:rPr lang="ru-RU" sz="2400" b="1" dirty="0">
                <a:solidFill>
                  <a:srgbClr val="FFFFFF"/>
                </a:solidFill>
                <a:latin typeface="Calibri" panose="020F0502020204030204" pitchFamily="34" charset="0"/>
              </a:rPr>
              <a:t>о жизни</a:t>
            </a:r>
          </a:p>
          <a:p>
            <a:r>
              <a:rPr lang="ru-RU" sz="2400" b="1" dirty="0">
                <a:solidFill>
                  <a:srgbClr val="FFFFFF"/>
                </a:solidFill>
                <a:latin typeface="Calibri" panose="020F0502020204030204" pitchFamily="34" charset="0"/>
              </a:rPr>
              <a:t>смелого и </a:t>
            </a:r>
            <a:r>
              <a:rPr lang="ru-RU" sz="2400" b="1" dirty="0" smtClean="0">
                <a:solidFill>
                  <a:srgbClr val="FFFFFF"/>
                </a:solidFill>
                <a:latin typeface="Calibri" panose="020F0502020204030204" pitchFamily="34" charset="0"/>
              </a:rPr>
              <a:t>отзывчивого пионера</a:t>
            </a:r>
            <a:r>
              <a:rPr lang="ru-RU" sz="2400" b="1" dirty="0">
                <a:solidFill>
                  <a:srgbClr val="FFFFFF"/>
                </a:solidFill>
                <a:latin typeface="Calibri" panose="020F0502020204030204" pitchFamily="34" charset="0"/>
              </a:rPr>
              <a:t>, положил </a:t>
            </a:r>
            <a:r>
              <a:rPr lang="ru-RU" sz="2400" b="1" dirty="0" smtClean="0">
                <a:solidFill>
                  <a:srgbClr val="FFFFFF"/>
                </a:solidFill>
                <a:latin typeface="Calibri" panose="020F0502020204030204" pitchFamily="34" charset="0"/>
              </a:rPr>
              <a:t>начало молодежному движению «Тимуровцы</a:t>
            </a:r>
            <a:r>
              <a:rPr lang="ru-RU" sz="2400" b="1" dirty="0">
                <a:solidFill>
                  <a:srgbClr val="FFFFFF"/>
                </a:solidFill>
                <a:latin typeface="Calibri" panose="020F0502020204030204" pitchFamily="34" charset="0"/>
              </a:rPr>
              <a:t>», </a:t>
            </a:r>
            <a:r>
              <a:rPr lang="ru-RU" sz="2400" b="1" dirty="0" smtClean="0">
                <a:solidFill>
                  <a:srgbClr val="FFFFFF"/>
                </a:solidFill>
                <a:latin typeface="Calibri" panose="020F0502020204030204" pitchFamily="34" charset="0"/>
              </a:rPr>
              <a:t>которое приобрело </a:t>
            </a:r>
            <a:r>
              <a:rPr lang="ru-RU" sz="2400" b="1" dirty="0">
                <a:solidFill>
                  <a:srgbClr val="FFFFFF"/>
                </a:solidFill>
                <a:latin typeface="Calibri" panose="020F0502020204030204" pitchFamily="34" charset="0"/>
              </a:rPr>
              <a:t>невиданный </a:t>
            </a:r>
            <a:r>
              <a:rPr lang="ru-RU" sz="2400" b="1" dirty="0" smtClean="0">
                <a:solidFill>
                  <a:srgbClr val="FFFFFF"/>
                </a:solidFill>
                <a:latin typeface="Calibri" panose="020F0502020204030204" pitchFamily="34" charset="0"/>
              </a:rPr>
              <a:t>размах в </a:t>
            </a:r>
            <a:r>
              <a:rPr lang="ru-RU" sz="2400" b="1" dirty="0">
                <a:solidFill>
                  <a:srgbClr val="FFFFFF"/>
                </a:solidFill>
                <a:latin typeface="Calibri" panose="020F0502020204030204" pitchFamily="34" charset="0"/>
              </a:rPr>
              <a:t>послевоенное время</a:t>
            </a:r>
            <a:r>
              <a:rPr lang="ru-RU" b="1" dirty="0">
                <a:solidFill>
                  <a:srgbClr val="FFFFFF"/>
                </a:solidFill>
                <a:latin typeface="Calibri" panose="020F0502020204030204" pitchFamily="34" charset="0"/>
              </a:rPr>
              <a:t>.</a:t>
            </a:r>
            <a:endParaRPr lang="ru-RU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898077" y="4699216"/>
            <a:ext cx="6096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3200" dirty="0">
                <a:solidFill>
                  <a:srgbClr val="E9D29E"/>
                </a:solidFill>
                <a:latin typeface="Calibri" panose="020F0502020204030204" pitchFamily="34" charset="0"/>
              </a:rPr>
              <a:t>В 1939 г. писатель пишет еще</a:t>
            </a:r>
          </a:p>
          <a:p>
            <a:pPr algn="ctr"/>
            <a:r>
              <a:rPr lang="ru-RU" sz="3200" dirty="0">
                <a:solidFill>
                  <a:srgbClr val="E9D29E"/>
                </a:solidFill>
                <a:latin typeface="Calibri" panose="020F0502020204030204" pitchFamily="34" charset="0"/>
              </a:rPr>
              <a:t>один свой известный рассказ</a:t>
            </a:r>
          </a:p>
          <a:p>
            <a:pPr algn="ctr"/>
            <a:r>
              <a:rPr lang="ru-RU" sz="3200" dirty="0">
                <a:solidFill>
                  <a:srgbClr val="E9D29E"/>
                </a:solidFill>
                <a:latin typeface="Calibri" panose="020F0502020204030204" pitchFamily="34" charset="0"/>
              </a:rPr>
              <a:t>«Чук и Гек».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972059109"/>
      </p:ext>
    </p:extLst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57</TotalTime>
  <Words>356</Words>
  <Application>Microsoft Office PowerPoint</Application>
  <PresentationFormat>Широкоэкранный</PresentationFormat>
  <Paragraphs>58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Calibri</vt:lpstr>
      <vt:lpstr>Century Gothic</vt:lpstr>
      <vt:lpstr>Helvetica</vt:lpstr>
      <vt:lpstr>Helvetica,Bold</vt:lpstr>
      <vt:lpstr>Wingdings 3</vt:lpstr>
      <vt:lpstr>Сектор</vt:lpstr>
      <vt:lpstr>«Жизнь всадника, скачущего впереди»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5</cp:revision>
  <dcterms:created xsi:type="dcterms:W3CDTF">2024-01-15T08:36:56Z</dcterms:created>
  <dcterms:modified xsi:type="dcterms:W3CDTF">2024-01-16T07:09:34Z</dcterms:modified>
</cp:coreProperties>
</file>