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A465-F317-47D6-862B-240FBA9DB075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C20B-0FE6-4985-A38B-4EF4B2E6825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39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A465-F317-47D6-862B-240FBA9DB075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C20B-0FE6-4985-A38B-4EF4B2E68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9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A465-F317-47D6-862B-240FBA9DB075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C20B-0FE6-4985-A38B-4EF4B2E68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44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A465-F317-47D6-862B-240FBA9DB075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C20B-0FE6-4985-A38B-4EF4B2E6825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3399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A465-F317-47D6-862B-240FBA9DB075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C20B-0FE6-4985-A38B-4EF4B2E68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094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A465-F317-47D6-862B-240FBA9DB075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C20B-0FE6-4985-A38B-4EF4B2E682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1783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A465-F317-47D6-862B-240FBA9DB075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C20B-0FE6-4985-A38B-4EF4B2E68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723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A465-F317-47D6-862B-240FBA9DB075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C20B-0FE6-4985-A38B-4EF4B2E68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339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A465-F317-47D6-862B-240FBA9DB075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C20B-0FE6-4985-A38B-4EF4B2E68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65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A465-F317-47D6-862B-240FBA9DB075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C20B-0FE6-4985-A38B-4EF4B2E68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A465-F317-47D6-862B-240FBA9DB075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C20B-0FE6-4985-A38B-4EF4B2E68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5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A465-F317-47D6-862B-240FBA9DB075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C20B-0FE6-4985-A38B-4EF4B2E68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6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A465-F317-47D6-862B-240FBA9DB075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C20B-0FE6-4985-A38B-4EF4B2E68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7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A465-F317-47D6-862B-240FBA9DB075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C20B-0FE6-4985-A38B-4EF4B2E68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4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A465-F317-47D6-862B-240FBA9DB075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C20B-0FE6-4985-A38B-4EF4B2E68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7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A465-F317-47D6-862B-240FBA9DB075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C20B-0FE6-4985-A38B-4EF4B2E68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19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A465-F317-47D6-862B-240FBA9DB075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C20B-0FE6-4985-A38B-4EF4B2E68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0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F7EA465-F317-47D6-862B-240FBA9DB075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979C20B-0FE6-4985-A38B-4EF4B2E68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273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9947" y="805323"/>
            <a:ext cx="8825658" cy="2677648"/>
          </a:xfrm>
        </p:spPr>
        <p:txBody>
          <a:bodyPr/>
          <a:lstStyle/>
          <a:p>
            <a:r>
              <a:rPr lang="ru-RU" i="1" dirty="0"/>
              <a:t>«Жизнь всадника,</a:t>
            </a:r>
            <a:br>
              <a:rPr lang="ru-RU" i="1" dirty="0"/>
            </a:br>
            <a:r>
              <a:rPr lang="ru-RU" i="1" dirty="0"/>
              <a:t>скачущего впереди»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9947" y="4041110"/>
            <a:ext cx="8825658" cy="8614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120 лет </a:t>
            </a: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со дня 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рождения  </a:t>
            </a:r>
            <a:r>
              <a:rPr lang="ru-RU" sz="2800" dirty="0" err="1" smtClean="0">
                <a:solidFill>
                  <a:schemeClr val="tx1">
                    <a:lumMod val="75000"/>
                  </a:schemeClr>
                </a:solidFill>
              </a:rPr>
              <a:t>А.Гайдара</a:t>
            </a:r>
            <a:endParaRPr lang="ru-RU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74" t="2138" r="2453" b="2372"/>
          <a:stretch/>
        </p:blipFill>
        <p:spPr>
          <a:xfrm>
            <a:off x="8716490" y="937389"/>
            <a:ext cx="2766950" cy="41571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8106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52" y="342716"/>
            <a:ext cx="5374629" cy="60092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096000" y="86090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Данный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роман, рассказывающий 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о жизни</a:t>
            </a:r>
          </a:p>
          <a:p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смелого и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отзывчивого пионера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, положил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начало молодежному движению «Тимуровцы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»,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которое приобрело 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невиданный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размах в 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послевоенное время</a:t>
            </a:r>
            <a:r>
              <a:rPr lang="ru-RU" b="1" dirty="0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98077" y="469921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E9D29E"/>
                </a:solidFill>
                <a:latin typeface="Calibri" panose="020F0502020204030204" pitchFamily="34" charset="0"/>
              </a:rPr>
              <a:t>В 1939 г. писатель пишет еще</a:t>
            </a:r>
          </a:p>
          <a:p>
            <a:pPr algn="ctr"/>
            <a:r>
              <a:rPr lang="ru-RU" sz="3200" dirty="0">
                <a:solidFill>
                  <a:srgbClr val="E9D29E"/>
                </a:solidFill>
                <a:latin typeface="Calibri" panose="020F0502020204030204" pitchFamily="34" charset="0"/>
              </a:rPr>
              <a:t>один свой известный рассказ</a:t>
            </a:r>
          </a:p>
          <a:p>
            <a:pPr algn="ctr"/>
            <a:r>
              <a:rPr lang="ru-RU" sz="3200" dirty="0">
                <a:solidFill>
                  <a:srgbClr val="E9D29E"/>
                </a:solidFill>
                <a:latin typeface="Calibri" panose="020F0502020204030204" pitchFamily="34" charset="0"/>
              </a:rPr>
              <a:t>«Чук и Гек».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7205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1066" y="136043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FF"/>
                </a:solidFill>
                <a:latin typeface="Helvetica,Bold"/>
              </a:rPr>
              <a:t>Семья Голиковых: мать</a:t>
            </a:r>
          </a:p>
          <a:p>
            <a:pPr algn="ctr"/>
            <a:r>
              <a:rPr lang="ru-RU" sz="3600" b="1" dirty="0" smtClean="0">
                <a:solidFill>
                  <a:srgbClr val="FFFFFF"/>
                </a:solidFill>
                <a:latin typeface="Helvetica,Bold"/>
              </a:rPr>
              <a:t>Наталья Аркадьевна,</a:t>
            </a:r>
          </a:p>
          <a:p>
            <a:pPr algn="ctr"/>
            <a:r>
              <a:rPr lang="ru-RU" sz="3600" b="1" dirty="0" smtClean="0">
                <a:solidFill>
                  <a:srgbClr val="FFFFFF"/>
                </a:solidFill>
                <a:latin typeface="Helvetica,Bold"/>
              </a:rPr>
              <a:t>тетя Дарья Алексеевна,</a:t>
            </a:r>
          </a:p>
          <a:p>
            <a:pPr algn="ctr"/>
            <a:r>
              <a:rPr lang="ru-RU" sz="3600" b="1" dirty="0" smtClean="0">
                <a:solidFill>
                  <a:srgbClr val="FFFFFF"/>
                </a:solidFill>
                <a:latin typeface="Helvetica,Bold"/>
              </a:rPr>
              <a:t>Аркадий – ученик</a:t>
            </a:r>
          </a:p>
          <a:p>
            <a:pPr algn="ctr"/>
            <a:r>
              <a:rPr lang="ru-RU" sz="3600" b="1" dirty="0" smtClean="0">
                <a:solidFill>
                  <a:srgbClr val="FFFFFF"/>
                </a:solidFill>
                <a:latin typeface="Helvetica,Bold"/>
              </a:rPr>
              <a:t>реального училища,</a:t>
            </a:r>
          </a:p>
          <a:p>
            <a:pPr algn="ctr"/>
            <a:r>
              <a:rPr lang="ru-RU" sz="3600" b="1" dirty="0" smtClean="0">
                <a:solidFill>
                  <a:srgbClr val="FFFFFF"/>
                </a:solidFill>
                <a:latin typeface="Helvetica,Bold"/>
              </a:rPr>
              <a:t>сёстры: Катя, Оля и</a:t>
            </a:r>
          </a:p>
          <a:p>
            <a:pPr algn="ctr"/>
            <a:r>
              <a:rPr lang="ru-RU" sz="3600" b="1" dirty="0" smtClean="0">
                <a:solidFill>
                  <a:srgbClr val="FFFFFF"/>
                </a:solidFill>
                <a:latin typeface="Helvetica,Bold"/>
              </a:rPr>
              <a:t>Наташа.</a:t>
            </a:r>
          </a:p>
          <a:p>
            <a:pPr algn="ctr"/>
            <a:r>
              <a:rPr lang="ru-RU" sz="3600" b="1" dirty="0" smtClean="0">
                <a:solidFill>
                  <a:srgbClr val="FFFFFF"/>
                </a:solidFill>
                <a:latin typeface="Helvetica,Bold"/>
              </a:rPr>
              <a:t>1914 год.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69" t="3761" r="1361" b="3182"/>
          <a:stretch/>
        </p:blipFill>
        <p:spPr>
          <a:xfrm>
            <a:off x="6863938" y="294294"/>
            <a:ext cx="5120037" cy="62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301" y="727041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>
                <a:solidFill>
                  <a:srgbClr val="FFFFFF"/>
                </a:solidFill>
                <a:latin typeface="Calibri" panose="020F0502020204030204" pitchFamily="34" charset="0"/>
              </a:rPr>
              <a:t>Будущий писатель</a:t>
            </a:r>
          </a:p>
          <a:p>
            <a:pPr algn="ctr"/>
            <a:r>
              <a:rPr lang="ru-RU" sz="4400" dirty="0">
                <a:solidFill>
                  <a:srgbClr val="FFFFFF"/>
                </a:solidFill>
                <a:latin typeface="Calibri" panose="020F0502020204030204" pitchFamily="34" charset="0"/>
              </a:rPr>
              <a:t>детских книг родился</a:t>
            </a:r>
          </a:p>
          <a:p>
            <a:pPr algn="ctr"/>
            <a:r>
              <a:rPr lang="ru-RU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22.01.1904 г</a:t>
            </a:r>
            <a:r>
              <a:rPr lang="ru-RU" sz="4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algn="ctr"/>
            <a:endParaRPr lang="ru-RU" sz="4400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4400" dirty="0">
                <a:solidFill>
                  <a:srgbClr val="FFFFFF"/>
                </a:solidFill>
                <a:latin typeface="Calibri" panose="020F0502020204030204" pitchFamily="34" charset="0"/>
              </a:rPr>
              <a:t>Родители у него были</a:t>
            </a:r>
          </a:p>
          <a:p>
            <a:pPr algn="just"/>
            <a:r>
              <a:rPr lang="ru-RU" sz="4400" dirty="0">
                <a:solidFill>
                  <a:srgbClr val="FFFFFF"/>
                </a:solidFill>
                <a:latin typeface="Calibri" panose="020F0502020204030204" pitchFamily="34" charset="0"/>
              </a:rPr>
              <a:t>людьми</a:t>
            </a:r>
          </a:p>
          <a:p>
            <a:pPr algn="just"/>
            <a:r>
              <a:rPr lang="ru-RU" sz="4400" dirty="0">
                <a:solidFill>
                  <a:srgbClr val="FFFFFF"/>
                </a:solidFill>
                <a:latin typeface="Calibri" panose="020F0502020204030204" pitchFamily="34" charset="0"/>
              </a:rPr>
              <a:t>интеллигентными и</a:t>
            </a:r>
          </a:p>
          <a:p>
            <a:pPr algn="just"/>
            <a:r>
              <a:rPr lang="ru-RU" sz="4400" dirty="0">
                <a:solidFill>
                  <a:srgbClr val="FFFFFF"/>
                </a:solidFill>
                <a:latin typeface="Calibri" panose="020F0502020204030204" pitchFamily="34" charset="0"/>
              </a:rPr>
              <a:t>начитанными.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50" t="2354" r="2252" b="2472"/>
          <a:stretch/>
        </p:blipFill>
        <p:spPr>
          <a:xfrm>
            <a:off x="6958940" y="304491"/>
            <a:ext cx="5070763" cy="63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77444" y="236425"/>
            <a:ext cx="6096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FFFFF"/>
                </a:solidFill>
                <a:latin typeface="Calibri" panose="020F0502020204030204" pitchFamily="34" charset="0"/>
              </a:rPr>
              <a:t>В 1917 г. преподаватель привел</a:t>
            </a:r>
          </a:p>
          <a:p>
            <a:r>
              <a:rPr lang="ru-RU" sz="3200" dirty="0">
                <a:solidFill>
                  <a:srgbClr val="FFFFFF"/>
                </a:solidFill>
                <a:latin typeface="Calibri" panose="020F0502020204030204" pitchFamily="34" charset="0"/>
              </a:rPr>
              <a:t>11-летнего Аркадия в клуб</a:t>
            </a:r>
          </a:p>
          <a:p>
            <a:r>
              <a:rPr lang="ru-RU" sz="3200" dirty="0">
                <a:solidFill>
                  <a:srgbClr val="FFFFFF"/>
                </a:solidFill>
                <a:latin typeface="Calibri" panose="020F0502020204030204" pitchFamily="34" charset="0"/>
              </a:rPr>
              <a:t>большевиков.</a:t>
            </a:r>
          </a:p>
          <a:p>
            <a:r>
              <a:rPr lang="ru-RU" sz="3200" dirty="0">
                <a:solidFill>
                  <a:srgbClr val="FFFFFF"/>
                </a:solidFill>
                <a:latin typeface="Calibri" panose="020F0502020204030204" pitchFamily="34" charset="0"/>
              </a:rPr>
              <a:t>В возрасте 14 лет он вступает в </a:t>
            </a:r>
            <a:r>
              <a:rPr lang="ru-RU" sz="3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партию и </a:t>
            </a:r>
            <a:r>
              <a:rPr lang="ru-RU" sz="3200" dirty="0">
                <a:solidFill>
                  <a:srgbClr val="FFFFFF"/>
                </a:solidFill>
                <a:latin typeface="Calibri" panose="020F0502020204030204" pitchFamily="34" charset="0"/>
              </a:rPr>
              <a:t>опубликовывает свои первые </a:t>
            </a:r>
            <a:r>
              <a:rPr lang="ru-RU" sz="3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стихи в </a:t>
            </a:r>
            <a:r>
              <a:rPr lang="ru-RU" sz="3200" dirty="0">
                <a:solidFill>
                  <a:srgbClr val="FFFFFF"/>
                </a:solidFill>
                <a:latin typeface="Calibri" panose="020F0502020204030204" pitchFamily="34" charset="0"/>
              </a:rPr>
              <a:t>газете «Молот».</a:t>
            </a:r>
          </a:p>
          <a:p>
            <a:r>
              <a:rPr lang="ru-RU" sz="3200" dirty="0">
                <a:solidFill>
                  <a:srgbClr val="FFFFFF"/>
                </a:solidFill>
                <a:latin typeface="Calibri" panose="020F0502020204030204" pitchFamily="34" charset="0"/>
              </a:rPr>
              <a:t>Большевистская жизнь поглотила</a:t>
            </a:r>
          </a:p>
          <a:p>
            <a:r>
              <a:rPr lang="ru-RU" sz="3200" dirty="0">
                <a:solidFill>
                  <a:srgbClr val="FFFFFF"/>
                </a:solidFill>
                <a:latin typeface="Calibri" panose="020F0502020204030204" pitchFamily="34" charset="0"/>
              </a:rPr>
              <a:t>подростка. Он участвует в </a:t>
            </a:r>
            <a:r>
              <a:rPr lang="ru-RU" sz="3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митингах, патрулирует </a:t>
            </a:r>
            <a:r>
              <a:rPr lang="ru-RU" sz="3200" dirty="0">
                <a:solidFill>
                  <a:srgbClr val="FFFFFF"/>
                </a:solidFill>
                <a:latin typeface="Calibri" panose="020F0502020204030204" pitchFamily="34" charset="0"/>
              </a:rPr>
              <a:t>улицы Арзамаса.</a:t>
            </a:r>
          </a:p>
          <a:p>
            <a:r>
              <a:rPr lang="ru-RU" sz="3200" dirty="0">
                <a:solidFill>
                  <a:srgbClr val="FFFFFF"/>
                </a:solidFill>
                <a:latin typeface="Calibri" panose="020F0502020204030204" pitchFamily="34" charset="0"/>
              </a:rPr>
              <a:t>Вскоре он переезжает в г. Москву, </a:t>
            </a:r>
            <a:r>
              <a:rPr lang="ru-RU" sz="32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гдепоступает</a:t>
            </a:r>
            <a:r>
              <a:rPr lang="ru-RU" sz="3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>
                <a:solidFill>
                  <a:srgbClr val="FFFFFF"/>
                </a:solidFill>
                <a:latin typeface="Calibri" panose="020F0502020204030204" pitchFamily="34" charset="0"/>
              </a:rPr>
              <a:t>на курсы </a:t>
            </a:r>
            <a:r>
              <a:rPr lang="ru-RU" sz="32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красныхкомандиров</a:t>
            </a:r>
            <a:r>
              <a:rPr lang="ru-RU" sz="3200" dirty="0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84" y="634123"/>
            <a:ext cx="4434000" cy="51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7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13715" y="8563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За поясом маузер – тот самый, с</a:t>
            </a:r>
          </a:p>
          <a:p>
            <a:pPr algn="ctr"/>
            <a:r>
              <a:rPr 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которым связано столько</a:t>
            </a:r>
          </a:p>
          <a:p>
            <a:pPr algn="ctr"/>
            <a:r>
              <a:rPr 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событий в повести «Школа».</a:t>
            </a:r>
          </a:p>
          <a:p>
            <a:pPr algn="ctr"/>
            <a:r>
              <a:rPr 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Конец 1918 года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78" t="2095" r="908" b="863"/>
          <a:stretch/>
        </p:blipFill>
        <p:spPr>
          <a:xfrm>
            <a:off x="2386940" y="263765"/>
            <a:ext cx="4056016" cy="54449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77537" y="5916422"/>
            <a:ext cx="8122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E9D29E"/>
                </a:solidFill>
                <a:latin typeface="Calibri" panose="020F0502020204030204" pitchFamily="34" charset="0"/>
              </a:rPr>
              <a:t>В столице он начинает </a:t>
            </a:r>
            <a:r>
              <a:rPr lang="ru-RU" dirty="0" smtClean="0">
                <a:solidFill>
                  <a:srgbClr val="E9D29E"/>
                </a:solidFill>
                <a:latin typeface="Calibri" panose="020F0502020204030204" pitchFamily="34" charset="0"/>
              </a:rPr>
              <a:t>выполнять обязанности </a:t>
            </a:r>
            <a:r>
              <a:rPr lang="ru-RU" dirty="0">
                <a:solidFill>
                  <a:srgbClr val="E9D29E"/>
                </a:solidFill>
                <a:latin typeface="Calibri" panose="020F0502020204030204" pitchFamily="34" charset="0"/>
              </a:rPr>
              <a:t>адъютанта батальона.</a:t>
            </a:r>
          </a:p>
          <a:p>
            <a:r>
              <a:rPr lang="ru-RU" dirty="0">
                <a:solidFill>
                  <a:srgbClr val="E9D29E"/>
                </a:solidFill>
                <a:latin typeface="Calibri" panose="020F0502020204030204" pitchFamily="34" charset="0"/>
              </a:rPr>
              <a:t>В августе 1919 г. его и </a:t>
            </a:r>
            <a:r>
              <a:rPr lang="ru-RU" dirty="0" smtClean="0">
                <a:solidFill>
                  <a:srgbClr val="E9D29E"/>
                </a:solidFill>
                <a:latin typeface="Calibri" panose="020F0502020204030204" pitchFamily="34" charset="0"/>
              </a:rPr>
              <a:t>некоторых его </a:t>
            </a:r>
            <a:r>
              <a:rPr lang="ru-RU" dirty="0">
                <a:solidFill>
                  <a:srgbClr val="E9D29E"/>
                </a:solidFill>
                <a:latin typeface="Calibri" panose="020F0502020204030204" pitchFamily="34" charset="0"/>
              </a:rPr>
              <a:t>товарищей отправляют </a:t>
            </a:r>
            <a:r>
              <a:rPr lang="ru-RU" dirty="0" smtClean="0">
                <a:solidFill>
                  <a:srgbClr val="E9D29E"/>
                </a:solidFill>
                <a:latin typeface="Calibri" panose="020F0502020204030204" pitchFamily="34" charset="0"/>
              </a:rPr>
              <a:t>в г</a:t>
            </a:r>
            <a:r>
              <a:rPr lang="ru-RU" dirty="0">
                <a:solidFill>
                  <a:srgbClr val="E9D29E"/>
                </a:solidFill>
                <a:latin typeface="Calibri" panose="020F0502020204030204" pitchFamily="34" charset="0"/>
              </a:rPr>
              <a:t>. Киев на фронт</a:t>
            </a:r>
            <a:r>
              <a:rPr lang="ru-RU" sz="1600" b="0" i="0" u="none" strike="noStrike" baseline="0" dirty="0" smtClean="0">
                <a:solidFill>
                  <a:srgbClr val="E9D29E"/>
                </a:solidFill>
                <a:latin typeface="Calibri" panose="020F050202020403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34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62" t="1166" r="1972" b="2235"/>
          <a:stretch/>
        </p:blipFill>
        <p:spPr>
          <a:xfrm>
            <a:off x="415637" y="103171"/>
            <a:ext cx="4180114" cy="66457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90556" y="204103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  <a:latin typeface="Helvetica" panose="020B0604020202020204" pitchFamily="34" charset="0"/>
              </a:rPr>
              <a:t>Командир роты Аркадий Голиков.</a:t>
            </a:r>
          </a:p>
          <a:p>
            <a:pPr algn="ctr"/>
            <a:r>
              <a:rPr lang="ru-RU" sz="2800" dirty="0">
                <a:solidFill>
                  <a:srgbClr val="FFFFFF"/>
                </a:solidFill>
                <a:latin typeface="Helvetica" panose="020B0604020202020204" pitchFamily="34" charset="0"/>
              </a:rPr>
              <a:t>1920 год.</a:t>
            </a:r>
          </a:p>
          <a:p>
            <a:pPr algn="ctr"/>
            <a:r>
              <a:rPr lang="ru-RU" sz="2800" dirty="0">
                <a:solidFill>
                  <a:srgbClr val="FFFFFF"/>
                </a:solidFill>
                <a:latin typeface="Helvetica" panose="020B0604020202020204" pitchFamily="34" charset="0"/>
              </a:rPr>
              <a:t>Кавказский фронт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1191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427"/>
          <a:stretch/>
        </p:blipFill>
        <p:spPr>
          <a:xfrm>
            <a:off x="401267" y="570015"/>
            <a:ext cx="4087605" cy="56086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41818" y="849937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Погиб Аркадий Гайдар 26.10.1941 г.</a:t>
            </a:r>
          </a:p>
          <a:p>
            <a:r>
              <a:rPr 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Он командовал </a:t>
            </a:r>
            <a:r>
              <a:rPr lang="ru-RU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партизанским отрядом</a:t>
            </a:r>
            <a:r>
              <a:rPr 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Возвращаясь с задания, они попали в</a:t>
            </a:r>
          </a:p>
          <a:p>
            <a:r>
              <a:rPr 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засаду. Аркадий привлек к себе</a:t>
            </a:r>
          </a:p>
          <a:p>
            <a:r>
              <a:rPr 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внимание, дав другим время уйти, и</a:t>
            </a:r>
          </a:p>
          <a:p>
            <a:r>
              <a:rPr 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тем самым спас своим сослуживцам</a:t>
            </a:r>
          </a:p>
          <a:p>
            <a:r>
              <a:rPr 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жизнь.</a:t>
            </a:r>
          </a:p>
          <a:p>
            <a:r>
              <a:rPr 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Сам он погиб от немецкой пули,</a:t>
            </a:r>
          </a:p>
          <a:p>
            <a:r>
              <a:rPr 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попавшей точно в сердце</a:t>
            </a:r>
            <a:r>
              <a:rPr lang="ru-RU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ru-RU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Ему было </a:t>
            </a:r>
            <a:r>
              <a:rPr 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всего 37 лет.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9924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5839" y="1161442"/>
            <a:ext cx="7782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FFFFFF"/>
                </a:solidFill>
                <a:latin typeface="Calibri" panose="020F0502020204030204" pitchFamily="34" charset="0"/>
              </a:rPr>
              <a:t>«Он жил, как должен</a:t>
            </a:r>
          </a:p>
          <a:p>
            <a:pPr algn="ctr"/>
            <a:r>
              <a:rPr lang="ru-RU" sz="5400" dirty="0">
                <a:solidFill>
                  <a:srgbClr val="FFFFFF"/>
                </a:solidFill>
                <a:latin typeface="Calibri" panose="020F0502020204030204" pitchFamily="34" charset="0"/>
              </a:rPr>
              <a:t>жить боец,</a:t>
            </a:r>
          </a:p>
          <a:p>
            <a:pPr algn="ctr"/>
            <a:r>
              <a:rPr lang="ru-RU" sz="5400" dirty="0">
                <a:solidFill>
                  <a:srgbClr val="FFFFFF"/>
                </a:solidFill>
                <a:latin typeface="Calibri" panose="020F0502020204030204" pitchFamily="34" charset="0"/>
              </a:rPr>
              <a:t>И умер, как солдат</a:t>
            </a:r>
            <a:r>
              <a:rPr lang="ru-RU" sz="5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!»</a:t>
            </a:r>
          </a:p>
          <a:p>
            <a:pPr algn="ctr"/>
            <a:endParaRPr lang="ru-RU" sz="54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600" dirty="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ru-RU" sz="3600" dirty="0" err="1">
                <a:solidFill>
                  <a:srgbClr val="FFFFFF"/>
                </a:solidFill>
                <a:latin typeface="Calibri" panose="020F0502020204030204" pitchFamily="34" charset="0"/>
              </a:rPr>
              <a:t>С.Михалков</a:t>
            </a:r>
            <a:r>
              <a:rPr lang="ru-RU"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694" y="327733"/>
            <a:ext cx="4666660" cy="6310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196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296" y="83902"/>
            <a:ext cx="103117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В конце 20-30 -х годах </a:t>
            </a:r>
            <a:r>
              <a:rPr lang="ru-RU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его писательская </a:t>
            </a:r>
            <a:r>
              <a:rPr 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деятельность</a:t>
            </a:r>
          </a:p>
          <a:p>
            <a:pPr algn="ctr"/>
            <a:r>
              <a:rPr 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приобретает </a:t>
            </a:r>
            <a:r>
              <a:rPr lang="ru-RU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детскую направленность</a:t>
            </a:r>
            <a:r>
              <a:rPr 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Появляются такие </a:t>
            </a:r>
            <a:r>
              <a:rPr lang="ru-RU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повести, как </a:t>
            </a:r>
            <a:r>
              <a:rPr 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«Школа», «Р.В.С</a:t>
            </a:r>
            <a:r>
              <a:rPr lang="ru-RU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.», «</a:t>
            </a:r>
            <a:r>
              <a:rPr 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На графских развалинах».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308" y="5115551"/>
            <a:ext cx="11222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E9D29E"/>
                </a:solidFill>
                <a:latin typeface="Calibri" panose="020F0502020204030204" pitchFamily="34" charset="0"/>
              </a:rPr>
              <a:t>В 1935 г. в свет выходит повесть «Судьба барабанщика», через </a:t>
            </a:r>
            <a:r>
              <a:rPr lang="ru-RU" sz="2400" dirty="0" smtClean="0">
                <a:solidFill>
                  <a:srgbClr val="E9D29E"/>
                </a:solidFill>
                <a:latin typeface="Calibri" panose="020F0502020204030204" pitchFamily="34" charset="0"/>
              </a:rPr>
              <a:t>год «Голубая </a:t>
            </a:r>
            <a:r>
              <a:rPr lang="ru-RU" sz="2400" dirty="0">
                <a:solidFill>
                  <a:srgbClr val="E9D29E"/>
                </a:solidFill>
                <a:latin typeface="Calibri" panose="020F0502020204030204" pitchFamily="34" charset="0"/>
              </a:rPr>
              <a:t>чашка» и самая свою главная книга, которая </a:t>
            </a:r>
            <a:r>
              <a:rPr lang="ru-RU" sz="2400" dirty="0" smtClean="0">
                <a:solidFill>
                  <a:srgbClr val="E9D29E"/>
                </a:solidFill>
                <a:latin typeface="Calibri" panose="020F0502020204030204" pitchFamily="34" charset="0"/>
              </a:rPr>
              <a:t>прославилась во </a:t>
            </a:r>
            <a:r>
              <a:rPr lang="ru-RU" sz="2400" dirty="0">
                <a:solidFill>
                  <a:srgbClr val="E9D29E"/>
                </a:solidFill>
                <a:latin typeface="Calibri" panose="020F0502020204030204" pitchFamily="34" charset="0"/>
              </a:rPr>
              <a:t>всем советском союзе и пережила самого автора </a:t>
            </a:r>
            <a:r>
              <a:rPr lang="ru-RU" sz="2400" dirty="0" smtClean="0">
                <a:solidFill>
                  <a:srgbClr val="E9D29E"/>
                </a:solidFill>
                <a:latin typeface="Calibri" panose="020F0502020204030204" pitchFamily="34" charset="0"/>
              </a:rPr>
              <a:t>– </a:t>
            </a:r>
            <a:r>
              <a:rPr lang="ru-RU" sz="2400" b="1" dirty="0" smtClean="0">
                <a:solidFill>
                  <a:srgbClr val="E9D29E"/>
                </a:solidFill>
                <a:latin typeface="Calibri" panose="020F0502020204030204" pitchFamily="34" charset="0"/>
              </a:rPr>
              <a:t>«</a:t>
            </a:r>
            <a:r>
              <a:rPr lang="ru-RU" sz="2400" b="1" dirty="0">
                <a:solidFill>
                  <a:srgbClr val="E9D29E"/>
                </a:solidFill>
                <a:latin typeface="Calibri" panose="020F0502020204030204" pitchFamily="34" charset="0"/>
              </a:rPr>
              <a:t>Тимур и его команда».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834" y="1654714"/>
            <a:ext cx="5400000" cy="32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0449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</TotalTime>
  <Words>356</Words>
  <Application>Microsoft Office PowerPoint</Application>
  <PresentationFormat>Широкоэкранный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Century Gothic</vt:lpstr>
      <vt:lpstr>Helvetica</vt:lpstr>
      <vt:lpstr>Helvetica,Bold</vt:lpstr>
      <vt:lpstr>Wingdings 3</vt:lpstr>
      <vt:lpstr>Сектор</vt:lpstr>
      <vt:lpstr>«Жизнь всадника, скачущего впереди»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5</cp:revision>
  <dcterms:created xsi:type="dcterms:W3CDTF">2024-01-15T08:36:56Z</dcterms:created>
  <dcterms:modified xsi:type="dcterms:W3CDTF">2024-01-16T07:09:34Z</dcterms:modified>
</cp:coreProperties>
</file>