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7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7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7937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2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02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96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5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8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6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9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0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0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9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1C70B1-5D7B-4FD0-BFE8-2F335392C12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B0B56-BF66-4E7C-9600-75ABC430B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04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1065" y="288007"/>
            <a:ext cx="76279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0" u="none" strike="noStrike" baseline="0" dirty="0" smtClean="0">
                <a:solidFill>
                  <a:schemeClr val="tx1">
                    <a:lumMod val="95000"/>
                  </a:schemeClr>
                </a:solidFill>
                <a:latin typeface="Century Gothic,Bold"/>
              </a:rPr>
              <a:t>ВЕСЁЛЫЕ СТИХИ</a:t>
            </a:r>
          </a:p>
          <a:p>
            <a:r>
              <a:rPr lang="ru-RU" sz="6600" b="1" i="0" u="none" strike="noStrike" baseline="0" dirty="0" smtClean="0">
                <a:solidFill>
                  <a:schemeClr val="tx1">
                    <a:lumMod val="95000"/>
                  </a:schemeClr>
                </a:solidFill>
                <a:latin typeface="Century Gothic,Bold"/>
              </a:rPr>
              <a:t>– ДЕТЯМ</a:t>
            </a:r>
          </a:p>
          <a:p>
            <a:endParaRPr lang="ru-RU" sz="6600" b="1" i="0" u="none" strike="noStrike" baseline="0" dirty="0" smtClean="0">
              <a:solidFill>
                <a:schemeClr val="tx1">
                  <a:lumMod val="95000"/>
                </a:schemeClr>
              </a:solidFill>
              <a:latin typeface="Century Gothic,Bold"/>
            </a:endParaRPr>
          </a:p>
          <a:p>
            <a:r>
              <a:rPr lang="ru-RU" sz="6600" b="1" i="1" dirty="0">
                <a:solidFill>
                  <a:schemeClr val="tx1">
                    <a:lumMod val="95000"/>
                  </a:schemeClr>
                </a:solidFill>
                <a:latin typeface="Century Gothic,BoldItalic"/>
              </a:rPr>
              <a:t>К 110-ЛЕТИЮ ПИСАТЕЛЯ</a:t>
            </a:r>
          </a:p>
          <a:p>
            <a:r>
              <a:rPr lang="ru-RU" sz="6600" b="1" i="1" dirty="0">
                <a:solidFill>
                  <a:schemeClr val="tx1">
                    <a:lumMod val="95000"/>
                  </a:schemeClr>
                </a:solidFill>
                <a:latin typeface="Century Gothic,BoldItalic"/>
              </a:rPr>
              <a:t>ЯКОВА АКИМА</a:t>
            </a:r>
            <a:endParaRPr lang="ru-RU" sz="66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8478981" y="974725"/>
            <a:ext cx="3525837" cy="5083175"/>
            <a:chOff x="5241" y="614"/>
            <a:chExt cx="2221" cy="320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41" y="614"/>
              <a:ext cx="2217" cy="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" y="614"/>
              <a:ext cx="2221" cy="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104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174" y="37133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Яков Аким родился </a:t>
            </a:r>
            <a:r>
              <a:rPr lang="ru-RU" b="1" dirty="0" smtClean="0"/>
              <a:t>15 декабря </a:t>
            </a:r>
            <a:r>
              <a:rPr lang="ru-RU" b="1" dirty="0"/>
              <a:t>1923 года </a:t>
            </a:r>
            <a:r>
              <a:rPr lang="ru-RU" b="1" dirty="0" smtClean="0"/>
              <a:t>в старинном </a:t>
            </a:r>
            <a:r>
              <a:rPr lang="ru-RU" b="1" dirty="0"/>
              <a:t>русском </a:t>
            </a:r>
            <a:r>
              <a:rPr lang="ru-RU" b="1" dirty="0" smtClean="0"/>
              <a:t>городе Галиче </a:t>
            </a:r>
            <a:r>
              <a:rPr lang="ru-RU" b="1" dirty="0"/>
              <a:t>под Костромой. </a:t>
            </a:r>
            <a:r>
              <a:rPr lang="ru-RU" b="1" dirty="0" smtClean="0"/>
              <a:t>У Якова </a:t>
            </a:r>
            <a:r>
              <a:rPr lang="ru-RU" b="1" dirty="0"/>
              <a:t>и его младшего</a:t>
            </a:r>
          </a:p>
          <a:p>
            <a:pPr algn="just"/>
            <a:r>
              <a:rPr lang="ru-RU" b="1" dirty="0"/>
              <a:t>брата была </a:t>
            </a:r>
            <a:r>
              <a:rPr lang="ru-RU" b="1" dirty="0" smtClean="0"/>
              <a:t>замечательная, творческая </a:t>
            </a:r>
            <a:r>
              <a:rPr lang="ru-RU" b="1" dirty="0"/>
              <a:t>семья. </a:t>
            </a:r>
            <a:r>
              <a:rPr lang="ru-RU" b="1" dirty="0" smtClean="0"/>
              <a:t>Отец работал главным инженером </a:t>
            </a:r>
            <a:r>
              <a:rPr lang="ru-RU" b="1" dirty="0"/>
              <a:t>на заводе,</a:t>
            </a:r>
          </a:p>
          <a:p>
            <a:pPr algn="just"/>
            <a:r>
              <a:rPr lang="ru-RU" b="1" dirty="0"/>
              <a:t>хорошо играл на </a:t>
            </a:r>
            <a:r>
              <a:rPr lang="ru-RU" b="1" dirty="0" smtClean="0"/>
              <a:t>скрипке. Мать</a:t>
            </a:r>
            <a:r>
              <a:rPr lang="ru-RU" b="1" dirty="0"/>
              <a:t>, </a:t>
            </a:r>
            <a:r>
              <a:rPr lang="ru-RU" b="1" dirty="0" smtClean="0"/>
              <a:t>библиотекарь, любила </a:t>
            </a:r>
            <a:r>
              <a:rPr lang="ru-RU" b="1" dirty="0"/>
              <a:t>петь, </a:t>
            </a:r>
            <a:r>
              <a:rPr lang="ru-RU" b="1" dirty="0" smtClean="0"/>
              <a:t>аккомпанируя себе </a:t>
            </a:r>
            <a:r>
              <a:rPr lang="ru-RU" b="1" dirty="0"/>
              <a:t>и детям на гитаре </a:t>
            </a:r>
            <a:r>
              <a:rPr lang="ru-RU" b="1" dirty="0" smtClean="0"/>
              <a:t>или мандолине</a:t>
            </a:r>
            <a:r>
              <a:rPr lang="ru-RU" b="1" dirty="0"/>
              <a:t>. В доме </a:t>
            </a:r>
            <a:r>
              <a:rPr lang="ru-RU" b="1" dirty="0" smtClean="0"/>
              <a:t>часто звучали старинные романсы </a:t>
            </a:r>
            <a:r>
              <a:rPr lang="ru-RU" b="1" dirty="0"/>
              <a:t>и </a:t>
            </a:r>
            <a:r>
              <a:rPr lang="ru-RU" b="1" dirty="0" smtClean="0"/>
              <a:t>современные песни</a:t>
            </a:r>
            <a:r>
              <a:rPr lang="ru-RU" b="1" dirty="0"/>
              <a:t>.</a:t>
            </a:r>
          </a:p>
          <a:p>
            <a:pPr algn="just"/>
            <a:r>
              <a:rPr lang="ru-RU" b="1" dirty="0"/>
              <a:t>В 1933 году </a:t>
            </a:r>
            <a:r>
              <a:rPr lang="ru-RU" b="1" dirty="0" smtClean="0"/>
              <a:t>семья переехала </a:t>
            </a:r>
            <a:r>
              <a:rPr lang="ru-RU" b="1" dirty="0"/>
              <a:t>в </a:t>
            </a:r>
            <a:r>
              <a:rPr lang="ru-RU" b="1" dirty="0" smtClean="0"/>
              <a:t>Москву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613" y="142504"/>
            <a:ext cx="4616210" cy="36675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98868" y="3932710"/>
            <a:ext cx="7766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,Bold"/>
              </a:rPr>
              <a:t>В июне 1941 года Яков </a:t>
            </a:r>
            <a:r>
              <a:rPr lang="ru-RU" b="1" dirty="0" smtClean="0">
                <a:latin typeface="Century Gothic,Bold"/>
              </a:rPr>
              <a:t>Аким окончил </a:t>
            </a:r>
            <a:r>
              <a:rPr lang="ru-RU" b="1" dirty="0">
                <a:latin typeface="Century Gothic,Bold"/>
              </a:rPr>
              <a:t>девятый класс и уехал </a:t>
            </a:r>
            <a:r>
              <a:rPr lang="ru-RU" b="1" dirty="0" smtClean="0">
                <a:latin typeface="Century Gothic,Bold"/>
              </a:rPr>
              <a:t>в лагерь </a:t>
            </a:r>
            <a:r>
              <a:rPr lang="ru-RU" b="1" dirty="0">
                <a:latin typeface="Century Gothic,Bold"/>
              </a:rPr>
              <a:t>пионервожатым. Во </a:t>
            </a:r>
            <a:r>
              <a:rPr lang="ru-RU" b="1" dirty="0" smtClean="0">
                <a:latin typeface="Century Gothic,Bold"/>
              </a:rPr>
              <a:t>время первых </a:t>
            </a:r>
            <a:r>
              <a:rPr lang="ru-RU" b="1" dirty="0">
                <a:latin typeface="Century Gothic,Bold"/>
              </a:rPr>
              <a:t>бомбёжек погиб </a:t>
            </a:r>
            <a:r>
              <a:rPr lang="ru-RU" b="1" dirty="0" smtClean="0">
                <a:latin typeface="Century Gothic,Bold"/>
              </a:rPr>
              <a:t>отец, служивший </a:t>
            </a:r>
            <a:r>
              <a:rPr lang="ru-RU" b="1" dirty="0">
                <a:latin typeface="Century Gothic,Bold"/>
              </a:rPr>
              <a:t>в ПВО </a:t>
            </a:r>
            <a:r>
              <a:rPr lang="ru-RU" b="1" dirty="0" smtClean="0">
                <a:latin typeface="Century Gothic,Bold"/>
              </a:rPr>
              <a:t>Москвы. Семнадцатилетний </a:t>
            </a:r>
            <a:r>
              <a:rPr lang="ru-RU" b="1" dirty="0">
                <a:latin typeface="Century Gothic,Bold"/>
              </a:rPr>
              <a:t>юноша отвёз</a:t>
            </a:r>
          </a:p>
          <a:p>
            <a:r>
              <a:rPr lang="ru-RU" b="1" dirty="0">
                <a:latin typeface="Century Gothic,Bold"/>
              </a:rPr>
              <a:t>мать с младшим братом </a:t>
            </a:r>
            <a:r>
              <a:rPr lang="ru-RU" b="1" dirty="0" smtClean="0">
                <a:latin typeface="Century Gothic,Bold"/>
              </a:rPr>
              <a:t>в Ульяновск</a:t>
            </a:r>
            <a:r>
              <a:rPr lang="ru-RU" b="1" dirty="0">
                <a:latin typeface="Century Gothic,Bold"/>
              </a:rPr>
              <a:t>, в эвакуацию. Сам </a:t>
            </a:r>
            <a:r>
              <a:rPr lang="ru-RU" b="1" dirty="0" smtClean="0">
                <a:latin typeface="Century Gothic,Bold"/>
              </a:rPr>
              <a:t>же, после </a:t>
            </a:r>
            <a:r>
              <a:rPr lang="ru-RU" b="1" dirty="0">
                <a:latin typeface="Century Gothic,Bold"/>
              </a:rPr>
              <a:t>окончания военной школы</a:t>
            </a:r>
          </a:p>
          <a:p>
            <a:r>
              <a:rPr lang="ru-RU" b="1" dirty="0">
                <a:latin typeface="Century Gothic,Bold"/>
              </a:rPr>
              <a:t>связистов, осенью 1942 </a:t>
            </a:r>
            <a:r>
              <a:rPr lang="ru-RU" b="1" dirty="0" smtClean="0">
                <a:latin typeface="Century Gothic,Bold"/>
              </a:rPr>
              <a:t>года отправился </a:t>
            </a:r>
            <a:r>
              <a:rPr lang="ru-RU" b="1" dirty="0">
                <a:latin typeface="Century Gothic,Bold"/>
              </a:rPr>
              <a:t>сначала </a:t>
            </a:r>
            <a:r>
              <a:rPr lang="ru-RU" b="1" dirty="0" smtClean="0">
                <a:latin typeface="Century Gothic,Bold"/>
              </a:rPr>
              <a:t>на Воронежский</a:t>
            </a:r>
            <a:r>
              <a:rPr lang="ru-RU" b="1" dirty="0">
                <a:latin typeface="Century Gothic,Bold"/>
              </a:rPr>
              <a:t>, а потом </a:t>
            </a:r>
            <a:r>
              <a:rPr lang="ru-RU" b="1" dirty="0" smtClean="0">
                <a:latin typeface="Century Gothic,Bold"/>
              </a:rPr>
              <a:t>на Сталинградский </a:t>
            </a:r>
            <a:r>
              <a:rPr lang="ru-RU" b="1" dirty="0">
                <a:latin typeface="Century Gothic,Bold"/>
              </a:rPr>
              <a:t>фронт. </a:t>
            </a:r>
            <a:r>
              <a:rPr lang="ru-RU" b="1" dirty="0" smtClean="0">
                <a:latin typeface="Century Gothic,Bold"/>
              </a:rPr>
              <a:t>Яков Лазаревич </a:t>
            </a:r>
            <a:r>
              <a:rPr lang="ru-RU" b="1" dirty="0">
                <a:latin typeface="Century Gothic,Bold"/>
              </a:rPr>
              <a:t>прошёл всю войну,</a:t>
            </a:r>
          </a:p>
          <a:p>
            <a:r>
              <a:rPr lang="ru-RU" b="1" dirty="0">
                <a:latin typeface="Century Gothic,Bold"/>
              </a:rPr>
              <a:t>награждён орденами </a:t>
            </a:r>
            <a:r>
              <a:rPr lang="ru-RU" b="1" dirty="0" smtClean="0">
                <a:latin typeface="Century Gothic,Bold"/>
              </a:rPr>
              <a:t>и медалями</a:t>
            </a:r>
            <a:r>
              <a:rPr lang="ru-RU" b="1" dirty="0">
                <a:latin typeface="Century Gothic,Bold"/>
              </a:rPr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99" y="3411786"/>
            <a:ext cx="2413408" cy="32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5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0447" y="494229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+mj-lt"/>
              </a:rPr>
              <a:t>В 1946 году стал </a:t>
            </a:r>
            <a:r>
              <a:rPr lang="ru-RU" sz="2000" b="1" dirty="0" smtClean="0">
                <a:latin typeface="+mj-lt"/>
              </a:rPr>
              <a:t>студентом Московского </a:t>
            </a:r>
            <a:r>
              <a:rPr lang="ru-RU" sz="2000" b="1" dirty="0">
                <a:latin typeface="+mj-lt"/>
              </a:rPr>
              <a:t>института </a:t>
            </a:r>
            <a:r>
              <a:rPr lang="ru-RU" sz="2000" b="1" dirty="0" smtClean="0">
                <a:latin typeface="+mj-lt"/>
              </a:rPr>
              <a:t>тонкой химической </a:t>
            </a:r>
            <a:r>
              <a:rPr lang="ru-RU" sz="2000" b="1" dirty="0">
                <a:latin typeface="+mj-lt"/>
              </a:rPr>
              <a:t>технологии, </a:t>
            </a:r>
            <a:r>
              <a:rPr lang="ru-RU" sz="2000" b="1" dirty="0" smtClean="0">
                <a:latin typeface="+mj-lt"/>
              </a:rPr>
              <a:t>где проучился </a:t>
            </a:r>
            <a:r>
              <a:rPr lang="ru-RU" sz="2000" b="1" dirty="0">
                <a:latin typeface="+mj-lt"/>
              </a:rPr>
              <a:t>три года. Во </a:t>
            </a:r>
            <a:r>
              <a:rPr lang="ru-RU" sz="2000" b="1" dirty="0" smtClean="0">
                <a:latin typeface="+mj-lt"/>
              </a:rPr>
              <a:t>время учёбы </a:t>
            </a:r>
            <a:r>
              <a:rPr lang="ru-RU" sz="2000" b="1" dirty="0">
                <a:latin typeface="+mj-lt"/>
              </a:rPr>
              <a:t>посещал </a:t>
            </a:r>
            <a:r>
              <a:rPr lang="ru-RU" sz="2000" b="1" dirty="0" smtClean="0">
                <a:latin typeface="+mj-lt"/>
              </a:rPr>
              <a:t>институтское литобъединение</a:t>
            </a:r>
            <a:r>
              <a:rPr lang="ru-RU" sz="2000" b="1" dirty="0">
                <a:latin typeface="+mj-lt"/>
              </a:rPr>
              <a:t>, начал </a:t>
            </a:r>
            <a:r>
              <a:rPr lang="ru-RU" sz="2000" b="1" dirty="0" smtClean="0">
                <a:latin typeface="+mj-lt"/>
              </a:rPr>
              <a:t>писать стихи </a:t>
            </a:r>
            <a:r>
              <a:rPr lang="ru-RU" sz="2000" b="1" dirty="0">
                <a:latin typeface="+mj-lt"/>
              </a:rPr>
              <a:t>для взрослых. </a:t>
            </a:r>
            <a:r>
              <a:rPr lang="ru-RU" sz="2000" b="1" dirty="0" smtClean="0">
                <a:latin typeface="+mj-lt"/>
              </a:rPr>
              <a:t>Подборки этих </a:t>
            </a:r>
            <a:r>
              <a:rPr lang="ru-RU" sz="2000" b="1" dirty="0">
                <a:latin typeface="+mj-lt"/>
              </a:rPr>
              <a:t>стихов вошли в </a:t>
            </a:r>
            <a:r>
              <a:rPr lang="ru-RU" sz="2000" b="1" dirty="0" smtClean="0">
                <a:latin typeface="+mj-lt"/>
              </a:rPr>
              <a:t>сборники «Литературная </a:t>
            </a:r>
            <a:r>
              <a:rPr lang="ru-RU" sz="2000" b="1" dirty="0">
                <a:latin typeface="+mj-lt"/>
              </a:rPr>
              <a:t>Москва» </a:t>
            </a:r>
            <a:r>
              <a:rPr lang="ru-RU" sz="2000" b="1" dirty="0" smtClean="0">
                <a:latin typeface="+mj-lt"/>
              </a:rPr>
              <a:t>и «День </a:t>
            </a:r>
            <a:r>
              <a:rPr lang="ru-RU" sz="2000" b="1" dirty="0">
                <a:latin typeface="+mj-lt"/>
              </a:rPr>
              <a:t>поэзии».</a:t>
            </a:r>
          </a:p>
          <a:p>
            <a:r>
              <a:rPr lang="ru-RU" sz="2000" b="1" dirty="0">
                <a:latin typeface="+mj-lt"/>
              </a:rPr>
              <a:t>Своё обращение к поэзии </a:t>
            </a:r>
            <a:r>
              <a:rPr lang="ru-RU" sz="2000" b="1" dirty="0" smtClean="0">
                <a:latin typeface="+mj-lt"/>
              </a:rPr>
              <a:t>для детей </a:t>
            </a:r>
            <a:r>
              <a:rPr lang="ru-RU" sz="2000" b="1" dirty="0">
                <a:latin typeface="+mj-lt"/>
              </a:rPr>
              <a:t>сам Яков </a:t>
            </a:r>
            <a:r>
              <a:rPr lang="ru-RU" sz="2000" b="1" dirty="0" smtClean="0">
                <a:latin typeface="+mj-lt"/>
              </a:rPr>
              <a:t>Аким связывает </a:t>
            </a:r>
            <a:r>
              <a:rPr lang="ru-RU" sz="2000" b="1" dirty="0">
                <a:latin typeface="+mj-lt"/>
              </a:rPr>
              <a:t>с </a:t>
            </a:r>
            <a:r>
              <a:rPr lang="ru-RU" sz="2000" b="1" dirty="0" smtClean="0">
                <a:latin typeface="+mj-lt"/>
              </a:rPr>
              <a:t>рождением дочери </a:t>
            </a:r>
            <a:r>
              <a:rPr lang="ru-RU" sz="2000" b="1" dirty="0">
                <a:latin typeface="+mj-lt"/>
              </a:rPr>
              <a:t>— очень </a:t>
            </a:r>
            <a:r>
              <a:rPr lang="ru-RU" sz="2000" b="1" dirty="0" smtClean="0">
                <a:latin typeface="+mj-lt"/>
              </a:rPr>
              <a:t>хотелось выразить </a:t>
            </a:r>
            <a:r>
              <a:rPr lang="ru-RU" sz="2000" b="1" dirty="0">
                <a:latin typeface="+mj-lt"/>
              </a:rPr>
              <a:t>счастье отцовства.</a:t>
            </a:r>
          </a:p>
          <a:p>
            <a:pPr algn="just"/>
            <a:r>
              <a:rPr lang="ru-RU" sz="2000" b="1" dirty="0">
                <a:latin typeface="+mj-lt"/>
              </a:rPr>
              <a:t>Так появилось одно из </a:t>
            </a:r>
            <a:r>
              <a:rPr lang="ru-RU" sz="2000" b="1" dirty="0" smtClean="0">
                <a:latin typeface="+mj-lt"/>
              </a:rPr>
              <a:t>самых ранних </a:t>
            </a:r>
            <a:r>
              <a:rPr lang="ru-RU" sz="2000" b="1" dirty="0">
                <a:latin typeface="+mj-lt"/>
              </a:rPr>
              <a:t>стихотворений </a:t>
            </a:r>
            <a:r>
              <a:rPr lang="ru-RU" sz="2000" b="1" dirty="0" smtClean="0">
                <a:latin typeface="+mj-lt"/>
              </a:rPr>
              <a:t>— «</a:t>
            </a:r>
            <a:r>
              <a:rPr lang="ru-RU" sz="2000" b="1" dirty="0">
                <a:latin typeface="+mj-lt"/>
              </a:rPr>
              <a:t>Первый снег». Свои </a:t>
            </a:r>
            <a:r>
              <a:rPr lang="ru-RU" sz="2000" b="1" dirty="0" smtClean="0">
                <a:latin typeface="+mj-lt"/>
              </a:rPr>
              <a:t>первые литературные </a:t>
            </a:r>
            <a:r>
              <a:rPr lang="ru-RU" sz="2000" b="1" dirty="0">
                <a:latin typeface="+mj-lt"/>
              </a:rPr>
              <a:t>опыты </a:t>
            </a:r>
            <a:r>
              <a:rPr lang="ru-RU" sz="2000" b="1" dirty="0" smtClean="0">
                <a:latin typeface="+mj-lt"/>
              </a:rPr>
              <a:t>Яков Лазаревич </a:t>
            </a:r>
            <a:r>
              <a:rPr lang="ru-RU" sz="2000" b="1" dirty="0">
                <a:latin typeface="+mj-lt"/>
              </a:rPr>
              <a:t>послал С. </a:t>
            </a:r>
            <a:r>
              <a:rPr lang="ru-RU" sz="2000" b="1" dirty="0" smtClean="0">
                <a:latin typeface="+mj-lt"/>
              </a:rPr>
              <a:t>Я. Маршаку</a:t>
            </a:r>
            <a:r>
              <a:rPr lang="ru-RU" sz="2000" b="1" dirty="0">
                <a:latin typeface="+mj-lt"/>
              </a:rPr>
              <a:t>, который </a:t>
            </a:r>
            <a:r>
              <a:rPr lang="ru-RU" sz="2000" b="1" dirty="0" smtClean="0">
                <a:latin typeface="+mj-lt"/>
              </a:rPr>
              <a:t>поддержал его </a:t>
            </a:r>
            <a:r>
              <a:rPr lang="ru-RU" sz="2000" b="1" dirty="0">
                <a:latin typeface="+mj-lt"/>
              </a:rPr>
              <a:t>стремление писать </a:t>
            </a:r>
            <a:r>
              <a:rPr lang="ru-RU" sz="2000" b="1" dirty="0" smtClean="0">
                <a:latin typeface="+mj-lt"/>
              </a:rPr>
              <a:t>для детей</a:t>
            </a:r>
            <a:r>
              <a:rPr lang="ru-RU" sz="2000" b="1" dirty="0"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7" y="322590"/>
            <a:ext cx="4551616" cy="59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6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110" y="439651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entury Gothic,Bold"/>
              </a:rPr>
              <a:t>В 1950 году в журнале «</a:t>
            </a:r>
            <a:r>
              <a:rPr lang="ru-RU" sz="2800" b="1" dirty="0" smtClean="0">
                <a:latin typeface="Century Gothic,Bold"/>
              </a:rPr>
              <a:t>Пионер» было опубликовано стихотворение </a:t>
            </a:r>
            <a:r>
              <a:rPr lang="ru-RU" sz="2800" b="1" dirty="0">
                <a:latin typeface="Century Gothic,Bold"/>
              </a:rPr>
              <a:t>«Дождик». </a:t>
            </a:r>
            <a:endParaRPr lang="ru-RU" sz="2800" b="1" dirty="0" smtClean="0">
              <a:latin typeface="Century Gothic,Bold"/>
            </a:endParaRPr>
          </a:p>
          <a:p>
            <a:r>
              <a:rPr lang="ru-RU" sz="2800" b="1" dirty="0" smtClean="0">
                <a:latin typeface="Century Gothic,Bold"/>
              </a:rPr>
              <a:t>Также стихи </a:t>
            </a:r>
            <a:r>
              <a:rPr lang="ru-RU" sz="2800" b="1" dirty="0">
                <a:latin typeface="Century Gothic,Bold"/>
              </a:rPr>
              <a:t>Акима стали </a:t>
            </a:r>
            <a:r>
              <a:rPr lang="ru-RU" sz="2800" b="1" dirty="0" smtClean="0">
                <a:latin typeface="Century Gothic,Bold"/>
              </a:rPr>
              <a:t>охотно печатать </a:t>
            </a:r>
            <a:r>
              <a:rPr lang="ru-RU" sz="2800" b="1" dirty="0">
                <a:latin typeface="Century Gothic,Bold"/>
              </a:rPr>
              <a:t>журналы «</a:t>
            </a:r>
            <a:r>
              <a:rPr lang="ru-RU" sz="2800" b="1" dirty="0" err="1">
                <a:latin typeface="Century Gothic,Bold"/>
              </a:rPr>
              <a:t>Мурзилка</a:t>
            </a:r>
            <a:r>
              <a:rPr lang="ru-RU" sz="2800" b="1" dirty="0" smtClean="0">
                <a:latin typeface="Century Gothic,Bold"/>
              </a:rPr>
              <a:t>», «</a:t>
            </a:r>
            <a:r>
              <a:rPr lang="ru-RU" sz="2800" b="1" dirty="0">
                <a:latin typeface="Century Gothic,Bold"/>
              </a:rPr>
              <a:t>Дружные ребята», газета</a:t>
            </a:r>
          </a:p>
          <a:p>
            <a:r>
              <a:rPr lang="ru-RU" sz="2800" b="1" dirty="0">
                <a:latin typeface="Century Gothic,Bold"/>
              </a:rPr>
              <a:t>«Пионерская правда».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73" y="285061"/>
            <a:ext cx="6695500" cy="41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5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4545" y="31735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atin typeface="Century Gothic,Bold"/>
              </a:rPr>
              <a:t>Вскоре </a:t>
            </a:r>
            <a:r>
              <a:rPr lang="ru-RU" sz="3200" b="1" dirty="0" smtClean="0">
                <a:latin typeface="Century Gothic,Bold"/>
              </a:rPr>
              <a:t>вышел сборник стихов «Неумейка</a:t>
            </a:r>
            <a:r>
              <a:rPr lang="ru-RU" sz="3200" b="1" dirty="0">
                <a:latin typeface="Century Gothic,Bold"/>
              </a:rPr>
              <a:t>»,</a:t>
            </a:r>
          </a:p>
          <a:p>
            <a:r>
              <a:rPr lang="ru-RU" sz="3200" b="1" dirty="0">
                <a:latin typeface="Century Gothic,Bold"/>
              </a:rPr>
              <a:t>который </a:t>
            </a:r>
            <a:r>
              <a:rPr lang="ru-RU" sz="3200" b="1" dirty="0" smtClean="0">
                <a:latin typeface="Century Gothic,Bold"/>
              </a:rPr>
              <a:t>стал визитной</a:t>
            </a:r>
            <a:endParaRPr lang="ru-RU" sz="3200" b="1" dirty="0">
              <a:latin typeface="Century Gothic,Bold"/>
            </a:endParaRPr>
          </a:p>
          <a:p>
            <a:r>
              <a:rPr lang="ru-RU" sz="3200" b="1" dirty="0">
                <a:latin typeface="Century Gothic,Bold"/>
              </a:rPr>
              <a:t>карточкой поэта.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275" y="849646"/>
            <a:ext cx="4211455" cy="5029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96" y="2764627"/>
            <a:ext cx="2124203" cy="1991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495" y="2764627"/>
            <a:ext cx="2125684" cy="19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8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926" y="477936"/>
            <a:ext cx="78416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,Bold"/>
              </a:rPr>
              <a:t>Аким не только поэт, но и </a:t>
            </a:r>
            <a:r>
              <a:rPr lang="ru-RU" sz="2000" b="1" dirty="0" smtClean="0">
                <a:latin typeface="Century Gothic,Bold"/>
              </a:rPr>
              <a:t>автор прозаических </a:t>
            </a:r>
            <a:r>
              <a:rPr lang="ru-RU" sz="2000" b="1" dirty="0">
                <a:latin typeface="Century Gothic,Bold"/>
              </a:rPr>
              <a:t>произведений. </a:t>
            </a:r>
            <a:r>
              <a:rPr lang="ru-RU" sz="2000" b="1" dirty="0" smtClean="0">
                <a:latin typeface="Century Gothic,Bold"/>
              </a:rPr>
              <a:t>Наиболее известна </a:t>
            </a:r>
            <a:r>
              <a:rPr lang="ru-RU" sz="2000" b="1" dirty="0">
                <a:latin typeface="Century Gothic,Bold"/>
              </a:rPr>
              <a:t>его повесть-сказка </a:t>
            </a:r>
            <a:r>
              <a:rPr lang="ru-RU" sz="2000" b="1" dirty="0">
                <a:solidFill>
                  <a:srgbClr val="FFFF00"/>
                </a:solidFill>
                <a:latin typeface="Century Gothic,Bold"/>
              </a:rPr>
              <a:t>«</a:t>
            </a:r>
            <a:r>
              <a:rPr lang="ru-RU" sz="2000" b="1" dirty="0" smtClean="0">
                <a:solidFill>
                  <a:srgbClr val="FFFF00"/>
                </a:solidFill>
                <a:latin typeface="Century Gothic,Bold"/>
              </a:rPr>
              <a:t>Учитель Так-Так </a:t>
            </a:r>
            <a:r>
              <a:rPr lang="ru-RU" sz="2000" b="1" dirty="0">
                <a:solidFill>
                  <a:srgbClr val="FFFF00"/>
                </a:solidFill>
                <a:latin typeface="Century Gothic,Bold"/>
              </a:rPr>
              <a:t>и его разноцветная школа».</a:t>
            </a:r>
          </a:p>
          <a:p>
            <a:r>
              <a:rPr lang="ru-RU" sz="2000" b="1" dirty="0">
                <a:latin typeface="Century Gothic,Bold"/>
              </a:rPr>
              <a:t>Учитель Так-Так учит детей простым </a:t>
            </a:r>
            <a:r>
              <a:rPr lang="ru-RU" sz="2000" b="1" dirty="0" smtClean="0">
                <a:latin typeface="Century Gothic,Bold"/>
              </a:rPr>
              <a:t>и человечным</a:t>
            </a:r>
          </a:p>
          <a:p>
            <a:r>
              <a:rPr lang="ru-RU" sz="2000" b="1" dirty="0" smtClean="0">
                <a:latin typeface="Century Gothic,Bold"/>
              </a:rPr>
              <a:t>вещам</a:t>
            </a:r>
            <a:r>
              <a:rPr lang="ru-RU" sz="2000" b="1" dirty="0">
                <a:latin typeface="Century Gothic,Bold"/>
              </a:rPr>
              <a:t>: слушать </a:t>
            </a:r>
            <a:r>
              <a:rPr lang="ru-RU" sz="2000" b="1" dirty="0" smtClean="0">
                <a:latin typeface="Century Gothic,Bold"/>
              </a:rPr>
              <a:t>голоса птиц </a:t>
            </a:r>
            <a:r>
              <a:rPr lang="ru-RU" sz="2000" b="1" dirty="0">
                <a:latin typeface="Century Gothic,Bold"/>
              </a:rPr>
              <a:t>и травы, ценить дружбу,</a:t>
            </a:r>
          </a:p>
          <a:p>
            <a:r>
              <a:rPr lang="ru-RU" sz="2000" b="1" dirty="0">
                <a:latin typeface="Century Gothic,Bold"/>
              </a:rPr>
              <a:t>пользоваться воображением. </a:t>
            </a:r>
            <a:r>
              <a:rPr lang="ru-RU" sz="2000" b="1" dirty="0" smtClean="0">
                <a:latin typeface="Century Gothic,Bold"/>
              </a:rPr>
              <a:t>Эти прекрасные </a:t>
            </a:r>
            <a:r>
              <a:rPr lang="ru-RU" sz="2000" b="1" dirty="0">
                <a:latin typeface="Century Gothic,Bold"/>
              </a:rPr>
              <a:t>уроки даются на </a:t>
            </a:r>
            <a:r>
              <a:rPr lang="ru-RU" sz="2000" b="1" dirty="0" smtClean="0">
                <a:latin typeface="Century Gothic,Bold"/>
              </a:rPr>
              <a:t>природе посреди </a:t>
            </a:r>
            <a:r>
              <a:rPr lang="ru-RU" sz="2000" b="1" dirty="0">
                <a:latin typeface="Century Gothic,Bold"/>
              </a:rPr>
              <a:t>деревьев и цветов, под</a:t>
            </a:r>
          </a:p>
          <a:p>
            <a:r>
              <a:rPr lang="ru-RU" sz="2000" b="1" dirty="0">
                <a:latin typeface="Century Gothic,Bold"/>
              </a:rPr>
              <a:t>звёздами. Сказка написана в </a:t>
            </a:r>
            <a:r>
              <a:rPr lang="ru-RU" sz="2000" b="1" dirty="0" smtClean="0">
                <a:latin typeface="Century Gothic,Bold"/>
              </a:rPr>
              <a:t>память об </a:t>
            </a:r>
            <a:r>
              <a:rPr lang="ru-RU" sz="2000" b="1" dirty="0">
                <a:latin typeface="Century Gothic,Bold"/>
              </a:rPr>
              <a:t>отце, </a:t>
            </a:r>
            <a:endParaRPr lang="ru-RU" sz="2000" b="1" dirty="0" smtClean="0">
              <a:latin typeface="Century Gothic,Bold"/>
            </a:endParaRPr>
          </a:p>
          <a:p>
            <a:r>
              <a:rPr lang="ru-RU" sz="2000" b="1" dirty="0">
                <a:latin typeface="Century Gothic,Bold"/>
              </a:rPr>
              <a:t>н</a:t>
            </a:r>
            <a:r>
              <a:rPr lang="ru-RU" sz="2000" b="1" dirty="0" smtClean="0">
                <a:latin typeface="Century Gothic,Bold"/>
              </a:rPr>
              <a:t>еоднократно переиздавалась</a:t>
            </a:r>
            <a:r>
              <a:rPr lang="ru-RU" sz="2000" b="1" dirty="0">
                <a:latin typeface="Century Gothic,Bold"/>
              </a:rPr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332" y="964826"/>
            <a:ext cx="4342410" cy="5071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400" y="4247086"/>
            <a:ext cx="1908000" cy="17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1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00644" y="712519"/>
            <a:ext cx="4358244" cy="509451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81403" y="249382"/>
            <a:ext cx="6460176" cy="31825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69330" y="39108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Century Gothic,Bold"/>
              </a:rPr>
              <a:t>Яков Аким известен </a:t>
            </a:r>
            <a:r>
              <a:rPr lang="ru-RU" b="1" dirty="0" smtClean="0">
                <a:latin typeface="Century Gothic,Bold"/>
              </a:rPr>
              <a:t>не только </a:t>
            </a:r>
            <a:r>
              <a:rPr lang="ru-RU" b="1" dirty="0">
                <a:latin typeface="Century Gothic,Bold"/>
              </a:rPr>
              <a:t>как оригинальный</a:t>
            </a:r>
          </a:p>
          <a:p>
            <a:r>
              <a:rPr lang="ru-RU" b="1" dirty="0">
                <a:latin typeface="Century Gothic,Bold"/>
              </a:rPr>
              <a:t>поэт, но и </a:t>
            </a:r>
            <a:r>
              <a:rPr lang="ru-RU" b="1" dirty="0" smtClean="0">
                <a:latin typeface="Century Gothic,Bold"/>
              </a:rPr>
              <a:t>как талантливый </a:t>
            </a:r>
            <a:r>
              <a:rPr lang="ru-RU" b="1" dirty="0">
                <a:latin typeface="Century Gothic,Bold"/>
              </a:rPr>
              <a:t>поэт-</a:t>
            </a:r>
          </a:p>
          <a:p>
            <a:r>
              <a:rPr lang="ru-RU" b="1" dirty="0">
                <a:latin typeface="Century Gothic,Bold"/>
              </a:rPr>
              <a:t>переводчик. </a:t>
            </a:r>
            <a:r>
              <a:rPr lang="ru-RU" b="1" dirty="0" smtClean="0">
                <a:latin typeface="Century Gothic,Bold"/>
              </a:rPr>
              <a:t>Аким перевёл </a:t>
            </a:r>
            <a:r>
              <a:rPr lang="ru-RU" b="1" dirty="0">
                <a:latin typeface="Century Gothic,Bold"/>
              </a:rPr>
              <a:t>на русский язык</a:t>
            </a:r>
          </a:p>
          <a:p>
            <a:r>
              <a:rPr lang="ru-RU" b="1" dirty="0">
                <a:latin typeface="Century Gothic,Bold"/>
              </a:rPr>
              <a:t>множество </a:t>
            </a:r>
            <a:r>
              <a:rPr lang="ru-RU" b="1" dirty="0" smtClean="0">
                <a:latin typeface="Century Gothic,Bold"/>
              </a:rPr>
              <a:t>стихов известного </a:t>
            </a:r>
            <a:r>
              <a:rPr lang="ru-RU" b="1" dirty="0">
                <a:latin typeface="Century Gothic,Bold"/>
              </a:rPr>
              <a:t>итальянского</a:t>
            </a:r>
          </a:p>
          <a:p>
            <a:r>
              <a:rPr lang="ru-RU" b="1" dirty="0">
                <a:latin typeface="Century Gothic,Bold"/>
              </a:rPr>
              <a:t>поэта Д. </a:t>
            </a:r>
            <a:r>
              <a:rPr lang="ru-RU" b="1" dirty="0" err="1">
                <a:latin typeface="Century Gothic,Bold"/>
              </a:rPr>
              <a:t>Родари</a:t>
            </a:r>
            <a:r>
              <a:rPr lang="ru-RU" b="1" dirty="0">
                <a:latin typeface="Century Gothic,Bold"/>
              </a:rPr>
              <a:t>.</a:t>
            </a:r>
          </a:p>
          <a:p>
            <a:r>
              <a:rPr lang="ru-RU" b="1" dirty="0">
                <a:latin typeface="Century Gothic,Bold"/>
              </a:rPr>
              <a:t>За книгу </a:t>
            </a:r>
            <a:r>
              <a:rPr lang="ru-RU" b="1" dirty="0" smtClean="0">
                <a:latin typeface="Century Gothic,Bold"/>
              </a:rPr>
              <a:t>избранных переводов </a:t>
            </a:r>
            <a:r>
              <a:rPr lang="ru-RU" b="1" dirty="0">
                <a:latin typeface="Century Gothic,Bold"/>
              </a:rPr>
              <a:t>«Спешу к</a:t>
            </a:r>
          </a:p>
          <a:p>
            <a:r>
              <a:rPr lang="ru-RU" b="1" dirty="0">
                <a:latin typeface="Century Gothic,Bold"/>
              </a:rPr>
              <a:t>другу», в </a:t>
            </a:r>
            <a:r>
              <a:rPr lang="ru-RU" b="1" dirty="0" smtClean="0">
                <a:latin typeface="Century Gothic,Bold"/>
              </a:rPr>
              <a:t>которой представлено </a:t>
            </a:r>
            <a:r>
              <a:rPr lang="ru-RU" b="1" dirty="0">
                <a:latin typeface="Century Gothic,Bold"/>
              </a:rPr>
              <a:t>двадцать</a:t>
            </a:r>
          </a:p>
          <a:p>
            <a:r>
              <a:rPr lang="ru-RU" b="1" dirty="0">
                <a:latin typeface="Century Gothic,Bold"/>
              </a:rPr>
              <a:t>пять поэтов, он </a:t>
            </a:r>
            <a:r>
              <a:rPr lang="ru-RU" b="1" dirty="0" smtClean="0">
                <a:latin typeface="Century Gothic,Bold"/>
              </a:rPr>
              <a:t>был награжден </a:t>
            </a:r>
            <a:r>
              <a:rPr lang="ru-RU" b="1" dirty="0">
                <a:latin typeface="Century Gothic,Bold"/>
              </a:rPr>
              <a:t>Почётным</a:t>
            </a:r>
          </a:p>
          <a:p>
            <a:r>
              <a:rPr lang="ru-RU" b="1" dirty="0">
                <a:latin typeface="Century Gothic,Bold"/>
              </a:rPr>
              <a:t>дипломом </a:t>
            </a:r>
            <a:r>
              <a:rPr lang="ru-RU" b="1" dirty="0" smtClean="0">
                <a:latin typeface="Century Gothic,Bold"/>
              </a:rPr>
              <a:t>Международного </a:t>
            </a:r>
            <a:r>
              <a:rPr lang="ru-RU" b="1" dirty="0">
                <a:latin typeface="Century Gothic,Bold"/>
              </a:rPr>
              <a:t>совета по детской</a:t>
            </a:r>
          </a:p>
          <a:p>
            <a:r>
              <a:rPr lang="ru-RU" b="1" dirty="0">
                <a:latin typeface="Century Gothic,Bold"/>
              </a:rPr>
              <a:t>книге (</a:t>
            </a:r>
            <a:r>
              <a:rPr lang="en-US" b="1" dirty="0">
                <a:latin typeface="Century Gothic,Bold"/>
              </a:rPr>
              <a:t>IBBY).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50421" y="112974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FFFFFF"/>
                </a:solidFill>
                <a:latin typeface="+mj-lt"/>
              </a:rPr>
              <a:t>Джованнино</a:t>
            </a:r>
            <a:r>
              <a:rPr lang="ru-RU" b="1" dirty="0">
                <a:solidFill>
                  <a:srgbClr val="FFFFFF"/>
                </a:solidFill>
                <a:latin typeface="+mj-lt"/>
              </a:rPr>
              <a:t>-потеряй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Потерял в пути трамвай,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Потерял в ненастье голос,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Потерял последний волос,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Потерял он аппетит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(Пусть нашедший возвратит),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Потерял чужой вопрос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И коробку папирос,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Зонтик потерял и палку,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Голову (пустой не жалко),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Потерял на небе луч,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От своей калитки ключ,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Кошку,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Адрес новоселья...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</a:rPr>
              <a:t>Но не потерял веселья!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665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9376" y="1894828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atin typeface="+mj-lt"/>
              </a:rPr>
              <a:t>«Хорошо помню,</a:t>
            </a:r>
          </a:p>
          <a:p>
            <a:r>
              <a:rPr lang="ru-RU" sz="3200" b="1" dirty="0">
                <a:latin typeface="+mj-lt"/>
              </a:rPr>
              <a:t>как был маленьким,</a:t>
            </a:r>
          </a:p>
          <a:p>
            <a:r>
              <a:rPr lang="ru-RU" sz="3200" b="1" dirty="0">
                <a:latin typeface="+mj-lt"/>
              </a:rPr>
              <a:t>– говорил поэт, – и</a:t>
            </a:r>
          </a:p>
          <a:p>
            <a:r>
              <a:rPr lang="ru-RU" sz="3200" b="1" dirty="0">
                <a:latin typeface="+mj-lt"/>
              </a:rPr>
              <a:t>никогда этого не</a:t>
            </a:r>
          </a:p>
          <a:p>
            <a:r>
              <a:rPr lang="ru-RU" sz="3200" b="1" dirty="0">
                <a:latin typeface="+mj-lt"/>
              </a:rPr>
              <a:t>забуду. Потому что</a:t>
            </a:r>
          </a:p>
          <a:p>
            <a:r>
              <a:rPr lang="ru-RU" sz="3200" b="1" dirty="0">
                <a:latin typeface="+mj-lt"/>
              </a:rPr>
              <a:t>если забуду, ничего</a:t>
            </a:r>
          </a:p>
          <a:p>
            <a:r>
              <a:rPr lang="ru-RU" sz="3200" b="1" dirty="0">
                <a:latin typeface="+mj-lt"/>
              </a:rPr>
              <a:t>не смогу больше</a:t>
            </a:r>
          </a:p>
          <a:p>
            <a:r>
              <a:rPr lang="ru-RU" sz="3200" b="1" dirty="0">
                <a:latin typeface="+mj-lt"/>
              </a:rPr>
              <a:t>для вас написать».</a:t>
            </a:r>
            <a:endParaRPr lang="ru-RU" sz="32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956" y="586513"/>
            <a:ext cx="4362468" cy="58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38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</TotalTime>
  <Words>519</Words>
  <Application>Microsoft Office PowerPoint</Application>
  <PresentationFormat>Широкоэкранный</PresentationFormat>
  <Paragraphs>61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Century Gothic,Bold</vt:lpstr>
      <vt:lpstr>Century Gothic,BoldItalic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</cp:revision>
  <dcterms:created xsi:type="dcterms:W3CDTF">2024-01-12T08:18:14Z</dcterms:created>
  <dcterms:modified xsi:type="dcterms:W3CDTF">2024-01-12T09:07:52Z</dcterms:modified>
</cp:coreProperties>
</file>