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58F67-8D15-49A4-91B3-AC1B255604A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5BC63-4AFB-46F0-9196-F97910493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2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называемая «гробница Джульетты».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5BC63-4AFB-46F0-9196-F979104932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0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8D52-8431-4351-AC85-F16FB65A026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17FF-8B86-40E7-80E3-12A77F2D5CE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35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8D52-8431-4351-AC85-F16FB65A026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17FF-8B86-40E7-80E3-12A77F2D5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3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8D52-8431-4351-AC85-F16FB65A026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17FF-8B86-40E7-80E3-12A77F2D5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3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8D52-8431-4351-AC85-F16FB65A026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17FF-8B86-40E7-80E3-12A77F2D5CE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1510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8D52-8431-4351-AC85-F16FB65A026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17FF-8B86-40E7-80E3-12A77F2D5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51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8D52-8431-4351-AC85-F16FB65A026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17FF-8B86-40E7-80E3-12A77F2D5C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7027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8D52-8431-4351-AC85-F16FB65A026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17FF-8B86-40E7-80E3-12A77F2D5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18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8D52-8431-4351-AC85-F16FB65A026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17FF-8B86-40E7-80E3-12A77F2D5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8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8D52-8431-4351-AC85-F16FB65A026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17FF-8B86-40E7-80E3-12A77F2D5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6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8D52-8431-4351-AC85-F16FB65A026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17FF-8B86-40E7-80E3-12A77F2D5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8D52-8431-4351-AC85-F16FB65A026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17FF-8B86-40E7-80E3-12A77F2D5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9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8D52-8431-4351-AC85-F16FB65A026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17FF-8B86-40E7-80E3-12A77F2D5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4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8D52-8431-4351-AC85-F16FB65A026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17FF-8B86-40E7-80E3-12A77F2D5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5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8D52-8431-4351-AC85-F16FB65A026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17FF-8B86-40E7-80E3-12A77F2D5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3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8D52-8431-4351-AC85-F16FB65A026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17FF-8B86-40E7-80E3-12A77F2D5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8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8D52-8431-4351-AC85-F16FB65A026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17FF-8B86-40E7-80E3-12A77F2D5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0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8D52-8431-4351-AC85-F16FB65A026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17FF-8B86-40E7-80E3-12A77F2D5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4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628D52-8431-4351-AC85-F16FB65A026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4917FF-8B86-40E7-80E3-12A77F2D5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683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603" y="434010"/>
            <a:ext cx="4536717" cy="5670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15636" y="273325"/>
            <a:ext cx="74102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0" i="0" u="none" strike="noStrike" baseline="0" dirty="0" smtClean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r>
              <a:rPr lang="ru-RU" sz="3200" b="0" i="0" u="none" strike="noStrike" baseline="0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Уильям Шекспир: жизнь и творчество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018" y="3673849"/>
            <a:ext cx="581891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b="0" i="0" u="none" strike="noStrike" baseline="0" dirty="0" smtClean="0">
              <a:latin typeface="Monotype Corsiva" panose="03010101010201010101" pitchFamily="66" charset="0"/>
            </a:endParaRPr>
          </a:p>
          <a:p>
            <a:r>
              <a:rPr lang="ru-RU" sz="900" b="0" i="0" u="none" strike="noStrike" baseline="0" dirty="0" smtClean="0">
                <a:latin typeface="Monotype Corsiva" panose="03010101010201010101" pitchFamily="66" charset="0"/>
              </a:rPr>
              <a:t> </a:t>
            </a:r>
            <a:r>
              <a:rPr lang="ru-RU" i="1" dirty="0">
                <a:latin typeface="Monotype Corsiva" panose="03010101010201010101" pitchFamily="66" charset="0"/>
              </a:rPr>
              <a:t>«</a:t>
            </a:r>
            <a:r>
              <a:rPr lang="ru-RU" sz="3200" i="1" dirty="0">
                <a:latin typeface="Monotype Corsiva" panose="03010101010201010101" pitchFamily="66" charset="0"/>
              </a:rPr>
              <a:t>Он был человеком на все времена</a:t>
            </a:r>
            <a:r>
              <a:rPr lang="ru-RU" sz="3200" i="1" dirty="0" smtClean="0">
                <a:latin typeface="Monotype Corsiva" panose="03010101010201010101" pitchFamily="66" charset="0"/>
              </a:rPr>
              <a:t>»</a:t>
            </a:r>
          </a:p>
          <a:p>
            <a:pPr algn="r"/>
            <a:r>
              <a:rPr lang="ru-RU" sz="3200" i="1" dirty="0" smtClean="0">
                <a:latin typeface="Monotype Corsiva" panose="03010101010201010101" pitchFamily="66" charset="0"/>
              </a:rPr>
              <a:t> </a:t>
            </a:r>
            <a:r>
              <a:rPr lang="ru-RU" sz="3200" i="1" dirty="0">
                <a:latin typeface="Monotype Corsiva" panose="03010101010201010101" pitchFamily="66" charset="0"/>
              </a:rPr>
              <a:t>Бен Джонсон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5450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4222" y="223291"/>
            <a:ext cx="737853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0" u="none" strike="noStrike" baseline="0" dirty="0" smtClean="0">
                <a:solidFill>
                  <a:srgbClr val="000000"/>
                </a:solidFill>
                <a:latin typeface="Candara" panose="020E0502030303020204" pitchFamily="34" charset="0"/>
              </a:rPr>
              <a:t>Уильям Шекспир26 апреля 1564 г. –23 апреля 1616 г.</a:t>
            </a:r>
            <a:endParaRPr lang="ru-RU" sz="2500" b="0" i="0" u="none" strike="noStrike" baseline="0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algn="ctr"/>
            <a:r>
              <a:rPr lang="ru-RU" i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Английский </a:t>
            </a:r>
            <a:r>
              <a:rPr lang="ru-RU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поэт и драматург, зачастую считается величайшим </a:t>
            </a:r>
            <a:endParaRPr lang="ru-RU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303" y="1857868"/>
            <a:ext cx="61910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0" i="0" u="none" strike="noStrike" baseline="0" dirty="0" smtClean="0">
              <a:latin typeface="Monotype Corsiva" panose="03010101010201010101" pitchFamily="66" charset="0"/>
            </a:endParaRPr>
          </a:p>
          <a:p>
            <a:r>
              <a:rPr lang="ru-RU" sz="2400" i="1" dirty="0">
                <a:latin typeface="Monotype Corsiva" panose="03010101010201010101" pitchFamily="66" charset="0"/>
              </a:rPr>
              <a:t>Английский поэт и драматург, зачастую считается величайшим англоязычным писателем и одним из лучших драматургов мира. Часто именуется национальным поэтом Англии. Дошедшие до нас работы, включая некоторые, написанные совместно с другими </a:t>
            </a:r>
            <a:r>
              <a:rPr lang="ru-RU" sz="2400" i="1" dirty="0" err="1">
                <a:latin typeface="Monotype Corsiva" panose="03010101010201010101" pitchFamily="66" charset="0"/>
              </a:rPr>
              <a:t>авторами,состоят</a:t>
            </a:r>
            <a:r>
              <a:rPr lang="ru-RU" sz="2400" i="1" dirty="0">
                <a:latin typeface="Monotype Corsiva" panose="03010101010201010101" pitchFamily="66" charset="0"/>
              </a:rPr>
              <a:t> из 38 пьес, 154 сонетов, 4 поэм и 3 эпитафий. Пьесы Шекспира переведены на все основные языки и ставятся чаще, чем произведения других драматургов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985" y="1517780"/>
            <a:ext cx="4382338" cy="487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5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74329" y="168831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Уильям родился в городе </a:t>
            </a:r>
            <a:r>
              <a:rPr lang="ru-RU" sz="2400" dirty="0" err="1" smtClean="0">
                <a:latin typeface="Monotype Corsiva" panose="03010101010201010101" pitchFamily="66" charset="0"/>
              </a:rPr>
              <a:t>Стратфорд</a:t>
            </a:r>
            <a:r>
              <a:rPr lang="ru-RU" sz="2400" dirty="0" smtClean="0">
                <a:latin typeface="Monotype Corsiva" panose="03010101010201010101" pitchFamily="66" charset="0"/>
              </a:rPr>
              <a:t>-на-</a:t>
            </a:r>
            <a:r>
              <a:rPr lang="ru-RU" sz="2400" dirty="0" err="1" smtClean="0">
                <a:latin typeface="Monotype Corsiva" panose="03010101010201010101" pitchFamily="66" charset="0"/>
              </a:rPr>
              <a:t>Эйвоне</a:t>
            </a:r>
            <a:r>
              <a:rPr lang="ru-RU" sz="2400" dirty="0" smtClean="0">
                <a:latin typeface="Monotype Corsiva" panose="03010101010201010101" pitchFamily="66" charset="0"/>
              </a:rPr>
              <a:t> (графство Уорикшир) в 1564 году, крещён 26 апреля, точный день рождения неизвестен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Предание относит его появление на свет к 23 апреля: эта дата совпадает с точно известным днём его смерти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Кроме того, 23 апреля отмечается день святого Георгия, покровителя Англии, и к этому дню предание могло специально приурочить рождение величайшего национального поэта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888" y="3954483"/>
            <a:ext cx="6352994" cy="29035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5838" y="822044"/>
            <a:ext cx="51340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Его отец, Джон Шекспир (1530-1601), был состоятельным ремесленником (перчаточником), часто избирался на различные общественные должности. Он не посещал церковные богослужения, за что платил большие денежные штрафы (возможно, что он был тайным католиком).</a:t>
            </a:r>
            <a:endParaRPr lang="ru-RU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r>
              <a:rPr lang="ru-RU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Мать Шекспира, урождённая Мэри </a:t>
            </a:r>
            <a:r>
              <a:rPr lang="ru-RU" i="1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Арден</a:t>
            </a:r>
            <a:r>
              <a:rPr lang="ru-RU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(1537 -1608), принадлежала к одной из старейших саксонских семей.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13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304" y="806164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>
                <a:latin typeface="Monotype Corsiva" panose="03010101010201010101" pitchFamily="66" charset="0"/>
              </a:rPr>
              <a:t>В 1582 году он женился на Энн </a:t>
            </a:r>
            <a:r>
              <a:rPr lang="ru-RU" sz="2800" i="1" dirty="0" err="1">
                <a:latin typeface="Monotype Corsiva" panose="03010101010201010101" pitchFamily="66" charset="0"/>
              </a:rPr>
              <a:t>Хатауэй</a:t>
            </a:r>
            <a:r>
              <a:rPr lang="ru-RU" sz="2800" i="1" dirty="0">
                <a:latin typeface="Monotype Corsiva" panose="03010101010201010101" pitchFamily="66" charset="0"/>
              </a:rPr>
              <a:t>, дочери местного землевладельца, бывшей на 8 лет его старше и уже беременной в момент заключения брака; в 1583 у них родилась дочь Сьюзен, в 1585 -близнецы: сын </a:t>
            </a:r>
            <a:r>
              <a:rPr lang="ru-RU" sz="2800" i="1" dirty="0" err="1">
                <a:latin typeface="Monotype Corsiva" panose="03010101010201010101" pitchFamily="66" charset="0"/>
              </a:rPr>
              <a:t>Хемнет</a:t>
            </a:r>
            <a:r>
              <a:rPr lang="ru-RU" sz="2800" i="1" dirty="0">
                <a:latin typeface="Monotype Corsiva" panose="03010101010201010101" pitchFamily="66" charset="0"/>
              </a:rPr>
              <a:t>, умерший в детстве (1596), и дочь </a:t>
            </a:r>
            <a:r>
              <a:rPr lang="ru-RU" sz="2800" i="1" dirty="0" err="1">
                <a:latin typeface="Monotype Corsiva" panose="03010101010201010101" pitchFamily="66" charset="0"/>
              </a:rPr>
              <a:t>Джудит</a:t>
            </a:r>
            <a:r>
              <a:rPr lang="ru-RU" sz="2800" i="1" dirty="0">
                <a:latin typeface="Monotype Corsiva" panose="03010101010201010101" pitchFamily="66" charset="0"/>
              </a:rPr>
              <a:t>. </a:t>
            </a:r>
            <a:endParaRPr lang="ru-RU" sz="2800" i="1" dirty="0" smtClean="0">
              <a:latin typeface="Monotype Corsiva" panose="03010101010201010101" pitchFamily="66" charset="0"/>
            </a:endParaRPr>
          </a:p>
          <a:p>
            <a:r>
              <a:rPr lang="ru-RU" sz="2800" i="1" dirty="0" smtClean="0">
                <a:latin typeface="Monotype Corsiva" panose="03010101010201010101" pitchFamily="66" charset="0"/>
              </a:rPr>
              <a:t>О </a:t>
            </a:r>
            <a:r>
              <a:rPr lang="ru-RU" sz="2800" i="1" dirty="0">
                <a:latin typeface="Monotype Corsiva" panose="03010101010201010101" pitchFamily="66" charset="0"/>
              </a:rPr>
              <a:t>дальнейших (в течение семи лет) событиях его жизни существуют лишь предположения.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503" y="663645"/>
            <a:ext cx="3829497" cy="506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4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1683" y="1405016"/>
            <a:ext cx="79604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smtClean="0">
                <a:latin typeface="Monotype Corsiva" panose="03010101010201010101" pitchFamily="66" charset="0"/>
              </a:rPr>
              <a:t>Шекспир писал трагедии с начала литературной деятельности. Одной из первых его пьес стала римская трагедия « Тит Андроник», спустя несколько лет появилась пьеса «Ромео и Джульетта». Однако наиболее знаменитые трагедии Шекспира написаны в продолжение семилетия 1601-1608 годы. В этот период были созданы четыре великих трагедии -«Гамлет», «Отелло», «Король Лир» и «Макбет», а также «Антоний и Клеопатра». Многие исследователи связывали эти пьесы с установками жанра: главный герой должен быть выдающимся, но не лишённым порока человеком, а зрители должны испытывать к нему определённые симпатии. Драматург следует доктрине свободной воли: (анти)герою всегда предоставлена возможность выпутаться из ситуации и искупить грехи. Однако он не замечает этой возможности и идёт навстречу року.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109" y="261473"/>
            <a:ext cx="3508192" cy="41917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30808" y="510079"/>
            <a:ext cx="5631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Трагедии Уильяма </a:t>
            </a:r>
            <a:r>
              <a:rPr lang="ru-RU" sz="3600" i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Шекспира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9991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05207" y="370506"/>
            <a:ext cx="66111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Трагедия «Ромео и Джульетта»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98" y="1253381"/>
            <a:ext cx="3456000" cy="48262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22422" y="1589014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1" u="none" strike="noStrike" baseline="0" dirty="0" smtClean="0">
                <a:latin typeface="Monotype Corsiva" panose="03010101010201010101" pitchFamily="66" charset="0"/>
              </a:rPr>
              <a:t>«Ромео и Джульетта»-</a:t>
            </a:r>
            <a:r>
              <a:rPr lang="ru-RU" sz="2400" i="1" dirty="0">
                <a:latin typeface="Monotype Corsiva" panose="03010101010201010101" pitchFamily="66" charset="0"/>
              </a:rPr>
              <a:t>трагедия в 5 действиях, рассказывающая о двух враждующих семьях : </a:t>
            </a:r>
            <a:r>
              <a:rPr lang="ru-RU" sz="2400" i="1" dirty="0" err="1">
                <a:latin typeface="Monotype Corsiva" panose="03010101010201010101" pitchFamily="66" charset="0"/>
              </a:rPr>
              <a:t>Монтеккии</a:t>
            </a:r>
            <a:r>
              <a:rPr lang="ru-RU" sz="2400" i="1" dirty="0">
                <a:latin typeface="Monotype Corsiva" panose="03010101010201010101" pitchFamily="66" charset="0"/>
              </a:rPr>
              <a:t> </a:t>
            </a:r>
            <a:r>
              <a:rPr lang="ru-RU" sz="2400" i="1" dirty="0" err="1">
                <a:latin typeface="Monotype Corsiva" panose="03010101010201010101" pitchFamily="66" charset="0"/>
              </a:rPr>
              <a:t>Капулетти</a:t>
            </a:r>
            <a:r>
              <a:rPr lang="ru-RU" sz="2400" i="1" dirty="0">
                <a:latin typeface="Monotype Corsiva" panose="03010101010201010101" pitchFamily="66" charset="0"/>
              </a:rPr>
              <a:t>. Сочинение относится к 1595 году. Пьеса основана на новелле итальянского писателя XVI века </a:t>
            </a:r>
            <a:r>
              <a:rPr lang="ru-RU" sz="2400" i="1" dirty="0" err="1">
                <a:latin typeface="Monotype Corsiva" panose="03010101010201010101" pitchFamily="66" charset="0"/>
              </a:rPr>
              <a:t>Банделло</a:t>
            </a:r>
            <a:r>
              <a:rPr lang="ru-RU" sz="2400" i="1" dirty="0">
                <a:latin typeface="Monotype Corsiva" panose="03010101010201010101" pitchFamily="66" charset="0"/>
              </a:rPr>
              <a:t>, но сюжет, лёгший в основу обоих произведений, гораздо более древний: он разработан ещё у Овидия в истории о </a:t>
            </a:r>
            <a:r>
              <a:rPr lang="ru-RU" sz="2400" i="1" dirty="0" err="1">
                <a:latin typeface="Monotype Corsiva" panose="03010101010201010101" pitchFamily="66" charset="0"/>
              </a:rPr>
              <a:t>Пирамеи</a:t>
            </a:r>
            <a:r>
              <a:rPr lang="ru-RU" sz="2400" i="1" dirty="0">
                <a:latin typeface="Monotype Corsiva" panose="03010101010201010101" pitchFamily="66" charset="0"/>
              </a:rPr>
              <a:t> </a:t>
            </a:r>
            <a:r>
              <a:rPr lang="ru-RU" sz="2400" i="1" dirty="0" err="1">
                <a:latin typeface="Monotype Corsiva" panose="03010101010201010101" pitchFamily="66" charset="0"/>
              </a:rPr>
              <a:t>Фисбе</a:t>
            </a:r>
            <a:r>
              <a:rPr lang="ru-RU" sz="2400" i="1" dirty="0">
                <a:latin typeface="Monotype Corsiva" panose="03010101010201010101" pitchFamily="66" charset="0"/>
              </a:rPr>
              <a:t>. Историческая достоверность данной истории до сих пор не установлена. «Нет повести печальнее на свете, Чем повесть о Ромео и Джульетте».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71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01" y="232867"/>
            <a:ext cx="4071475" cy="3718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451" y="659111"/>
            <a:ext cx="4283361" cy="39742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2301" y="39870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Так называемый «дом Джульетты»                    </a:t>
            </a:r>
            <a:endParaRPr lang="ru-RU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r>
              <a:rPr lang="ru-RU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с балконом в Вероне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63131" y="4895004"/>
            <a:ext cx="3886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Так называемая «гробница Джульетты».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24626" y="5525977"/>
            <a:ext cx="9206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В Вероне у туристов популярны дома Джульетты и Ромео, а также гробница героини, которые исторически не имеют ничего общего с героями пьесы.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40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044" y="0"/>
            <a:ext cx="87323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Monotype Corsiva" panose="03010101010201010101" pitchFamily="66" charset="0"/>
              </a:rPr>
              <a:t>23 апреля 1616 года Шекспир скончался. Традиционно принято считать, что он умер в свой день рождения, но уверенности в том, что Шекспир родился 23 апреля, нет.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i="1" dirty="0">
                <a:latin typeface="Monotype Corsiva" panose="03010101010201010101" pitchFamily="66" charset="0"/>
              </a:rPr>
              <a:t>Спустя три дня тело Шекспира было захоронено в </a:t>
            </a:r>
            <a:r>
              <a:rPr lang="ru-RU" sz="2400" i="1" dirty="0" err="1" smtClean="0">
                <a:latin typeface="Monotype Corsiva" panose="03010101010201010101" pitchFamily="66" charset="0"/>
              </a:rPr>
              <a:t>стратфордской</a:t>
            </a:r>
            <a:r>
              <a:rPr lang="ru-RU" sz="2400" i="1" dirty="0" smtClean="0">
                <a:latin typeface="Monotype Corsiva" panose="03010101010201010101" pitchFamily="66" charset="0"/>
              </a:rPr>
              <a:t> церкви </a:t>
            </a:r>
            <a:r>
              <a:rPr lang="ru-RU" sz="2400" i="1" dirty="0">
                <a:latin typeface="Monotype Corsiva" panose="03010101010201010101" pitchFamily="66" charset="0"/>
              </a:rPr>
              <a:t>св. Троицы. На его надгробии написана эпитафия: Друг, ради Господа, не рой Останков, взятых сей землёй; Не тронувший блажен в веках, </a:t>
            </a:r>
            <a:r>
              <a:rPr lang="ru-RU" sz="2400" i="1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ru-RU" sz="2400" i="1" dirty="0" smtClean="0">
                <a:latin typeface="Monotype Corsiva" panose="03010101010201010101" pitchFamily="66" charset="0"/>
              </a:rPr>
              <a:t>И </a:t>
            </a:r>
            <a:r>
              <a:rPr lang="ru-RU" sz="2400" i="1" dirty="0">
                <a:latin typeface="Monotype Corsiva" panose="03010101010201010101" pitchFamily="66" charset="0"/>
              </a:rPr>
              <a:t>проклят -тронувший мой прах.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590" y="2281396"/>
            <a:ext cx="6286223" cy="44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3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1070" y="1471044"/>
            <a:ext cx="93260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>
                <a:latin typeface="Monotype Corsiva" panose="03010101010201010101" pitchFamily="66" charset="0"/>
              </a:rPr>
              <a:t>Моя честь –это моя жизнь; обе растут из одного корня. Отнимите у меня честь –и моей жизни придет конец.</a:t>
            </a:r>
            <a:endParaRPr lang="ru-RU" sz="4000" dirty="0">
              <a:latin typeface="Monotype Corsiva" panose="03010101010201010101" pitchFamily="66" charset="0"/>
            </a:endParaRPr>
          </a:p>
          <a:p>
            <a:pPr algn="r"/>
            <a:r>
              <a:rPr lang="ru-RU" sz="4000" i="1" dirty="0">
                <a:latin typeface="Monotype Corsiva" panose="03010101010201010101" pitchFamily="66" charset="0"/>
              </a:rPr>
              <a:t>Уильям  Шекспир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8887667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</TotalTime>
  <Words>672</Words>
  <Application>Microsoft Office PowerPoint</Application>
  <PresentationFormat>Широкоэкранный</PresentationFormat>
  <Paragraphs>31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Candara</vt:lpstr>
      <vt:lpstr>Century Gothic</vt:lpstr>
      <vt:lpstr>Monotype Corsiva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4</cp:revision>
  <dcterms:created xsi:type="dcterms:W3CDTF">2024-01-18T08:45:18Z</dcterms:created>
  <dcterms:modified xsi:type="dcterms:W3CDTF">2024-01-18T09:27:24Z</dcterms:modified>
</cp:coreProperties>
</file>