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369"/>
    <a:srgbClr val="766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9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6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2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49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1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0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3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3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8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8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0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3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4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9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8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2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A10C-4036-45C1-A97E-5A2B1846F2D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22816B-F56B-4FDC-881C-3D72C550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1977734" y="4987637"/>
            <a:ext cx="1901043" cy="18050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26375" y="4239671"/>
            <a:ext cx="1901043" cy="18050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5274" y="5052951"/>
            <a:ext cx="1901043" cy="18050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3"/>
          <a:stretch/>
        </p:blipFill>
        <p:spPr>
          <a:xfrm>
            <a:off x="1698684" y="403760"/>
            <a:ext cx="3455207" cy="5082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2830" y="357684"/>
            <a:ext cx="8015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Impact" panose="020B0806030902050204" pitchFamily="34" charset="0"/>
                <a:cs typeface="Times New Roman" panose="02020603050405020304" pitchFamily="18" charset="0"/>
              </a:rPr>
              <a:t>К </a:t>
            </a:r>
            <a:r>
              <a:rPr lang="ru-RU" sz="3600" b="1" dirty="0">
                <a:solidFill>
                  <a:srgbClr val="FF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100-летию</a:t>
            </a:r>
          </a:p>
          <a:p>
            <a:pPr algn="ctr"/>
            <a:r>
              <a:rPr lang="ru-RU" sz="3600" b="1" dirty="0">
                <a:latin typeface="Impact" panose="020B0806030902050204" pitchFamily="34" charset="0"/>
                <a:cs typeface="Times New Roman" panose="02020603050405020304" pitchFamily="18" charset="0"/>
              </a:rPr>
              <a:t>российского </a:t>
            </a:r>
            <a:r>
              <a:rPr lang="ru-RU" sz="36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поэта</a:t>
            </a:r>
            <a:r>
              <a:rPr lang="en-US" sz="36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latin typeface="Impact" panose="020B0806030902050204" pitchFamily="34" charset="0"/>
                <a:cs typeface="Times New Roman" panose="02020603050405020304" pitchFamily="18" charset="0"/>
              </a:rPr>
              <a:t>прозаика</a:t>
            </a:r>
          </a:p>
          <a:p>
            <a:pPr algn="ctr"/>
            <a:r>
              <a:rPr lang="ru-RU" sz="36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Эдуарда</a:t>
            </a:r>
            <a:r>
              <a:rPr lang="en-US" sz="36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Аркадьевича</a:t>
            </a:r>
            <a:r>
              <a:rPr lang="en-US" sz="36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Асадова</a:t>
            </a:r>
          </a:p>
          <a:p>
            <a:pPr algn="ctr"/>
            <a:r>
              <a:rPr lang="ru-RU" sz="3600" b="1" dirty="0" smtClean="0">
                <a:solidFill>
                  <a:srgbClr val="2E5369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7 сентября 1923 -</a:t>
            </a:r>
          </a:p>
          <a:p>
            <a:pPr algn="ctr"/>
            <a:r>
              <a:rPr lang="ru-RU" sz="3600" b="1" dirty="0" smtClean="0">
                <a:solidFill>
                  <a:srgbClr val="2E5369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21 апреля 2004</a:t>
            </a:r>
            <a:endParaRPr lang="ru-RU" sz="3600" b="1" dirty="0">
              <a:solidFill>
                <a:srgbClr val="2E5369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225" y="5553190"/>
            <a:ext cx="11673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 сердцу так хочется чуда…</a:t>
            </a:r>
            <a:endParaRPr lang="ru-RU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854046" y="2196935"/>
            <a:ext cx="2192977" cy="18050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450285" y="3461840"/>
            <a:ext cx="2192977" cy="18050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728365" y="5387439"/>
            <a:ext cx="1636816" cy="147056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20889" y="6334416"/>
            <a:ext cx="1502228" cy="11976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924553" y="6366162"/>
            <a:ext cx="1280060" cy="9836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82466" y="6614466"/>
            <a:ext cx="1502228" cy="11976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50229" y="6314372"/>
            <a:ext cx="1502228" cy="11976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699171" y="6410097"/>
            <a:ext cx="1502228" cy="11976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3347" y="3188149"/>
            <a:ext cx="6112042" cy="30522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9453" y="192505"/>
            <a:ext cx="9352547" cy="23676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2379" y="313418"/>
            <a:ext cx="8999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В послевоенные годы Эдуард Асадов участвовал в многочисленных </a:t>
            </a:r>
            <a:r>
              <a:rPr lang="ru-RU" sz="2000" dirty="0" smtClean="0">
                <a:latin typeface="+mj-lt"/>
              </a:rPr>
              <a:t>литературных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вечерах</a:t>
            </a:r>
            <a:r>
              <a:rPr lang="ru-RU" sz="2000" dirty="0">
                <a:latin typeface="+mj-lt"/>
              </a:rPr>
              <a:t>, читал со сцены стихи, раздавал автографы, выступал, рассказывая людям </a:t>
            </a:r>
            <a:r>
              <a:rPr lang="ru-RU" sz="2000" dirty="0" smtClean="0">
                <a:latin typeface="+mj-lt"/>
              </a:rPr>
              <a:t>о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своей </a:t>
            </a:r>
            <a:r>
              <a:rPr lang="ru-RU" sz="2000" dirty="0">
                <a:latin typeface="+mj-lt"/>
              </a:rPr>
              <a:t>жизни и судьбе. Его любили и уважали, его стихами зачитывались </a:t>
            </a:r>
            <a:r>
              <a:rPr lang="ru-RU" sz="2000" dirty="0" smtClean="0">
                <a:latin typeface="+mj-lt"/>
              </a:rPr>
              <a:t>миллионы,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Асадову </a:t>
            </a:r>
            <a:r>
              <a:rPr lang="ru-RU" sz="2000" dirty="0">
                <a:latin typeface="+mj-lt"/>
              </a:rPr>
              <a:t>приходили письма со всего Союза: так в душах людей отзывалось его</a:t>
            </a:r>
          </a:p>
          <a:p>
            <a:r>
              <a:rPr lang="ru-RU" sz="2000" dirty="0">
                <a:latin typeface="+mj-lt"/>
              </a:rPr>
              <a:t>творчество, затрагивая самые потаенные струны и самые глубокие чувства.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5643" y="3188149"/>
            <a:ext cx="59997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С начала 1960-х годов </a:t>
            </a:r>
            <a:r>
              <a:rPr lang="ru-RU" dirty="0" smtClean="0">
                <a:latin typeface="+mj-lt"/>
              </a:rPr>
              <a:t>поэзия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Эдуарда </a:t>
            </a:r>
            <a:r>
              <a:rPr lang="ru-RU" dirty="0">
                <a:latin typeface="+mj-lt"/>
              </a:rPr>
              <a:t>Асадова </a:t>
            </a:r>
            <a:r>
              <a:rPr lang="ru-RU" dirty="0" smtClean="0">
                <a:latin typeface="+mj-lt"/>
              </a:rPr>
              <a:t>приобрела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широчайшее звучание.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Всего </a:t>
            </a:r>
            <a:r>
              <a:rPr lang="ru-RU" dirty="0">
                <a:latin typeface="+mj-lt"/>
              </a:rPr>
              <a:t>вышло 60 </a:t>
            </a:r>
            <a:r>
              <a:rPr lang="ru-RU" dirty="0" smtClean="0">
                <a:latin typeface="+mj-lt"/>
              </a:rPr>
              <a:t>поэтических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сборников </a:t>
            </a:r>
            <a:r>
              <a:rPr lang="ru-RU" dirty="0">
                <a:latin typeface="+mj-lt"/>
              </a:rPr>
              <a:t>Асадова, в которые </a:t>
            </a:r>
            <a:r>
              <a:rPr lang="ru-RU" dirty="0" smtClean="0">
                <a:latin typeface="+mj-lt"/>
              </a:rPr>
              <a:t>в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разные </a:t>
            </a:r>
            <a:r>
              <a:rPr lang="ru-RU" dirty="0">
                <a:latin typeface="+mj-lt"/>
              </a:rPr>
              <a:t>годы вошли </a:t>
            </a:r>
            <a:r>
              <a:rPr lang="ru-RU" dirty="0" smtClean="0">
                <a:latin typeface="+mj-lt"/>
              </a:rPr>
              <a:t>такие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широко </a:t>
            </a:r>
            <a:r>
              <a:rPr lang="ru-RU" dirty="0">
                <a:latin typeface="+mj-lt"/>
              </a:rPr>
              <a:t>известные его </a:t>
            </a:r>
            <a:r>
              <a:rPr lang="ru-RU" dirty="0" smtClean="0">
                <a:latin typeface="+mj-lt"/>
              </a:rPr>
              <a:t>поэмы,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как </a:t>
            </a:r>
            <a:r>
              <a:rPr lang="ru-RU" dirty="0">
                <a:latin typeface="+mj-lt"/>
              </a:rPr>
              <a:t>"Снова в строй", "Шурка",</a:t>
            </a:r>
          </a:p>
          <a:p>
            <a:r>
              <a:rPr lang="ru-RU" dirty="0">
                <a:latin typeface="+mj-lt"/>
              </a:rPr>
              <a:t>"Галина", "Баллада о </a:t>
            </a:r>
            <a:r>
              <a:rPr lang="ru-RU" dirty="0" smtClean="0">
                <a:latin typeface="+mj-lt"/>
              </a:rPr>
              <a:t>ненависти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</a:t>
            </a:r>
            <a:r>
              <a:rPr lang="ru-RU" dirty="0">
                <a:latin typeface="+mj-lt"/>
              </a:rPr>
              <a:t>любви". Он умел говорить </a:t>
            </a:r>
            <a:r>
              <a:rPr lang="ru-RU" dirty="0" smtClean="0">
                <a:latin typeface="+mj-lt"/>
              </a:rPr>
              <a:t>с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людьми </a:t>
            </a:r>
            <a:r>
              <a:rPr lang="ru-RU" dirty="0">
                <a:latin typeface="+mj-lt"/>
              </a:rPr>
              <a:t>на языке, привычном </a:t>
            </a:r>
            <a:r>
              <a:rPr lang="ru-RU" dirty="0" smtClean="0">
                <a:latin typeface="+mj-lt"/>
              </a:rPr>
              <a:t>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понятном </a:t>
            </a:r>
            <a:r>
              <a:rPr lang="ru-RU" dirty="0">
                <a:latin typeface="+mj-lt"/>
              </a:rPr>
              <a:t>всем. В его </a:t>
            </a:r>
            <a:r>
              <a:rPr lang="ru-RU" dirty="0" smtClean="0">
                <a:latin typeface="+mj-lt"/>
              </a:rPr>
              <a:t>сборниках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можно </a:t>
            </a:r>
            <a:r>
              <a:rPr lang="ru-RU" dirty="0">
                <a:latin typeface="+mj-lt"/>
              </a:rPr>
              <a:t>найти ответы и добрые</a:t>
            </a:r>
          </a:p>
          <a:p>
            <a:r>
              <a:rPr lang="ru-RU" dirty="0">
                <a:latin typeface="+mj-lt"/>
              </a:rPr>
              <a:t>советы на многие </a:t>
            </a:r>
            <a:r>
              <a:rPr lang="ru-RU" dirty="0" smtClean="0">
                <a:latin typeface="+mj-lt"/>
              </a:rPr>
              <a:t>жизненные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ситуации</a:t>
            </a:r>
            <a:r>
              <a:rPr lang="ru-RU" dirty="0">
                <a:latin typeface="+mj-lt"/>
              </a:rPr>
              <a:t>. «Трусиха», «Чудачка</a:t>
            </a:r>
            <a:r>
              <a:rPr lang="ru-RU" dirty="0" smtClean="0">
                <a:latin typeface="+mj-lt"/>
              </a:rPr>
              <a:t>»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Падает снег».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926" y="2681100"/>
            <a:ext cx="1502526" cy="2112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979" y="3767349"/>
            <a:ext cx="2199473" cy="2906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505" y="2681100"/>
            <a:ext cx="2113173" cy="29608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05" y="1376346"/>
            <a:ext cx="1523685" cy="14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7164" y="0"/>
            <a:ext cx="6910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Impact" panose="020B0806030902050204" pitchFamily="34" charset="0"/>
              </a:rPr>
              <a:t>Счастливый второй брак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6590" y="1732689"/>
            <a:ext cx="85183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Со второй своей супругой, Галиной Разумовской,</a:t>
            </a:r>
          </a:p>
          <a:p>
            <a:r>
              <a:rPr lang="ru-RU" sz="2000" dirty="0">
                <a:latin typeface="+mj-lt"/>
              </a:rPr>
              <a:t>Асадов познакомился на одном из концертов во</a:t>
            </a:r>
          </a:p>
          <a:p>
            <a:r>
              <a:rPr lang="ru-RU" sz="2000" dirty="0">
                <a:latin typeface="+mj-lt"/>
              </a:rPr>
              <a:t>Дворце культуры МГУ. Она была артисткой</a:t>
            </a:r>
          </a:p>
          <a:p>
            <a:r>
              <a:rPr lang="ru-RU" sz="2000" dirty="0" err="1">
                <a:latin typeface="+mj-lt"/>
              </a:rPr>
              <a:t>Москонцерта</a:t>
            </a:r>
            <a:r>
              <a:rPr lang="ru-RU" sz="2000" dirty="0">
                <a:latin typeface="+mj-lt"/>
              </a:rPr>
              <a:t>. Галина стала верной спутницей,</a:t>
            </a:r>
          </a:p>
          <a:p>
            <a:r>
              <a:rPr lang="ru-RU" sz="2000" dirty="0">
                <a:latin typeface="+mj-lt"/>
              </a:rPr>
              <a:t>последней любовью, музой и глазами поэта. </a:t>
            </a:r>
            <a:r>
              <a:rPr lang="ru-RU" sz="2000" dirty="0" smtClean="0">
                <a:latin typeface="+mj-lt"/>
              </a:rPr>
              <a:t>Она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сопровождала его на все встречи, вечера,</a:t>
            </a:r>
          </a:p>
          <a:p>
            <a:r>
              <a:rPr lang="ru-RU" sz="2000" dirty="0">
                <a:latin typeface="+mj-lt"/>
              </a:rPr>
              <a:t>концерты, поддерживая морально и физически.</a:t>
            </a:r>
          </a:p>
          <a:p>
            <a:r>
              <a:rPr lang="ru-RU" sz="2000" dirty="0">
                <a:latin typeface="+mj-lt"/>
              </a:rPr>
              <a:t>Ради него супруга в 60 лет научилась водить</a:t>
            </a:r>
          </a:p>
          <a:p>
            <a:r>
              <a:rPr lang="ru-RU" sz="2000" dirty="0">
                <a:latin typeface="+mj-lt"/>
              </a:rPr>
              <a:t>автомобиль, чтобы Эдуарду Аркадьевичу было</a:t>
            </a:r>
          </a:p>
          <a:p>
            <a:r>
              <a:rPr lang="ru-RU" sz="2000" dirty="0">
                <a:latin typeface="+mj-lt"/>
              </a:rPr>
              <a:t>проще передвигаться по городу. В счастливом</a:t>
            </a:r>
          </a:p>
          <a:p>
            <a:r>
              <a:rPr lang="ru-RU" sz="2000" dirty="0">
                <a:latin typeface="+mj-lt"/>
              </a:rPr>
              <a:t>браке эта пара прожила целых 36 лет, до самой</a:t>
            </a:r>
          </a:p>
          <a:p>
            <a:r>
              <a:rPr lang="ru-RU" sz="2000" dirty="0">
                <a:latin typeface="+mj-lt"/>
              </a:rPr>
              <a:t>смерти Галины.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9" y="1235104"/>
            <a:ext cx="4278928" cy="2390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6" y="4041641"/>
            <a:ext cx="4369909" cy="25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9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46232" y="0"/>
            <a:ext cx="503722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Эдуард Асадов не только любил людей </a:t>
            </a:r>
            <a:r>
              <a:rPr lang="ru-RU" sz="2000" dirty="0" smtClean="0">
                <a:latin typeface="+mj-lt"/>
              </a:rPr>
              <a:t>и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родную </a:t>
            </a:r>
            <a:r>
              <a:rPr lang="ru-RU" sz="2000" dirty="0">
                <a:latin typeface="+mj-lt"/>
              </a:rPr>
              <a:t>землю, он любил все живое на </a:t>
            </a:r>
            <a:r>
              <a:rPr lang="ru-RU" sz="2000" dirty="0" smtClean="0">
                <a:latin typeface="+mj-lt"/>
              </a:rPr>
              <a:t>ней.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Есть </a:t>
            </a:r>
            <a:r>
              <a:rPr lang="ru-RU" sz="2000" dirty="0">
                <a:latin typeface="+mj-lt"/>
              </a:rPr>
              <a:t>в творчестве поэта </a:t>
            </a:r>
            <a:r>
              <a:rPr lang="ru-RU" sz="2000" dirty="0" smtClean="0">
                <a:latin typeface="+mj-lt"/>
              </a:rPr>
              <a:t>совершенно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уникальный </a:t>
            </a:r>
            <a:r>
              <a:rPr lang="ru-RU" sz="2000" dirty="0">
                <a:latin typeface="+mj-lt"/>
              </a:rPr>
              <a:t>и до </a:t>
            </a:r>
            <a:r>
              <a:rPr lang="ru-RU" sz="2000" dirty="0" smtClean="0">
                <a:latin typeface="+mj-lt"/>
              </a:rPr>
              <a:t>трепета </a:t>
            </a:r>
            <a:r>
              <a:rPr lang="ru-RU" sz="2000" dirty="0">
                <a:latin typeface="+mj-lt"/>
              </a:rPr>
              <a:t>волнующий цикл </a:t>
            </a:r>
            <a:r>
              <a:rPr lang="ru-RU" sz="2000" dirty="0" smtClean="0">
                <a:latin typeface="+mj-lt"/>
              </a:rPr>
              <a:t>о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наших </a:t>
            </a:r>
            <a:r>
              <a:rPr lang="ru-RU" sz="2000" dirty="0">
                <a:latin typeface="+mj-lt"/>
              </a:rPr>
              <a:t>четвероногих и крылатых друзьях.</a:t>
            </a:r>
          </a:p>
          <a:p>
            <a:r>
              <a:rPr lang="ru-RU" sz="2000" dirty="0">
                <a:latin typeface="+mj-lt"/>
              </a:rPr>
              <a:t>Такие стихи, как «Медвежонок</a:t>
            </a:r>
            <a:r>
              <a:rPr lang="ru-RU" sz="2000" dirty="0" smtClean="0">
                <a:latin typeface="+mj-lt"/>
              </a:rPr>
              <a:t>»,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«</a:t>
            </a:r>
            <a:r>
              <a:rPr lang="ru-RU" sz="2000" dirty="0">
                <a:latin typeface="+mj-lt"/>
              </a:rPr>
              <a:t>Бенгальский тигр», «Пеликан», «Стихи </a:t>
            </a:r>
            <a:r>
              <a:rPr lang="ru-RU" sz="2000" dirty="0" smtClean="0">
                <a:latin typeface="+mj-lt"/>
              </a:rPr>
              <a:t>о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буланом </a:t>
            </a:r>
            <a:r>
              <a:rPr lang="ru-RU" sz="2000" dirty="0">
                <a:latin typeface="+mj-lt"/>
              </a:rPr>
              <a:t>Пенсионере», «Яшка» и </a:t>
            </a:r>
            <a:r>
              <a:rPr lang="ru-RU" sz="2000" dirty="0" smtClean="0">
                <a:latin typeface="+mj-lt"/>
              </a:rPr>
              <a:t>многие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другие</a:t>
            </a:r>
            <a:r>
              <a:rPr lang="ru-RU" sz="2000" dirty="0">
                <a:latin typeface="+mj-lt"/>
              </a:rPr>
              <a:t>. После Сергея Есенина ни один </a:t>
            </a:r>
            <a:r>
              <a:rPr lang="ru-RU" sz="2000" dirty="0" smtClean="0">
                <a:latin typeface="+mj-lt"/>
              </a:rPr>
              <a:t>поэт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не </a:t>
            </a:r>
            <a:r>
              <a:rPr lang="ru-RU" sz="2000" dirty="0">
                <a:latin typeface="+mj-lt"/>
              </a:rPr>
              <a:t>мог похвастать таким </a:t>
            </a:r>
            <a:r>
              <a:rPr lang="ru-RU" sz="2000" dirty="0" smtClean="0">
                <a:latin typeface="+mj-lt"/>
              </a:rPr>
              <a:t>удивительным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циклом</a:t>
            </a:r>
            <a:r>
              <a:rPr lang="ru-RU" sz="2000" dirty="0">
                <a:latin typeface="+mj-lt"/>
              </a:rPr>
              <a:t>.</a:t>
            </a:r>
          </a:p>
          <a:p>
            <a:r>
              <a:rPr lang="ru-RU" sz="2000" dirty="0">
                <a:latin typeface="+mj-lt"/>
              </a:rPr>
              <a:t>Многие из стихов о животных </a:t>
            </a:r>
            <a:r>
              <a:rPr lang="ru-RU" sz="2000" dirty="0" smtClean="0">
                <a:latin typeface="+mj-lt"/>
              </a:rPr>
              <a:t>–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своеобразный </a:t>
            </a:r>
            <a:r>
              <a:rPr lang="ru-RU" sz="2000" dirty="0">
                <a:latin typeface="+mj-lt"/>
              </a:rPr>
              <a:t>гимн преданности, </a:t>
            </a:r>
            <a:r>
              <a:rPr lang="ru-RU" sz="2000" dirty="0" smtClean="0">
                <a:latin typeface="+mj-lt"/>
              </a:rPr>
              <a:t>верности,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благородству </a:t>
            </a:r>
            <a:r>
              <a:rPr lang="ru-RU" sz="2000" dirty="0">
                <a:latin typeface="+mj-lt"/>
              </a:rPr>
              <a:t>и красоте. И все они вместе, </a:t>
            </a:r>
            <a:r>
              <a:rPr lang="ru-RU" sz="2000" dirty="0" smtClean="0">
                <a:latin typeface="+mj-lt"/>
              </a:rPr>
              <a:t>и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каждое </a:t>
            </a:r>
            <a:r>
              <a:rPr lang="ru-RU" sz="2000" dirty="0">
                <a:latin typeface="+mj-lt"/>
              </a:rPr>
              <a:t>в отдельности – это </a:t>
            </a:r>
            <a:r>
              <a:rPr lang="ru-RU" sz="2000" dirty="0" smtClean="0">
                <a:latin typeface="+mj-lt"/>
              </a:rPr>
              <a:t>любовь,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восхищение</a:t>
            </a:r>
            <a:r>
              <a:rPr lang="ru-RU" sz="2000" dirty="0">
                <a:latin typeface="+mj-lt"/>
              </a:rPr>
              <a:t>, гнев и страстный призыв</a:t>
            </a:r>
          </a:p>
          <a:p>
            <a:r>
              <a:rPr lang="ru-RU" sz="2000" dirty="0">
                <a:latin typeface="+mj-lt"/>
              </a:rPr>
              <a:t>беречь все живущее на земле.</a:t>
            </a:r>
          </a:p>
          <a:p>
            <a:r>
              <a:rPr lang="ru-RU" sz="2000" dirty="0">
                <a:latin typeface="+mj-lt"/>
              </a:rPr>
              <a:t>«Медвежонок»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8" y="4028431"/>
            <a:ext cx="5091916" cy="2685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8" y="641686"/>
            <a:ext cx="5152701" cy="2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5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00337" y="3451492"/>
            <a:ext cx="6914147" cy="2746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36293" y="224641"/>
            <a:ext cx="89194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Эдуард Аркадьевич награждён Орденом Красной Звезды, Орденом Почёта, </a:t>
            </a:r>
            <a:r>
              <a:rPr lang="ru-RU" sz="2000" dirty="0" smtClean="0"/>
              <a:t>Орденом</a:t>
            </a:r>
            <a:r>
              <a:rPr lang="en-US" sz="2000" dirty="0" smtClean="0"/>
              <a:t> </a:t>
            </a:r>
            <a:r>
              <a:rPr lang="ru-RU" sz="2000" dirty="0" smtClean="0"/>
              <a:t>Дружбы </a:t>
            </a:r>
            <a:r>
              <a:rPr lang="ru-RU" sz="2000" dirty="0"/>
              <a:t>Народов, Двумя орденами «Знак Почёта», Удостоен звания Героя Советского</a:t>
            </a:r>
          </a:p>
          <a:p>
            <a:r>
              <a:rPr lang="ru-RU" sz="2000" dirty="0"/>
              <a:t>Союза и другими.</a:t>
            </a:r>
          </a:p>
          <a:p>
            <a:r>
              <a:rPr lang="ru-RU" sz="2000" dirty="0"/>
              <a:t>Эдуард Асадов - это яркий талант и горячая любовь к родине, к женщине, к природе, </a:t>
            </a:r>
            <a:r>
              <a:rPr lang="ru-RU" sz="2000" dirty="0" smtClean="0"/>
              <a:t>к</a:t>
            </a:r>
            <a:r>
              <a:rPr lang="en-US" sz="2000" dirty="0" smtClean="0"/>
              <a:t> </a:t>
            </a:r>
            <a:r>
              <a:rPr lang="ru-RU" sz="2000" dirty="0" smtClean="0"/>
              <a:t>правде</a:t>
            </a:r>
            <a:r>
              <a:rPr lang="ru-RU" sz="2000" dirty="0"/>
              <a:t>. Он является любимейшим поэтом миллионов людей. Он сумел </a:t>
            </a:r>
            <a:r>
              <a:rPr lang="ru-RU" sz="2000" dirty="0" smtClean="0"/>
              <a:t>стать</a:t>
            </a:r>
            <a:r>
              <a:rPr lang="en-US" sz="2000" dirty="0" smtClean="0"/>
              <a:t> </a:t>
            </a:r>
            <a:r>
              <a:rPr lang="ru-RU" sz="2000" dirty="0" smtClean="0"/>
              <a:t>нужным </a:t>
            </a:r>
            <a:r>
              <a:rPr lang="ru-RU" sz="2000" dirty="0"/>
              <a:t>не десяткам, сотням или тысячам людей, а миллионам жителей бывшего</a:t>
            </a:r>
          </a:p>
          <a:p>
            <a:r>
              <a:rPr lang="ru-RU" sz="2000" dirty="0"/>
              <a:t>СССР. Его стихи переведены на многие языки. Его читало не только </a:t>
            </a:r>
            <a:r>
              <a:rPr lang="ru-RU" sz="2000" dirty="0" smtClean="0"/>
              <a:t>советское</a:t>
            </a:r>
            <a:r>
              <a:rPr lang="en-US" sz="2000" dirty="0" smtClean="0"/>
              <a:t> </a:t>
            </a:r>
            <a:r>
              <a:rPr lang="ru-RU" sz="2000" dirty="0" smtClean="0"/>
              <a:t>поколение</a:t>
            </a:r>
            <a:r>
              <a:rPr lang="ru-RU" sz="2000" dirty="0"/>
              <a:t>, но читает и любит молодежь 21 века.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1179" y="3670501"/>
            <a:ext cx="6914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Не стало Эдуарда Асадова 21 апреля 2004 года.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Похоронен в Москве на Кунцевском кладбище. 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А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вот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сердце свое он завещал похоронить на Сапун-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горе в Севастополе, где 4 мая 1944 года он был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ранен и потерял зрение.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Но для поэта не бывает смерти. И стихи Эдуарда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Асадова остались на все времена, потому что писал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он о вечном.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22" y="3451492"/>
            <a:ext cx="2582463" cy="31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85652" y="1401289"/>
            <a:ext cx="6840187" cy="521326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1909" y="1606365"/>
            <a:ext cx="658385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Его </a:t>
            </a:r>
            <a:r>
              <a:rPr lang="ru-RU" sz="2200" dirty="0"/>
              <a:t>отец, </a:t>
            </a:r>
            <a:r>
              <a:rPr lang="ru-RU" sz="2200" dirty="0" err="1"/>
              <a:t>Арташес</a:t>
            </a:r>
            <a:r>
              <a:rPr lang="ru-RU" sz="2200" dirty="0"/>
              <a:t> Григорьевич </a:t>
            </a:r>
            <a:r>
              <a:rPr lang="ru-RU" sz="2200" dirty="0" err="1"/>
              <a:t>Асадьянц</a:t>
            </a:r>
            <a:endParaRPr lang="ru-RU" sz="2200" dirty="0"/>
          </a:p>
          <a:p>
            <a:r>
              <a:rPr lang="ru-RU" sz="2200" dirty="0"/>
              <a:t>(позднее переменивший имя и фамилию</a:t>
            </a:r>
          </a:p>
          <a:p>
            <a:r>
              <a:rPr lang="ru-RU" sz="2200" dirty="0"/>
              <a:t>и ставший Аркадием Григорьевичем</a:t>
            </a:r>
          </a:p>
          <a:p>
            <a:r>
              <a:rPr lang="ru-RU" sz="2200" dirty="0"/>
              <a:t>Асадовым), участвовал в революционном</a:t>
            </a:r>
          </a:p>
          <a:p>
            <a:r>
              <a:rPr lang="ru-RU" sz="2200" dirty="0"/>
              <a:t>движении, сидел в тюрьме за свои</a:t>
            </a:r>
          </a:p>
          <a:p>
            <a:r>
              <a:rPr lang="ru-RU" sz="2200" dirty="0"/>
              <a:t>убеждения, после чего примкнул к</a:t>
            </a:r>
          </a:p>
          <a:p>
            <a:r>
              <a:rPr lang="ru-RU" sz="2200" dirty="0"/>
              <a:t>большевикам. Впоследствии служил</a:t>
            </a:r>
          </a:p>
          <a:p>
            <a:r>
              <a:rPr lang="ru-RU" sz="2200" dirty="0"/>
              <a:t>следователем, комиссаром и командиром</a:t>
            </a:r>
          </a:p>
          <a:p>
            <a:r>
              <a:rPr lang="ru-RU" sz="2200" dirty="0"/>
              <a:t>стрелковой роты.</a:t>
            </a:r>
          </a:p>
          <a:p>
            <a:r>
              <a:rPr lang="ru-RU" sz="2200" dirty="0"/>
              <a:t>Выйдя в отставку, Аркадий Григорьевич</a:t>
            </a:r>
          </a:p>
          <a:p>
            <a:r>
              <a:rPr lang="ru-RU" sz="2200" dirty="0"/>
              <a:t>женился на матери будущего поэта,</a:t>
            </a:r>
          </a:p>
          <a:p>
            <a:r>
              <a:rPr lang="ru-RU" sz="2200" dirty="0"/>
              <a:t>Лидии Ивановне </a:t>
            </a:r>
            <a:r>
              <a:rPr lang="ru-RU" sz="2200" dirty="0" err="1"/>
              <a:t>Курдовой</a:t>
            </a:r>
            <a:r>
              <a:rPr lang="ru-RU" sz="2200" dirty="0"/>
              <a:t>, которая</a:t>
            </a:r>
          </a:p>
          <a:p>
            <a:r>
              <a:rPr lang="ru-RU" sz="2200" dirty="0"/>
              <a:t>работала учительницей, и, сменив</a:t>
            </a:r>
          </a:p>
          <a:p>
            <a:r>
              <a:rPr lang="ru-RU" sz="2200" dirty="0"/>
              <a:t>военные погоны, также стал учителем.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5599" y="368135"/>
            <a:ext cx="9619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Эдуард Асадов появился на свет </a:t>
            </a:r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сентябре </a:t>
            </a:r>
            <a:r>
              <a:rPr lang="ru-RU" b="1" dirty="0">
                <a:solidFill>
                  <a:srgbClr val="FF0000"/>
                </a:solidFill>
              </a:rPr>
              <a:t>1923 </a:t>
            </a:r>
            <a:r>
              <a:rPr lang="ru-RU" dirty="0"/>
              <a:t>года, в городе </a:t>
            </a:r>
            <a:r>
              <a:rPr lang="ru-RU" dirty="0" smtClean="0"/>
              <a:t>Мары (раньше </a:t>
            </a:r>
            <a:r>
              <a:rPr lang="ru-RU" dirty="0"/>
              <a:t>город </a:t>
            </a:r>
            <a:r>
              <a:rPr lang="ru-RU" dirty="0" err="1"/>
              <a:t>Мевр</a:t>
            </a:r>
            <a:r>
              <a:rPr lang="ru-RU" dirty="0"/>
              <a:t>) Туркестанской </a:t>
            </a:r>
            <a:r>
              <a:rPr lang="ru-RU" dirty="0" err="1" smtClean="0"/>
              <a:t>АССР,в</a:t>
            </a:r>
            <a:r>
              <a:rPr lang="ru-RU" dirty="0" smtClean="0"/>
              <a:t> </a:t>
            </a:r>
            <a:r>
              <a:rPr lang="ru-RU" dirty="0"/>
              <a:t>семье интеллигентных армян.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1"/>
          <a:stretch/>
        </p:blipFill>
        <p:spPr>
          <a:xfrm>
            <a:off x="7992096" y="1291465"/>
            <a:ext cx="2519154" cy="3736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2"/>
          <a:stretch/>
        </p:blipFill>
        <p:spPr>
          <a:xfrm>
            <a:off x="9956854" y="3539612"/>
            <a:ext cx="2102155" cy="2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008914" y="3490495"/>
            <a:ext cx="6121729" cy="281445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77538" y="154379"/>
            <a:ext cx="7113319" cy="31469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74420" y="368136"/>
            <a:ext cx="6899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Первые свои стихи Эдуард написал в восемь</a:t>
            </a:r>
          </a:p>
          <a:p>
            <a:r>
              <a:rPr lang="ru-RU" sz="2000" dirty="0"/>
              <a:t>лет, стал посещать театральный кружок. </a:t>
            </a:r>
            <a:endParaRPr lang="ru-RU" sz="2000" dirty="0" smtClean="0"/>
          </a:p>
          <a:p>
            <a:r>
              <a:rPr lang="ru-RU" sz="2000" dirty="0" smtClean="0"/>
              <a:t>Все</a:t>
            </a:r>
            <a:r>
              <a:rPr lang="ru-RU" sz="2000" dirty="0"/>
              <a:t> </a:t>
            </a:r>
            <a:r>
              <a:rPr lang="ru-RU" sz="2000" dirty="0" smtClean="0"/>
              <a:t>прочили </a:t>
            </a:r>
            <a:r>
              <a:rPr lang="ru-RU" sz="2000" dirty="0"/>
              <a:t>мальчику блестящее будущее,</a:t>
            </a:r>
          </a:p>
          <a:p>
            <a:r>
              <a:rPr lang="ru-RU" sz="2000" dirty="0"/>
              <a:t>настолько он был талантлив, пылок,</a:t>
            </a:r>
          </a:p>
          <a:p>
            <a:r>
              <a:rPr lang="ru-RU" sz="2000" dirty="0"/>
              <a:t>разносторонен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Мечтал </a:t>
            </a:r>
            <a:r>
              <a:rPr lang="ru-RU" sz="2000" dirty="0"/>
              <a:t>о поступлении </a:t>
            </a:r>
            <a:r>
              <a:rPr lang="ru-RU" sz="2000" dirty="0" smtClean="0"/>
              <a:t>в Литературный </a:t>
            </a:r>
            <a:r>
              <a:rPr lang="ru-RU" sz="2000" dirty="0"/>
              <a:t>институт и с </a:t>
            </a:r>
            <a:r>
              <a:rPr lang="ru-RU" sz="2000" dirty="0" smtClean="0"/>
              <a:t>головой погрузился </a:t>
            </a:r>
            <a:r>
              <a:rPr lang="ru-RU" sz="2000" dirty="0"/>
              <a:t>в книги, продолжая писать</a:t>
            </a:r>
          </a:p>
          <a:p>
            <a:r>
              <a:rPr lang="ru-RU" sz="2000" dirty="0"/>
              <a:t>запальчивые и взволнованные стихи.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0483" y="343074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Раз вкусив прелести строчек, выбегающих</a:t>
            </a:r>
          </a:p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из-под пера, Асадов уже не мог</a:t>
            </a:r>
          </a:p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остановиться. Мальчик писал стихи обо</a:t>
            </a:r>
          </a:p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всем, что он видел, чувствовал, любил.</a:t>
            </a:r>
          </a:p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Мама Эдика смогла привить сыну не только</a:t>
            </a:r>
          </a:p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любовь к литературе, театру, творчеству, но</a:t>
            </a:r>
          </a:p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и своего рода преклонение перед</a:t>
            </a:r>
          </a:p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истинными чувствами, искренностью,</a:t>
            </a:r>
          </a:p>
          <a:p>
            <a:r>
              <a:rPr lang="ru-RU" sz="2000" dirty="0">
                <a:latin typeface="+mj-lt"/>
                <a:cs typeface="Courier New" panose="02070309020205020404" pitchFamily="49" charset="0"/>
              </a:rPr>
              <a:t>преданностью, страстью.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5019"/>
          <a:stretch/>
        </p:blipFill>
        <p:spPr>
          <a:xfrm>
            <a:off x="2547256" y="3608879"/>
            <a:ext cx="2571009" cy="2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7357" y="268789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Мама! Тебе эти строки пишу я,</a:t>
            </a:r>
          </a:p>
          <a:p>
            <a:r>
              <a:rPr lang="ru-RU" dirty="0">
                <a:latin typeface="+mj-lt"/>
              </a:rPr>
              <a:t>Тебе посылаю сыновний привет,</a:t>
            </a:r>
          </a:p>
          <a:p>
            <a:r>
              <a:rPr lang="ru-RU" dirty="0">
                <a:latin typeface="+mj-lt"/>
              </a:rPr>
              <a:t>Тебя вспоминаю, такую родную,</a:t>
            </a:r>
          </a:p>
          <a:p>
            <a:r>
              <a:rPr lang="ru-RU" dirty="0">
                <a:latin typeface="+mj-lt"/>
              </a:rPr>
              <a:t>Такую хорошую — слов даже нет!</a:t>
            </a:r>
          </a:p>
          <a:p>
            <a:r>
              <a:rPr lang="ru-RU" dirty="0">
                <a:latin typeface="+mj-lt"/>
              </a:rPr>
              <a:t>Сейчас передышка. Сойдясь у опушки,</a:t>
            </a:r>
          </a:p>
          <a:p>
            <a:r>
              <a:rPr lang="ru-RU" dirty="0">
                <a:latin typeface="+mj-lt"/>
              </a:rPr>
              <a:t>Застыли орудья, как стадо слонов,</a:t>
            </a:r>
          </a:p>
          <a:p>
            <a:r>
              <a:rPr lang="ru-RU" dirty="0">
                <a:latin typeface="+mj-lt"/>
              </a:rPr>
              <a:t>И где-то </a:t>
            </a:r>
            <a:r>
              <a:rPr lang="ru-RU" dirty="0" err="1">
                <a:latin typeface="+mj-lt"/>
              </a:rPr>
              <a:t>по-мирному</a:t>
            </a:r>
            <a:r>
              <a:rPr lang="ru-RU" dirty="0">
                <a:latin typeface="+mj-lt"/>
              </a:rPr>
              <a:t> в гуще лесов,</a:t>
            </a:r>
          </a:p>
          <a:p>
            <a:r>
              <a:rPr lang="ru-RU" dirty="0">
                <a:latin typeface="+mj-lt"/>
              </a:rPr>
              <a:t>Как в детстве, мне слышится голос</a:t>
            </a:r>
          </a:p>
          <a:p>
            <a:r>
              <a:rPr lang="ru-RU" dirty="0">
                <a:latin typeface="+mj-lt"/>
              </a:rPr>
              <a:t>кукушки…</a:t>
            </a:r>
          </a:p>
          <a:p>
            <a:r>
              <a:rPr lang="ru-RU" dirty="0">
                <a:latin typeface="+mj-lt"/>
              </a:rPr>
              <a:t>За жизнь, за тебя, за родные края</a:t>
            </a:r>
          </a:p>
          <a:p>
            <a:r>
              <a:rPr lang="ru-RU" dirty="0">
                <a:latin typeface="+mj-lt"/>
              </a:rPr>
              <a:t>Иду я навстречу свинцовому ветру.</a:t>
            </a:r>
          </a:p>
          <a:p>
            <a:r>
              <a:rPr lang="ru-RU" dirty="0">
                <a:latin typeface="+mj-lt"/>
              </a:rPr>
              <a:t>И пусть между нами сейчас километры —</a:t>
            </a:r>
          </a:p>
          <a:p>
            <a:r>
              <a:rPr lang="ru-RU" dirty="0">
                <a:latin typeface="+mj-lt"/>
              </a:rPr>
              <a:t>Ты здесь, ты со мною, родная моя!</a:t>
            </a:r>
          </a:p>
          <a:p>
            <a:r>
              <a:rPr lang="ru-RU" dirty="0">
                <a:latin typeface="+mj-lt"/>
              </a:rPr>
              <a:t>В холодной ночи, под неласковым небом,</a:t>
            </a:r>
          </a:p>
          <a:p>
            <a:r>
              <a:rPr lang="ru-RU" dirty="0">
                <a:latin typeface="+mj-lt"/>
              </a:rPr>
              <a:t>Склонившись, мне тихую песню поешь</a:t>
            </a:r>
          </a:p>
          <a:p>
            <a:r>
              <a:rPr lang="ru-RU" dirty="0">
                <a:latin typeface="+mj-lt"/>
              </a:rPr>
              <a:t>И вместе со мною к далеким победам</a:t>
            </a:r>
          </a:p>
          <a:p>
            <a:r>
              <a:rPr lang="ru-RU" dirty="0">
                <a:latin typeface="+mj-lt"/>
              </a:rPr>
              <a:t>Солдатской дорогой незримо идешь.</a:t>
            </a:r>
          </a:p>
          <a:p>
            <a:r>
              <a:rPr lang="ru-RU" dirty="0">
                <a:latin typeface="+mj-lt"/>
              </a:rPr>
              <a:t>И чем бы в пути мне война ни грозила,</a:t>
            </a:r>
          </a:p>
          <a:p>
            <a:r>
              <a:rPr lang="ru-RU" dirty="0">
                <a:latin typeface="+mj-lt"/>
              </a:rPr>
              <a:t>Ты знай, я не сдамся, покуда дышу!</a:t>
            </a:r>
          </a:p>
          <a:p>
            <a:r>
              <a:rPr lang="ru-RU" dirty="0">
                <a:latin typeface="+mj-lt"/>
              </a:rPr>
              <a:t>Я знаю, что ты меня благословила,</a:t>
            </a:r>
          </a:p>
          <a:p>
            <a:r>
              <a:rPr lang="ru-RU" dirty="0">
                <a:latin typeface="+mj-lt"/>
              </a:rPr>
              <a:t>И утром, не дрогнув, я в бой ухожу!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350" y="268789"/>
            <a:ext cx="3056603" cy="4345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48" y="4438022"/>
            <a:ext cx="3196722" cy="22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3881" y="1710047"/>
            <a:ext cx="4168238" cy="3206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68634" y="125266"/>
            <a:ext cx="704602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14 июня 1941 года выпускной бал…</a:t>
            </a:r>
          </a:p>
          <a:p>
            <a:r>
              <a:rPr lang="ru-RU" sz="2400" dirty="0">
                <a:latin typeface="+mj-lt"/>
              </a:rPr>
              <a:t>А ровно через неделю – война.</a:t>
            </a:r>
          </a:p>
          <a:p>
            <a:r>
              <a:rPr lang="ru-RU" sz="2400" dirty="0">
                <a:latin typeface="+mj-lt"/>
              </a:rPr>
              <a:t>И Эдуард Асадов уходит на фронт</a:t>
            </a:r>
          </a:p>
          <a:p>
            <a:r>
              <a:rPr lang="ru-RU" sz="2400" dirty="0">
                <a:latin typeface="+mj-lt"/>
              </a:rPr>
              <a:t>добровольцем.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+mj-lt"/>
              </a:rPr>
              <a:t>Ему было тогда 17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лет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1091" y="37788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«Когда мне было радостно до боли</a:t>
            </a:r>
          </a:p>
          <a:p>
            <a:r>
              <a:rPr lang="ru-RU" dirty="0">
                <a:latin typeface="+mj-lt"/>
              </a:rPr>
              <a:t>При свете милых удивленных глаз,</a:t>
            </a:r>
          </a:p>
          <a:p>
            <a:r>
              <a:rPr lang="ru-RU" dirty="0">
                <a:latin typeface="+mj-lt"/>
              </a:rPr>
              <a:t>И в час, когда читал я в нашей школе</a:t>
            </a:r>
          </a:p>
          <a:p>
            <a:r>
              <a:rPr lang="ru-RU" dirty="0">
                <a:latin typeface="+mj-lt"/>
              </a:rPr>
              <a:t>На выпускном стихи в последний раз…»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594" y="2125814"/>
            <a:ext cx="3544363" cy="43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7762" y="121124"/>
            <a:ext cx="3678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Impact" panose="020B0806030902050204" pitchFamily="34" charset="0"/>
              </a:rPr>
              <a:t>Боевой путь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80" y="952121"/>
            <a:ext cx="2884223" cy="4191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14" y="4426391"/>
            <a:ext cx="3138107" cy="19506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27471" y="184106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Эдуард был назначен в расчет орудия,</a:t>
            </a:r>
          </a:p>
          <a:p>
            <a:r>
              <a:rPr lang="ru-RU" dirty="0"/>
              <a:t>ставшего впоследствии известным всему</a:t>
            </a:r>
          </a:p>
          <a:p>
            <a:r>
              <a:rPr lang="ru-RU" dirty="0"/>
              <a:t>миру как легендарная «катюша». </a:t>
            </a:r>
            <a:endParaRPr lang="ru-RU" dirty="0" smtClean="0"/>
          </a:p>
          <a:p>
            <a:r>
              <a:rPr lang="ru-RU" dirty="0" smtClean="0"/>
              <a:t>Поэт воевал </a:t>
            </a:r>
            <a:r>
              <a:rPr lang="ru-RU" dirty="0"/>
              <a:t>под Москвой и Ленинградом, на</a:t>
            </a:r>
          </a:p>
          <a:p>
            <a:r>
              <a:rPr lang="ru-RU" dirty="0" err="1"/>
              <a:t>Волховском</a:t>
            </a:r>
            <a:r>
              <a:rPr lang="ru-RU" dirty="0"/>
              <a:t>, Северо-Кавказском,</a:t>
            </a:r>
          </a:p>
          <a:p>
            <a:r>
              <a:rPr lang="ru-RU" dirty="0"/>
              <a:t>Ленинградском фронтах. Молодой военный</a:t>
            </a:r>
          </a:p>
          <a:p>
            <a:r>
              <a:rPr lang="ru-RU" dirty="0"/>
              <a:t>проявлял недюжинную отвагу и мужество,</a:t>
            </a:r>
          </a:p>
          <a:p>
            <a:r>
              <a:rPr lang="ru-RU" dirty="0"/>
              <a:t>прошел путь от наводчика орудия до</a:t>
            </a:r>
          </a:p>
          <a:p>
            <a:r>
              <a:rPr lang="ru-RU" dirty="0"/>
              <a:t>комбата гвардейских минометов.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676" y="3133729"/>
            <a:ext cx="1241969" cy="11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73653" y="4452840"/>
            <a:ext cx="5890159" cy="2191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07973" y="204250"/>
            <a:ext cx="333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Impact" panose="020B0806030902050204" pitchFamily="34" charset="0"/>
              </a:rPr>
              <a:t>Тяжёлое ранение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5459" y="789025"/>
            <a:ext cx="9266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 очередной раз жизнь и надежды юного </a:t>
            </a:r>
            <a:r>
              <a:rPr lang="ru-RU" dirty="0" smtClean="0">
                <a:latin typeface="+mj-lt"/>
              </a:rPr>
              <a:t>поэта перечеркнула </a:t>
            </a:r>
            <a:r>
              <a:rPr lang="ru-RU" dirty="0">
                <a:latin typeface="+mj-lt"/>
              </a:rPr>
              <a:t>война. В 1944 году на подступах </a:t>
            </a:r>
            <a:r>
              <a:rPr lang="ru-RU" dirty="0" smtClean="0">
                <a:latin typeface="+mj-lt"/>
              </a:rPr>
              <a:t>к Севастополю </a:t>
            </a:r>
            <a:r>
              <a:rPr lang="ru-RU" dirty="0">
                <a:latin typeface="+mj-lt"/>
              </a:rPr>
              <a:t>батарея, где служил Асадов, была</a:t>
            </a:r>
          </a:p>
          <a:p>
            <a:r>
              <a:rPr lang="ru-RU" dirty="0">
                <a:latin typeface="+mj-lt"/>
              </a:rPr>
              <a:t>разбита, а все его однополчане погибли. В </a:t>
            </a:r>
            <a:r>
              <a:rPr lang="ru-RU" dirty="0" smtClean="0">
                <a:latin typeface="+mj-lt"/>
              </a:rPr>
              <a:t>такой обстановке </a:t>
            </a:r>
            <a:r>
              <a:rPr lang="ru-RU" dirty="0">
                <a:latin typeface="+mj-lt"/>
              </a:rPr>
              <a:t>Эдуард принял героическое решение, </a:t>
            </a:r>
            <a:r>
              <a:rPr lang="ru-RU" dirty="0" smtClean="0">
                <a:latin typeface="+mj-lt"/>
              </a:rPr>
              <a:t>не оставлявшее </a:t>
            </a:r>
            <a:r>
              <a:rPr lang="ru-RU" dirty="0">
                <a:latin typeface="+mj-lt"/>
              </a:rPr>
              <a:t>ему практически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никаких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шансов выжить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.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Он </a:t>
            </a:r>
            <a:r>
              <a:rPr lang="ru-RU" dirty="0">
                <a:latin typeface="+mj-lt"/>
              </a:rPr>
              <a:t>загрузил оставшиеся боеприпасы </a:t>
            </a:r>
            <a:r>
              <a:rPr lang="ru-RU" dirty="0" smtClean="0">
                <a:latin typeface="+mj-lt"/>
              </a:rPr>
              <a:t>в старенький </a:t>
            </a:r>
            <a:r>
              <a:rPr lang="ru-RU" dirty="0">
                <a:latin typeface="+mj-lt"/>
              </a:rPr>
              <a:t>грузовик и стал прорываться на </a:t>
            </a:r>
            <a:r>
              <a:rPr lang="ru-RU" dirty="0" smtClean="0">
                <a:latin typeface="+mj-lt"/>
              </a:rPr>
              <a:t>соседний боевой </a:t>
            </a:r>
            <a:r>
              <a:rPr lang="ru-RU" dirty="0">
                <a:latin typeface="+mj-lt"/>
              </a:rPr>
              <a:t>рубеж, где снаряды были </a:t>
            </a:r>
            <a:r>
              <a:rPr lang="ru-RU" dirty="0" smtClean="0">
                <a:latin typeface="+mj-lt"/>
              </a:rPr>
              <a:t>жизненно необходимы</a:t>
            </a:r>
            <a:r>
              <a:rPr lang="ru-RU" dirty="0">
                <a:latin typeface="+mj-lt"/>
              </a:rPr>
              <a:t>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Он </a:t>
            </a:r>
            <a:r>
              <a:rPr lang="ru-RU" dirty="0">
                <a:latin typeface="+mj-lt"/>
              </a:rPr>
              <a:t>сумел довести машину </a:t>
            </a:r>
            <a:r>
              <a:rPr lang="ru-RU" dirty="0" smtClean="0">
                <a:latin typeface="+mj-lt"/>
              </a:rPr>
              <a:t>под минометным </a:t>
            </a:r>
            <a:r>
              <a:rPr lang="ru-RU" dirty="0">
                <a:latin typeface="+mj-lt"/>
              </a:rPr>
              <a:t>огнем и непрекращающимся </a:t>
            </a:r>
            <a:r>
              <a:rPr lang="ru-RU" dirty="0" smtClean="0">
                <a:latin typeface="+mj-lt"/>
              </a:rPr>
              <a:t>обстрелом, но </a:t>
            </a:r>
            <a:r>
              <a:rPr lang="ru-RU" dirty="0">
                <a:latin typeface="+mj-lt"/>
              </a:rPr>
              <a:t>по дороге получил страшное ранение </a:t>
            </a:r>
            <a:r>
              <a:rPr lang="ru-RU" dirty="0" smtClean="0">
                <a:latin typeface="+mj-lt"/>
              </a:rPr>
              <a:t>осколком снаряда </a:t>
            </a:r>
            <a:r>
              <a:rPr lang="ru-RU" dirty="0">
                <a:latin typeface="+mj-lt"/>
              </a:rPr>
              <a:t>в голову.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3653" y="433592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j-lt"/>
              </a:rPr>
              <a:t>Выжил, но ослеп… </a:t>
            </a:r>
            <a:endParaRPr lang="ru-RU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dirty="0" smtClean="0">
                <a:latin typeface="+mj-lt"/>
              </a:rPr>
              <a:t>Несмотря на </a:t>
            </a:r>
            <a:r>
              <a:rPr lang="ru-RU" dirty="0">
                <a:latin typeface="+mj-lt"/>
              </a:rPr>
              <a:t>перенесенные Асадовым </a:t>
            </a:r>
            <a:r>
              <a:rPr lang="ru-RU" dirty="0" smtClean="0">
                <a:latin typeface="+mj-lt"/>
              </a:rPr>
              <a:t>12 операций, черепно-мозговая </a:t>
            </a:r>
            <a:r>
              <a:rPr lang="ru-RU" dirty="0">
                <a:latin typeface="+mj-lt"/>
              </a:rPr>
              <a:t>травма, полученная им, </a:t>
            </a:r>
            <a:r>
              <a:rPr lang="ru-RU" dirty="0" smtClean="0">
                <a:latin typeface="+mj-lt"/>
              </a:rPr>
              <a:t>была настолько </a:t>
            </a:r>
            <a:r>
              <a:rPr lang="ru-RU" dirty="0">
                <a:latin typeface="+mj-lt"/>
              </a:rPr>
              <a:t>серьезна, что никто и не надеялся, что </a:t>
            </a:r>
            <a:r>
              <a:rPr lang="ru-RU" dirty="0" smtClean="0">
                <a:latin typeface="+mj-lt"/>
              </a:rPr>
              <a:t>герой выживет.</a:t>
            </a:r>
          </a:p>
          <a:p>
            <a:r>
              <a:rPr lang="ru-RU" dirty="0" smtClean="0">
                <a:latin typeface="+mj-lt"/>
              </a:rPr>
              <a:t>Однако </a:t>
            </a:r>
            <a:r>
              <a:rPr lang="ru-RU" dirty="0">
                <a:latin typeface="+mj-lt"/>
              </a:rPr>
              <a:t>Эдуард выжил. Выжил, но навсегда</a:t>
            </a:r>
          </a:p>
          <a:p>
            <a:r>
              <a:rPr lang="ru-RU" dirty="0">
                <a:latin typeface="+mj-lt"/>
              </a:rPr>
              <a:t>лишился зрения. Этот факт поверг поэта в </a:t>
            </a:r>
            <a:r>
              <a:rPr lang="ru-RU" dirty="0" smtClean="0">
                <a:latin typeface="+mj-lt"/>
              </a:rPr>
              <a:t>глубокую депрессию.</a:t>
            </a:r>
            <a:endParaRPr lang="ru-RU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16" y="3289612"/>
            <a:ext cx="2683705" cy="33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7600" y="148208"/>
            <a:ext cx="3882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Impact" panose="020B0806030902050204" pitchFamily="34" charset="0"/>
              </a:rPr>
              <a:t>Первая семья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1704" y="1027968"/>
            <a:ext cx="101546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 воспоминаниям самого Асадова, спасла его любовь женщин. Именно в </a:t>
            </a:r>
            <a:r>
              <a:rPr lang="ru-RU" dirty="0" smtClean="0">
                <a:latin typeface="+mj-lt"/>
              </a:rPr>
              <a:t>госпитале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поэт </a:t>
            </a:r>
            <a:r>
              <a:rPr lang="ru-RU" dirty="0">
                <a:latin typeface="+mj-lt"/>
              </a:rPr>
              <a:t>выяснил, что он знаменит, что у него множество поклонниц. Девушки </a:t>
            </a:r>
            <a:r>
              <a:rPr lang="ru-RU" dirty="0" smtClean="0">
                <a:latin typeface="+mj-lt"/>
              </a:rPr>
              <a:t>регулярно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навещали </a:t>
            </a:r>
            <a:r>
              <a:rPr lang="ru-RU" dirty="0">
                <a:latin typeface="+mj-lt"/>
              </a:rPr>
              <a:t>своего кумира, и как минимум, шесть из них были готовы выйти замуж </a:t>
            </a:r>
            <a:r>
              <a:rPr lang="ru-RU" dirty="0" smtClean="0">
                <a:latin typeface="+mj-lt"/>
              </a:rPr>
              <a:t>за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поэта-героя</a:t>
            </a:r>
            <a:r>
              <a:rPr lang="ru-RU" dirty="0">
                <a:latin typeface="+mj-lt"/>
              </a:rPr>
              <a:t>.</a:t>
            </a:r>
          </a:p>
          <a:p>
            <a:r>
              <a:rPr lang="ru-RU" dirty="0">
                <a:latin typeface="+mj-lt"/>
              </a:rPr>
              <a:t>Перед одной из них Асадов устоять не смог. Это была Ирина Викторова, артистка</a:t>
            </a:r>
          </a:p>
          <a:p>
            <a:r>
              <a:rPr lang="ru-RU" dirty="0">
                <a:latin typeface="+mj-lt"/>
              </a:rPr>
              <a:t>детского театра, она и стала первой женой поэта. К сожалению, этот брак не был</a:t>
            </a:r>
          </a:p>
          <a:p>
            <a:r>
              <a:rPr lang="ru-RU" dirty="0">
                <a:latin typeface="+mj-lt"/>
              </a:rPr>
              <a:t>долговечным, любовь, которую Ира, казалось, испытывала к Эдуарду, оказалась</a:t>
            </a:r>
          </a:p>
          <a:p>
            <a:r>
              <a:rPr lang="ru-RU" dirty="0">
                <a:latin typeface="+mj-lt"/>
              </a:rPr>
              <a:t>увлечением, и пара вскоре </a:t>
            </a:r>
            <a:r>
              <a:rPr lang="ru-RU" dirty="0" smtClean="0">
                <a:latin typeface="+mj-lt"/>
              </a:rPr>
              <a:t>рассталась.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Каких </a:t>
            </a:r>
            <a:r>
              <a:rPr lang="ru-RU" dirty="0">
                <a:latin typeface="+mj-lt"/>
              </a:rPr>
              <a:t>бы тем ни касался Асадов, о чем бы он </a:t>
            </a:r>
            <a:r>
              <a:rPr lang="ru-RU" dirty="0" smtClean="0">
                <a:latin typeface="+mj-lt"/>
              </a:rPr>
              <a:t>ни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писал</a:t>
            </a:r>
            <a:r>
              <a:rPr lang="ru-RU" dirty="0">
                <a:latin typeface="+mj-lt"/>
              </a:rPr>
              <a:t>, это всегда интересно и ярко, это </a:t>
            </a:r>
            <a:r>
              <a:rPr lang="ru-RU" dirty="0" smtClean="0">
                <a:latin typeface="+mj-lt"/>
              </a:rPr>
              <a:t>всегда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волнует </a:t>
            </a:r>
            <a:r>
              <a:rPr lang="ru-RU" dirty="0">
                <a:latin typeface="+mj-lt"/>
              </a:rPr>
              <a:t>душу. Множество стихотворений </a:t>
            </a:r>
            <a:r>
              <a:rPr lang="ru-RU" dirty="0" smtClean="0">
                <a:latin typeface="+mj-lt"/>
              </a:rPr>
              <a:t>Асадова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посвящены </a:t>
            </a:r>
            <a:r>
              <a:rPr lang="ru-RU" dirty="0">
                <a:latin typeface="+mj-lt"/>
              </a:rPr>
              <a:t>любви. Эдуард Аркадьевич</a:t>
            </a:r>
          </a:p>
          <a:p>
            <a:r>
              <a:rPr lang="ru-RU" dirty="0">
                <a:latin typeface="+mj-lt"/>
              </a:rPr>
              <a:t>вспоминает, что он всегда прекрасно относился к</a:t>
            </a:r>
          </a:p>
          <a:p>
            <a:r>
              <a:rPr lang="ru-RU" dirty="0">
                <a:latin typeface="+mj-lt"/>
              </a:rPr>
              <a:t>женщинам. Когда он ушел на фронт, у него </a:t>
            </a:r>
            <a:r>
              <a:rPr lang="ru-RU" dirty="0" smtClean="0">
                <a:latin typeface="+mj-lt"/>
              </a:rPr>
              <a:t>не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было </a:t>
            </a:r>
            <a:r>
              <a:rPr lang="ru-RU" dirty="0">
                <a:latin typeface="+mj-lt"/>
              </a:rPr>
              <a:t>любимой девушки. Не успел еще </a:t>
            </a:r>
            <a:r>
              <a:rPr lang="ru-RU" dirty="0" smtClean="0">
                <a:latin typeface="+mj-lt"/>
              </a:rPr>
              <a:t>влюбиться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– </a:t>
            </a:r>
            <a:r>
              <a:rPr lang="ru-RU" dirty="0">
                <a:latin typeface="+mj-lt"/>
              </a:rPr>
              <a:t>ведь ему было всего семнадцать </a:t>
            </a:r>
            <a:r>
              <a:rPr lang="ru-RU" dirty="0" smtClean="0">
                <a:latin typeface="+mj-lt"/>
              </a:rPr>
              <a:t>лет.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Одну </a:t>
            </a:r>
            <a:r>
              <a:rPr lang="ru-RU" dirty="0">
                <a:latin typeface="+mj-lt"/>
              </a:rPr>
              <a:t>из книг поэт назвал – «Я люблю навсегда».</a:t>
            </a:r>
          </a:p>
          <a:p>
            <a:r>
              <a:rPr lang="ru-RU" sz="2000" dirty="0">
                <a:solidFill>
                  <a:srgbClr val="FF0000"/>
                </a:solidFill>
                <a:latin typeface="+mj-lt"/>
              </a:rPr>
              <a:t>«Люблю», «любимые» - слова, повторяющиеся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у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Асадова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чаще прочих.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390" y="5324048"/>
            <a:ext cx="1476000" cy="13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0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1051" y="3759868"/>
            <a:ext cx="8157411" cy="217561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98231" y="226817"/>
            <a:ext cx="86466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По окончании войны Эдуард Асадов </a:t>
            </a:r>
            <a:r>
              <a:rPr lang="ru-RU" sz="2000" dirty="0" smtClean="0">
                <a:latin typeface="+mj-lt"/>
              </a:rPr>
              <a:t>продолжил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свою </a:t>
            </a:r>
            <a:r>
              <a:rPr lang="ru-RU" sz="2000" dirty="0">
                <a:latin typeface="+mj-lt"/>
              </a:rPr>
              <a:t>деятельность как поэт и прозаик. Поначалу </a:t>
            </a:r>
            <a:r>
              <a:rPr lang="ru-RU" sz="2000" dirty="0" smtClean="0">
                <a:latin typeface="+mj-lt"/>
              </a:rPr>
              <a:t>он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писал стихи</a:t>
            </a:r>
            <a:endParaRPr lang="en-US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«в стол», не решаясь публиковаться.</a:t>
            </a:r>
          </a:p>
          <a:p>
            <a:r>
              <a:rPr lang="ru-RU" sz="2000" dirty="0">
                <a:latin typeface="+mj-lt"/>
              </a:rPr>
              <a:t>Однажды поэт отправил несколько </a:t>
            </a:r>
            <a:r>
              <a:rPr lang="ru-RU" sz="2000" dirty="0" smtClean="0">
                <a:latin typeface="+mj-lt"/>
              </a:rPr>
              <a:t>стихотворений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Корнею </a:t>
            </a:r>
            <a:r>
              <a:rPr lang="ru-RU" sz="2000" dirty="0">
                <a:latin typeface="+mj-lt"/>
              </a:rPr>
              <a:t>Чуковскому , которого </a:t>
            </a:r>
            <a:r>
              <a:rPr lang="ru-RU" sz="2000" dirty="0" smtClean="0">
                <a:latin typeface="+mj-lt"/>
              </a:rPr>
              <a:t>считал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профессионалом </a:t>
            </a:r>
            <a:r>
              <a:rPr lang="ru-RU" sz="2000" dirty="0">
                <a:latin typeface="+mj-lt"/>
              </a:rPr>
              <a:t>в поэзии. Чуковский сначала</a:t>
            </a:r>
          </a:p>
          <a:p>
            <a:r>
              <a:rPr lang="ru-RU" sz="2000" dirty="0">
                <a:latin typeface="+mj-lt"/>
              </a:rPr>
              <a:t>раскритиковал произведения Асадова в пух и </a:t>
            </a:r>
            <a:r>
              <a:rPr lang="ru-RU" sz="2000" dirty="0" smtClean="0">
                <a:latin typeface="+mj-lt"/>
              </a:rPr>
              <a:t>прах,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но </a:t>
            </a:r>
            <a:r>
              <a:rPr lang="ru-RU" sz="2000" dirty="0">
                <a:latin typeface="+mj-lt"/>
              </a:rPr>
              <a:t>в конце письма неожиданно подвел </a:t>
            </a:r>
            <a:r>
              <a:rPr lang="ru-RU" sz="2000" dirty="0" smtClean="0">
                <a:latin typeface="+mj-lt"/>
              </a:rPr>
              <a:t>итог,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написав</a:t>
            </a:r>
            <a:r>
              <a:rPr lang="ru-RU" sz="2000" dirty="0">
                <a:latin typeface="+mj-lt"/>
              </a:rPr>
              <a:t>, что Эдуард – истинный поэт, </a:t>
            </a:r>
            <a:r>
              <a:rPr lang="ru-RU" sz="2000" dirty="0" smtClean="0">
                <a:latin typeface="+mj-lt"/>
              </a:rPr>
              <a:t>обладающий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«подлинным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поэтическим дыханием».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32" y="473838"/>
            <a:ext cx="3568104" cy="22179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1051" y="3878178"/>
            <a:ext cx="8422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После такого «благословения» </a:t>
            </a:r>
            <a:r>
              <a:rPr lang="ru-RU" sz="2000" dirty="0" smtClean="0">
                <a:latin typeface="+mj-lt"/>
              </a:rPr>
              <a:t>Асадов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воспрянул </a:t>
            </a:r>
            <a:r>
              <a:rPr lang="ru-RU" sz="2000" dirty="0">
                <a:latin typeface="+mj-lt"/>
              </a:rPr>
              <a:t>духом. Он поступил </a:t>
            </a:r>
            <a:r>
              <a:rPr lang="ru-RU" sz="2000" dirty="0" smtClean="0">
                <a:latin typeface="+mj-lt"/>
              </a:rPr>
              <a:t>в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столичный </a:t>
            </a:r>
            <a:r>
              <a:rPr lang="ru-RU" sz="2000" dirty="0">
                <a:latin typeface="+mj-lt"/>
              </a:rPr>
              <a:t>Литературный </a:t>
            </a:r>
            <a:r>
              <a:rPr lang="ru-RU" sz="2000" dirty="0" smtClean="0">
                <a:latin typeface="+mj-lt"/>
              </a:rPr>
              <a:t>университет,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который </a:t>
            </a:r>
            <a:r>
              <a:rPr lang="ru-RU" sz="2000" dirty="0">
                <a:latin typeface="+mj-lt"/>
              </a:rPr>
              <a:t>с успехом окончил в 1951 году. </a:t>
            </a:r>
            <a:r>
              <a:rPr lang="ru-RU" sz="2000" dirty="0" smtClean="0">
                <a:latin typeface="+mj-lt"/>
              </a:rPr>
              <a:t>В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том </a:t>
            </a:r>
            <a:r>
              <a:rPr lang="ru-RU" sz="2000" dirty="0">
                <a:latin typeface="+mj-lt"/>
              </a:rPr>
              <a:t>же году вышел первый из </a:t>
            </a:r>
            <a:r>
              <a:rPr lang="ru-RU" sz="2000" dirty="0" smtClean="0">
                <a:latin typeface="+mj-lt"/>
              </a:rPr>
              <a:t>его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сборников </a:t>
            </a:r>
            <a:r>
              <a:rPr lang="ru-RU" sz="2000" dirty="0">
                <a:latin typeface="+mj-lt"/>
              </a:rPr>
              <a:t>«Светлая дорога». </a:t>
            </a:r>
            <a:r>
              <a:rPr lang="ru-RU" sz="2000" dirty="0" smtClean="0">
                <a:latin typeface="+mj-lt"/>
              </a:rPr>
              <a:t>Затем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последовало </a:t>
            </a:r>
            <a:r>
              <a:rPr lang="ru-RU" sz="2000" dirty="0">
                <a:latin typeface="+mj-lt"/>
              </a:rPr>
              <a:t>вступление в члены КПСС и </a:t>
            </a:r>
            <a:r>
              <a:rPr lang="ru-RU" sz="2000" dirty="0" smtClean="0">
                <a:latin typeface="+mj-lt"/>
              </a:rPr>
              <a:t>в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Союз </a:t>
            </a:r>
            <a:r>
              <a:rPr lang="ru-RU" sz="2000" dirty="0">
                <a:latin typeface="+mj-lt"/>
              </a:rPr>
              <a:t>писателей, долгожданное</a:t>
            </a:r>
          </a:p>
          <a:p>
            <a:r>
              <a:rPr lang="ru-RU" sz="2000" dirty="0">
                <a:latin typeface="+mj-lt"/>
              </a:rPr>
              <a:t>признание широкой публики и </a:t>
            </a:r>
            <a:r>
              <a:rPr lang="ru-RU" sz="2000" dirty="0" smtClean="0">
                <a:latin typeface="+mj-lt"/>
              </a:rPr>
              <a:t>мировой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общественности</a:t>
            </a:r>
            <a:r>
              <a:rPr lang="ru-RU" sz="2000" dirty="0">
                <a:latin typeface="+mj-lt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420" y="3195087"/>
            <a:ext cx="2121942" cy="33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08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</TotalTime>
  <Words>1479</Words>
  <Application>Microsoft Office PowerPoint</Application>
  <PresentationFormat>Широкоэкранный</PresentationFormat>
  <Paragraphs>136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Courier New</vt:lpstr>
      <vt:lpstr>Impact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15</cp:revision>
  <dcterms:created xsi:type="dcterms:W3CDTF">2024-01-10T06:26:55Z</dcterms:created>
  <dcterms:modified xsi:type="dcterms:W3CDTF">2024-01-12T07:51:17Z</dcterms:modified>
</cp:coreProperties>
</file>