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5369"/>
    <a:srgbClr val="766F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894" y="10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AA10C-4036-45C1-A97E-5A2B1846F2DD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D22816B-F56B-4FDC-881C-3D72C55006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562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AA10C-4036-45C1-A97E-5A2B1846F2DD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2816B-F56B-4FDC-881C-3D72C55006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8189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AA10C-4036-45C1-A97E-5A2B1846F2DD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D22816B-F56B-4FDC-881C-3D72C55006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1088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AA10C-4036-45C1-A97E-5A2B1846F2DD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D22816B-F56B-4FDC-881C-3D72C55006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604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AA10C-4036-45C1-A97E-5A2B1846F2DD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D22816B-F56B-4FDC-881C-3D72C55006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2033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AA10C-4036-45C1-A97E-5A2B1846F2DD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2816B-F56B-4FDC-881C-3D72C55006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945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AA10C-4036-45C1-A97E-5A2B1846F2DD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2816B-F56B-4FDC-881C-3D72C55006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9090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AA10C-4036-45C1-A97E-5A2B1846F2DD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2816B-F56B-4FDC-881C-3D72C55006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682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AA10C-4036-45C1-A97E-5A2B1846F2DD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D22816B-F56B-4FDC-881C-3D72C55006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7020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AA10C-4036-45C1-A97E-5A2B1846F2DD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D22816B-F56B-4FDC-881C-3D72C55006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4024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AA10C-4036-45C1-A97E-5A2B1846F2DD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D22816B-F56B-4FDC-881C-3D72C5500648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47499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AA10C-4036-45C1-A97E-5A2B1846F2DD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D22816B-F56B-4FDC-881C-3D72C55006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65121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AA10C-4036-45C1-A97E-5A2B1846F2DD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D22816B-F56B-4FDC-881C-3D72C5500648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10042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AA10C-4036-45C1-A97E-5A2B1846F2DD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D22816B-F56B-4FDC-881C-3D72C55006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21318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AA10C-4036-45C1-A97E-5A2B1846F2DD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2816B-F56B-4FDC-881C-3D72C55006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2634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AA10C-4036-45C1-A97E-5A2B1846F2DD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2816B-F56B-4FDC-881C-3D72C55006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9846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3AA10C-4036-45C1-A97E-5A2B1846F2DD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D22816B-F56B-4FDC-881C-3D72C55006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0935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  <p:sldLayoutId id="2147483761" r:id="rId15"/>
    <p:sldLayoutId id="214748376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вал 12"/>
          <p:cNvSpPr/>
          <p:nvPr/>
        </p:nvSpPr>
        <p:spPr>
          <a:xfrm>
            <a:off x="1977734" y="4987637"/>
            <a:ext cx="1901043" cy="1805049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2726375" y="4239671"/>
            <a:ext cx="1901043" cy="1805049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545274" y="5052951"/>
            <a:ext cx="1901043" cy="1805049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983"/>
          <a:stretch/>
        </p:blipFill>
        <p:spPr>
          <a:xfrm>
            <a:off x="1698684" y="403760"/>
            <a:ext cx="3455207" cy="508263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492830" y="357684"/>
            <a:ext cx="80158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atin typeface="Impact" panose="020B0806030902050204" pitchFamily="34" charset="0"/>
                <a:cs typeface="Times New Roman" panose="02020603050405020304" pitchFamily="18" charset="0"/>
              </a:rPr>
              <a:t>К </a:t>
            </a:r>
            <a:r>
              <a:rPr lang="ru-RU" sz="3600" b="1" dirty="0">
                <a:solidFill>
                  <a:srgbClr val="FF0000"/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100-летию</a:t>
            </a:r>
          </a:p>
          <a:p>
            <a:pPr algn="ctr"/>
            <a:r>
              <a:rPr lang="ru-RU" sz="3600" b="1" dirty="0">
                <a:latin typeface="Impact" panose="020B0806030902050204" pitchFamily="34" charset="0"/>
                <a:cs typeface="Times New Roman" panose="02020603050405020304" pitchFamily="18" charset="0"/>
              </a:rPr>
              <a:t>российского </a:t>
            </a:r>
            <a:r>
              <a:rPr lang="ru-RU" sz="3600" b="1" dirty="0" smtClean="0">
                <a:latin typeface="Impact" panose="020B0806030902050204" pitchFamily="34" charset="0"/>
                <a:cs typeface="Times New Roman" panose="02020603050405020304" pitchFamily="18" charset="0"/>
              </a:rPr>
              <a:t>поэта</a:t>
            </a:r>
            <a:r>
              <a:rPr lang="en-US" sz="3600" b="1" dirty="0" smtClean="0">
                <a:latin typeface="Impact" panose="020B080603090205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latin typeface="Impact" panose="020B0806030902050204" pitchFamily="34" charset="0"/>
                <a:cs typeface="Times New Roman" panose="02020603050405020304" pitchFamily="18" charset="0"/>
              </a:rPr>
              <a:t>и </a:t>
            </a:r>
            <a:r>
              <a:rPr lang="ru-RU" sz="3600" b="1" dirty="0">
                <a:latin typeface="Impact" panose="020B0806030902050204" pitchFamily="34" charset="0"/>
                <a:cs typeface="Times New Roman" panose="02020603050405020304" pitchFamily="18" charset="0"/>
              </a:rPr>
              <a:t>прозаика</a:t>
            </a:r>
          </a:p>
          <a:p>
            <a:pPr algn="ctr"/>
            <a:r>
              <a:rPr lang="ru-RU" sz="3600" b="1" dirty="0" smtClean="0">
                <a:latin typeface="Impact" panose="020B0806030902050204" pitchFamily="34" charset="0"/>
                <a:cs typeface="Times New Roman" panose="02020603050405020304" pitchFamily="18" charset="0"/>
              </a:rPr>
              <a:t>Эдуарда</a:t>
            </a:r>
            <a:r>
              <a:rPr lang="en-US" sz="3600" b="1" dirty="0" smtClean="0">
                <a:latin typeface="Impact" panose="020B080603090205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latin typeface="Impact" panose="020B0806030902050204" pitchFamily="34" charset="0"/>
                <a:cs typeface="Times New Roman" panose="02020603050405020304" pitchFamily="18" charset="0"/>
              </a:rPr>
              <a:t>Аркадьевича</a:t>
            </a:r>
            <a:r>
              <a:rPr lang="en-US" sz="3600" b="1" dirty="0" smtClean="0">
                <a:latin typeface="Impact" panose="020B080603090205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latin typeface="Impact" panose="020B0806030902050204" pitchFamily="34" charset="0"/>
                <a:cs typeface="Times New Roman" panose="02020603050405020304" pitchFamily="18" charset="0"/>
              </a:rPr>
              <a:t>Асадова</a:t>
            </a:r>
          </a:p>
          <a:p>
            <a:pPr algn="ctr"/>
            <a:r>
              <a:rPr lang="ru-RU" sz="3600" b="1" dirty="0" smtClean="0">
                <a:solidFill>
                  <a:srgbClr val="2E5369"/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7 сентября 1923 -</a:t>
            </a:r>
          </a:p>
          <a:p>
            <a:pPr algn="ctr"/>
            <a:r>
              <a:rPr lang="ru-RU" sz="3600" b="1" dirty="0" smtClean="0">
                <a:solidFill>
                  <a:srgbClr val="2E5369"/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21 апреля 2004</a:t>
            </a:r>
            <a:endParaRPr lang="ru-RU" sz="3600" b="1" dirty="0">
              <a:solidFill>
                <a:srgbClr val="2E5369"/>
              </a:solidFill>
              <a:latin typeface="Impact" panose="020B080603090205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1225" y="5553190"/>
            <a:ext cx="116739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А сердцу так хочется чуда…</a:t>
            </a:r>
            <a:endParaRPr lang="ru-RU" sz="5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0854046" y="2196935"/>
            <a:ext cx="2192977" cy="1805049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0450285" y="3461840"/>
            <a:ext cx="2192977" cy="1805049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10728365" y="5387439"/>
            <a:ext cx="1636816" cy="1470561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7320889" y="6334416"/>
            <a:ext cx="1502228" cy="119761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8924553" y="6366162"/>
            <a:ext cx="1280060" cy="983675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6182466" y="6614466"/>
            <a:ext cx="1502228" cy="119761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5050229" y="6314372"/>
            <a:ext cx="1502228" cy="119761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9699171" y="6410097"/>
            <a:ext cx="1502228" cy="119761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391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985652" y="1401289"/>
            <a:ext cx="6840187" cy="5213268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 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151909" y="1606365"/>
            <a:ext cx="6583854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dirty="0" smtClean="0"/>
              <a:t>Его </a:t>
            </a:r>
            <a:r>
              <a:rPr lang="ru-RU" sz="2200" dirty="0"/>
              <a:t>отец, </a:t>
            </a:r>
            <a:r>
              <a:rPr lang="ru-RU" sz="2200" dirty="0" err="1"/>
              <a:t>Арташес</a:t>
            </a:r>
            <a:r>
              <a:rPr lang="ru-RU" sz="2200" dirty="0"/>
              <a:t> Григорьевич </a:t>
            </a:r>
            <a:r>
              <a:rPr lang="ru-RU" sz="2200" dirty="0" err="1"/>
              <a:t>Асадьянц</a:t>
            </a:r>
            <a:endParaRPr lang="ru-RU" sz="2200" dirty="0"/>
          </a:p>
          <a:p>
            <a:r>
              <a:rPr lang="ru-RU" sz="2200" dirty="0"/>
              <a:t>(позднее переменивший имя и фамилию</a:t>
            </a:r>
          </a:p>
          <a:p>
            <a:r>
              <a:rPr lang="ru-RU" sz="2200" dirty="0"/>
              <a:t>и ставший Аркадием Григорьевичем</a:t>
            </a:r>
          </a:p>
          <a:p>
            <a:r>
              <a:rPr lang="ru-RU" sz="2200" dirty="0"/>
              <a:t>Асадовым), участвовал в революционном</a:t>
            </a:r>
          </a:p>
          <a:p>
            <a:r>
              <a:rPr lang="ru-RU" sz="2200" dirty="0"/>
              <a:t>движении, сидел в тюрьме за свои</a:t>
            </a:r>
          </a:p>
          <a:p>
            <a:r>
              <a:rPr lang="ru-RU" sz="2200" dirty="0"/>
              <a:t>убеждения, после чего примкнул к</a:t>
            </a:r>
          </a:p>
          <a:p>
            <a:r>
              <a:rPr lang="ru-RU" sz="2200" dirty="0"/>
              <a:t>большевикам. Впоследствии служил</a:t>
            </a:r>
          </a:p>
          <a:p>
            <a:r>
              <a:rPr lang="ru-RU" sz="2200" dirty="0"/>
              <a:t>следователем, комиссаром и командиром</a:t>
            </a:r>
          </a:p>
          <a:p>
            <a:r>
              <a:rPr lang="ru-RU" sz="2200" dirty="0"/>
              <a:t>стрелковой роты.</a:t>
            </a:r>
          </a:p>
          <a:p>
            <a:r>
              <a:rPr lang="ru-RU" sz="2200" dirty="0"/>
              <a:t>Выйдя в отставку, Аркадий Григорьевич</a:t>
            </a:r>
          </a:p>
          <a:p>
            <a:r>
              <a:rPr lang="ru-RU" sz="2200" dirty="0"/>
              <a:t>женился на матери будущего поэта,</a:t>
            </a:r>
          </a:p>
          <a:p>
            <a:r>
              <a:rPr lang="ru-RU" sz="2200" dirty="0"/>
              <a:t>Лидии Ивановне </a:t>
            </a:r>
            <a:r>
              <a:rPr lang="ru-RU" sz="2200" dirty="0" err="1"/>
              <a:t>Курдовой</a:t>
            </a:r>
            <a:r>
              <a:rPr lang="ru-RU" sz="2200" dirty="0"/>
              <a:t>, которая</a:t>
            </a:r>
          </a:p>
          <a:p>
            <a:r>
              <a:rPr lang="ru-RU" sz="2200" dirty="0"/>
              <a:t>работала учительницей, и, сменив</a:t>
            </a:r>
          </a:p>
          <a:p>
            <a:r>
              <a:rPr lang="ru-RU" sz="2200" dirty="0"/>
              <a:t>военные погоны, также стал учителем.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85599" y="368135"/>
            <a:ext cx="96190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Эдуард Асадов появился на свет </a:t>
            </a:r>
            <a:r>
              <a:rPr lang="ru-RU" dirty="0" smtClean="0"/>
              <a:t>в </a:t>
            </a:r>
            <a:r>
              <a:rPr lang="ru-RU" b="1" dirty="0" smtClean="0">
                <a:solidFill>
                  <a:srgbClr val="FF0000"/>
                </a:solidFill>
              </a:rPr>
              <a:t>сентябре </a:t>
            </a:r>
            <a:r>
              <a:rPr lang="ru-RU" b="1" dirty="0">
                <a:solidFill>
                  <a:srgbClr val="FF0000"/>
                </a:solidFill>
              </a:rPr>
              <a:t>1923 </a:t>
            </a:r>
            <a:r>
              <a:rPr lang="ru-RU" dirty="0"/>
              <a:t>года, в городе </a:t>
            </a:r>
            <a:r>
              <a:rPr lang="ru-RU" dirty="0" smtClean="0"/>
              <a:t>Мары (раньше </a:t>
            </a:r>
            <a:r>
              <a:rPr lang="ru-RU" dirty="0"/>
              <a:t>город </a:t>
            </a:r>
            <a:r>
              <a:rPr lang="ru-RU" dirty="0" err="1"/>
              <a:t>Мевр</a:t>
            </a:r>
            <a:r>
              <a:rPr lang="ru-RU" dirty="0"/>
              <a:t>) Туркестанской </a:t>
            </a:r>
            <a:r>
              <a:rPr lang="ru-RU" dirty="0" err="1" smtClean="0"/>
              <a:t>АССР,в</a:t>
            </a:r>
            <a:r>
              <a:rPr lang="ru-RU" dirty="0" smtClean="0"/>
              <a:t> </a:t>
            </a:r>
            <a:r>
              <a:rPr lang="ru-RU" dirty="0"/>
              <a:t>семье интеллигентных армян.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121"/>
          <a:stretch/>
        </p:blipFill>
        <p:spPr>
          <a:xfrm>
            <a:off x="7992096" y="1291465"/>
            <a:ext cx="2519154" cy="373627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92"/>
          <a:stretch/>
        </p:blipFill>
        <p:spPr>
          <a:xfrm>
            <a:off x="9956854" y="3539612"/>
            <a:ext cx="2102155" cy="297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968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6008914" y="3490495"/>
            <a:ext cx="6121729" cy="2814452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377538" y="154379"/>
            <a:ext cx="7113319" cy="3146961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674420" y="368136"/>
            <a:ext cx="68995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Первые свои стихи Эдуард написал в восемь</a:t>
            </a:r>
          </a:p>
          <a:p>
            <a:r>
              <a:rPr lang="ru-RU" sz="2000" dirty="0"/>
              <a:t>лет, стал посещать театральный кружок. </a:t>
            </a:r>
            <a:endParaRPr lang="ru-RU" sz="2000" dirty="0" smtClean="0"/>
          </a:p>
          <a:p>
            <a:r>
              <a:rPr lang="ru-RU" sz="2000" dirty="0" smtClean="0"/>
              <a:t>Все</a:t>
            </a:r>
            <a:r>
              <a:rPr lang="ru-RU" sz="2000" dirty="0"/>
              <a:t> </a:t>
            </a:r>
            <a:r>
              <a:rPr lang="ru-RU" sz="2000" dirty="0" smtClean="0"/>
              <a:t>прочили </a:t>
            </a:r>
            <a:r>
              <a:rPr lang="ru-RU" sz="2000" dirty="0"/>
              <a:t>мальчику блестящее будущее,</a:t>
            </a:r>
          </a:p>
          <a:p>
            <a:r>
              <a:rPr lang="ru-RU" sz="2000" dirty="0"/>
              <a:t>настолько он был талантлив, пылок,</a:t>
            </a:r>
          </a:p>
          <a:p>
            <a:r>
              <a:rPr lang="ru-RU" sz="2000" dirty="0"/>
              <a:t>разносторонен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Мечтал </a:t>
            </a:r>
            <a:r>
              <a:rPr lang="ru-RU" sz="2000" dirty="0"/>
              <a:t>о поступлении </a:t>
            </a:r>
            <a:r>
              <a:rPr lang="ru-RU" sz="2000" dirty="0" smtClean="0"/>
              <a:t>в Литературный </a:t>
            </a:r>
            <a:r>
              <a:rPr lang="ru-RU" sz="2000" dirty="0"/>
              <a:t>институт и с </a:t>
            </a:r>
            <a:r>
              <a:rPr lang="ru-RU" sz="2000" dirty="0" smtClean="0"/>
              <a:t>головой погрузился </a:t>
            </a:r>
            <a:r>
              <a:rPr lang="ru-RU" sz="2000" dirty="0"/>
              <a:t>в книги, продолжая писать</a:t>
            </a:r>
          </a:p>
          <a:p>
            <a:r>
              <a:rPr lang="ru-RU" sz="2000" dirty="0"/>
              <a:t>запальчивые и взволнованные стихи.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240483" y="3430749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latin typeface="+mj-lt"/>
                <a:cs typeface="Courier New" panose="02070309020205020404" pitchFamily="49" charset="0"/>
              </a:rPr>
              <a:t>Раз вкусив прелести строчек, выбегающих</a:t>
            </a:r>
          </a:p>
          <a:p>
            <a:r>
              <a:rPr lang="ru-RU" sz="2000" dirty="0">
                <a:latin typeface="+mj-lt"/>
                <a:cs typeface="Courier New" panose="02070309020205020404" pitchFamily="49" charset="0"/>
              </a:rPr>
              <a:t>из-под пера, Асадов уже не мог</a:t>
            </a:r>
          </a:p>
          <a:p>
            <a:r>
              <a:rPr lang="ru-RU" sz="2000" dirty="0">
                <a:latin typeface="+mj-lt"/>
                <a:cs typeface="Courier New" panose="02070309020205020404" pitchFamily="49" charset="0"/>
              </a:rPr>
              <a:t>остановиться. Мальчик писал стихи обо</a:t>
            </a:r>
          </a:p>
          <a:p>
            <a:r>
              <a:rPr lang="ru-RU" sz="2000" dirty="0">
                <a:latin typeface="+mj-lt"/>
                <a:cs typeface="Courier New" panose="02070309020205020404" pitchFamily="49" charset="0"/>
              </a:rPr>
              <a:t>всем, что он видел, чувствовал, любил.</a:t>
            </a:r>
          </a:p>
          <a:p>
            <a:r>
              <a:rPr lang="ru-RU" sz="2000" dirty="0">
                <a:latin typeface="+mj-lt"/>
                <a:cs typeface="Courier New" panose="02070309020205020404" pitchFamily="49" charset="0"/>
              </a:rPr>
              <a:t>Мама Эдика смогла привить сыну не только</a:t>
            </a:r>
          </a:p>
          <a:p>
            <a:r>
              <a:rPr lang="ru-RU" sz="2000" dirty="0">
                <a:latin typeface="+mj-lt"/>
                <a:cs typeface="Courier New" panose="02070309020205020404" pitchFamily="49" charset="0"/>
              </a:rPr>
              <a:t>любовь к литературе, театру, творчеству, но</a:t>
            </a:r>
          </a:p>
          <a:p>
            <a:r>
              <a:rPr lang="ru-RU" sz="2000" dirty="0">
                <a:latin typeface="+mj-lt"/>
                <a:cs typeface="Courier New" panose="02070309020205020404" pitchFamily="49" charset="0"/>
              </a:rPr>
              <a:t>и своего рода преклонение перед</a:t>
            </a:r>
          </a:p>
          <a:p>
            <a:r>
              <a:rPr lang="ru-RU" sz="2000" dirty="0">
                <a:latin typeface="+mj-lt"/>
                <a:cs typeface="Courier New" panose="02070309020205020404" pitchFamily="49" charset="0"/>
              </a:rPr>
              <a:t>истинными чувствами, искренностью,</a:t>
            </a:r>
          </a:p>
          <a:p>
            <a:r>
              <a:rPr lang="ru-RU" sz="2000" dirty="0">
                <a:latin typeface="+mj-lt"/>
                <a:cs typeface="Courier New" panose="02070309020205020404" pitchFamily="49" charset="0"/>
              </a:rPr>
              <a:t>преданностью, страстью.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91" r="15019"/>
          <a:stretch/>
        </p:blipFill>
        <p:spPr>
          <a:xfrm>
            <a:off x="2547256" y="3608879"/>
            <a:ext cx="2571009" cy="2952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081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47357" y="268789"/>
            <a:ext cx="6096000" cy="59093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+mj-lt"/>
              </a:rPr>
              <a:t>Мама! Тебе эти строки пишу я,</a:t>
            </a:r>
          </a:p>
          <a:p>
            <a:r>
              <a:rPr lang="ru-RU" dirty="0">
                <a:latin typeface="+mj-lt"/>
              </a:rPr>
              <a:t>Тебе посылаю сыновний привет,</a:t>
            </a:r>
          </a:p>
          <a:p>
            <a:r>
              <a:rPr lang="ru-RU" dirty="0">
                <a:latin typeface="+mj-lt"/>
              </a:rPr>
              <a:t>Тебя вспоминаю, такую родную,</a:t>
            </a:r>
          </a:p>
          <a:p>
            <a:r>
              <a:rPr lang="ru-RU" dirty="0">
                <a:latin typeface="+mj-lt"/>
              </a:rPr>
              <a:t>Такую хорошую — слов даже нет!</a:t>
            </a:r>
          </a:p>
          <a:p>
            <a:r>
              <a:rPr lang="ru-RU" dirty="0">
                <a:latin typeface="+mj-lt"/>
              </a:rPr>
              <a:t>Сейчас передышка. Сойдясь у опушки,</a:t>
            </a:r>
          </a:p>
          <a:p>
            <a:r>
              <a:rPr lang="ru-RU" dirty="0">
                <a:latin typeface="+mj-lt"/>
              </a:rPr>
              <a:t>Застыли орудья, как стадо слонов,</a:t>
            </a:r>
          </a:p>
          <a:p>
            <a:r>
              <a:rPr lang="ru-RU" dirty="0">
                <a:latin typeface="+mj-lt"/>
              </a:rPr>
              <a:t>И где-то </a:t>
            </a:r>
            <a:r>
              <a:rPr lang="ru-RU" dirty="0" err="1">
                <a:latin typeface="+mj-lt"/>
              </a:rPr>
              <a:t>по-мирному</a:t>
            </a:r>
            <a:r>
              <a:rPr lang="ru-RU" dirty="0">
                <a:latin typeface="+mj-lt"/>
              </a:rPr>
              <a:t> в гуще лесов,</a:t>
            </a:r>
          </a:p>
          <a:p>
            <a:r>
              <a:rPr lang="ru-RU" dirty="0">
                <a:latin typeface="+mj-lt"/>
              </a:rPr>
              <a:t>Как в детстве, мне слышится голос</a:t>
            </a:r>
          </a:p>
          <a:p>
            <a:r>
              <a:rPr lang="ru-RU" dirty="0">
                <a:latin typeface="+mj-lt"/>
              </a:rPr>
              <a:t>кукушки…</a:t>
            </a:r>
          </a:p>
          <a:p>
            <a:r>
              <a:rPr lang="ru-RU" dirty="0">
                <a:latin typeface="+mj-lt"/>
              </a:rPr>
              <a:t>За жизнь, за тебя, за родные края</a:t>
            </a:r>
          </a:p>
          <a:p>
            <a:r>
              <a:rPr lang="ru-RU" dirty="0">
                <a:latin typeface="+mj-lt"/>
              </a:rPr>
              <a:t>Иду я навстречу свинцовому ветру.</a:t>
            </a:r>
          </a:p>
          <a:p>
            <a:r>
              <a:rPr lang="ru-RU" dirty="0">
                <a:latin typeface="+mj-lt"/>
              </a:rPr>
              <a:t>И пусть между нами сейчас километры —</a:t>
            </a:r>
          </a:p>
          <a:p>
            <a:r>
              <a:rPr lang="ru-RU" dirty="0">
                <a:latin typeface="+mj-lt"/>
              </a:rPr>
              <a:t>Ты здесь, ты со мною, родная моя!</a:t>
            </a:r>
          </a:p>
          <a:p>
            <a:r>
              <a:rPr lang="ru-RU" dirty="0">
                <a:latin typeface="+mj-lt"/>
              </a:rPr>
              <a:t>В холодной ночи, под неласковым небом,</a:t>
            </a:r>
          </a:p>
          <a:p>
            <a:r>
              <a:rPr lang="ru-RU" dirty="0">
                <a:latin typeface="+mj-lt"/>
              </a:rPr>
              <a:t>Склонившись, мне тихую песню поешь</a:t>
            </a:r>
          </a:p>
          <a:p>
            <a:r>
              <a:rPr lang="ru-RU" dirty="0">
                <a:latin typeface="+mj-lt"/>
              </a:rPr>
              <a:t>И вместе со мною к далеким победам</a:t>
            </a:r>
          </a:p>
          <a:p>
            <a:r>
              <a:rPr lang="ru-RU" dirty="0">
                <a:latin typeface="+mj-lt"/>
              </a:rPr>
              <a:t>Солдатской дорогой незримо идешь.</a:t>
            </a:r>
          </a:p>
          <a:p>
            <a:r>
              <a:rPr lang="ru-RU" dirty="0">
                <a:latin typeface="+mj-lt"/>
              </a:rPr>
              <a:t>И чем бы в пути мне война ни грозила,</a:t>
            </a:r>
          </a:p>
          <a:p>
            <a:r>
              <a:rPr lang="ru-RU" dirty="0">
                <a:latin typeface="+mj-lt"/>
              </a:rPr>
              <a:t>Ты знай, я не сдамся, покуда дышу!</a:t>
            </a:r>
          </a:p>
          <a:p>
            <a:r>
              <a:rPr lang="ru-RU" dirty="0">
                <a:latin typeface="+mj-lt"/>
              </a:rPr>
              <a:t>Я знаю, что ты меня благословила,</a:t>
            </a:r>
          </a:p>
          <a:p>
            <a:r>
              <a:rPr lang="ru-RU" dirty="0">
                <a:latin typeface="+mj-lt"/>
              </a:rPr>
              <a:t>И утром, не дрогнув, я в бой ухожу!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9350" y="268789"/>
            <a:ext cx="3056603" cy="434507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7948" y="4438022"/>
            <a:ext cx="3196722" cy="2236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192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773881" y="1710047"/>
            <a:ext cx="4168238" cy="3206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368634" y="125266"/>
            <a:ext cx="7046026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+mj-lt"/>
              </a:rPr>
              <a:t>14 июня 1941 года выпускной бал…</a:t>
            </a:r>
          </a:p>
          <a:p>
            <a:r>
              <a:rPr lang="ru-RU" sz="2400" dirty="0">
                <a:latin typeface="+mj-lt"/>
              </a:rPr>
              <a:t>А ровно через неделю – война.</a:t>
            </a:r>
          </a:p>
          <a:p>
            <a:r>
              <a:rPr lang="ru-RU" sz="2400" dirty="0">
                <a:latin typeface="+mj-lt"/>
              </a:rPr>
              <a:t>И Эдуард Асадов уходит на фронт</a:t>
            </a:r>
          </a:p>
          <a:p>
            <a:r>
              <a:rPr lang="ru-RU" sz="2400" dirty="0">
                <a:latin typeface="+mj-lt"/>
              </a:rPr>
              <a:t>добровольцем.</a:t>
            </a:r>
          </a:p>
          <a:p>
            <a:pPr algn="ctr"/>
            <a:r>
              <a:rPr lang="ru-RU" sz="2800" dirty="0">
                <a:solidFill>
                  <a:srgbClr val="FF0000"/>
                </a:solidFill>
                <a:latin typeface="+mj-lt"/>
              </a:rPr>
              <a:t>Ему было тогда 17 </a:t>
            </a:r>
            <a:r>
              <a:rPr lang="ru-RU" sz="2800" dirty="0" smtClean="0">
                <a:solidFill>
                  <a:srgbClr val="FF0000"/>
                </a:solidFill>
                <a:latin typeface="+mj-lt"/>
              </a:rPr>
              <a:t>лет</a:t>
            </a:r>
            <a:endParaRPr lang="ru-RU" sz="28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01091" y="3778862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+mj-lt"/>
              </a:rPr>
              <a:t>«Когда мне было радостно до боли</a:t>
            </a:r>
          </a:p>
          <a:p>
            <a:r>
              <a:rPr lang="ru-RU" dirty="0">
                <a:latin typeface="+mj-lt"/>
              </a:rPr>
              <a:t>При свете милых удивленных глаз,</a:t>
            </a:r>
          </a:p>
          <a:p>
            <a:r>
              <a:rPr lang="ru-RU" dirty="0">
                <a:latin typeface="+mj-lt"/>
              </a:rPr>
              <a:t>И в час, когда читал я в нашей школе</a:t>
            </a:r>
          </a:p>
          <a:p>
            <a:r>
              <a:rPr lang="ru-RU" dirty="0">
                <a:latin typeface="+mj-lt"/>
              </a:rPr>
              <a:t>На выпускном стихи в последний раз…»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9594" y="2125814"/>
            <a:ext cx="3544363" cy="4390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45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147762" y="121124"/>
            <a:ext cx="36780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dirty="0">
                <a:latin typeface="Impact" panose="020B0806030902050204" pitchFamily="34" charset="0"/>
              </a:rPr>
              <a:t>Боевой путь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880" y="952121"/>
            <a:ext cx="2884223" cy="41911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6414" y="4426391"/>
            <a:ext cx="3138107" cy="195065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527471" y="1841068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Эдуард был назначен в расчет орудия,</a:t>
            </a:r>
          </a:p>
          <a:p>
            <a:r>
              <a:rPr lang="ru-RU" dirty="0"/>
              <a:t>ставшего впоследствии известным всему</a:t>
            </a:r>
          </a:p>
          <a:p>
            <a:r>
              <a:rPr lang="ru-RU" dirty="0"/>
              <a:t>миру как легендарная «катюша». </a:t>
            </a:r>
            <a:endParaRPr lang="ru-RU" dirty="0" smtClean="0"/>
          </a:p>
          <a:p>
            <a:r>
              <a:rPr lang="ru-RU" dirty="0" smtClean="0"/>
              <a:t>Поэт воевал </a:t>
            </a:r>
            <a:r>
              <a:rPr lang="ru-RU" dirty="0"/>
              <a:t>под Москвой и Ленинградом, на</a:t>
            </a:r>
          </a:p>
          <a:p>
            <a:r>
              <a:rPr lang="ru-RU" dirty="0" err="1"/>
              <a:t>Волховском</a:t>
            </a:r>
            <a:r>
              <a:rPr lang="ru-RU" dirty="0"/>
              <a:t>, Северо-Кавказском,</a:t>
            </a:r>
          </a:p>
          <a:p>
            <a:r>
              <a:rPr lang="ru-RU" dirty="0"/>
              <a:t>Ленинградском фронтах. Молодой военный</a:t>
            </a:r>
          </a:p>
          <a:p>
            <a:r>
              <a:rPr lang="ru-RU" dirty="0"/>
              <a:t>проявлял недюжинную отвагу и мужество,</a:t>
            </a:r>
          </a:p>
          <a:p>
            <a:r>
              <a:rPr lang="ru-RU" dirty="0"/>
              <a:t>прошел путь от наводчика орудия до</a:t>
            </a:r>
          </a:p>
          <a:p>
            <a:r>
              <a:rPr lang="ru-RU" dirty="0"/>
              <a:t>комбата гвардейских минометов.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0676" y="3133729"/>
            <a:ext cx="1241969" cy="1164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384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73653" y="4452840"/>
            <a:ext cx="5890159" cy="219140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207973" y="204250"/>
            <a:ext cx="333136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latin typeface="Impact" panose="020B0806030902050204" pitchFamily="34" charset="0"/>
              </a:rPr>
              <a:t>Тяжёлое ранение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575459" y="789025"/>
            <a:ext cx="926671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+mj-lt"/>
              </a:rPr>
              <a:t>В очередной раз жизнь и надежды юного </a:t>
            </a:r>
            <a:r>
              <a:rPr lang="ru-RU" dirty="0" smtClean="0">
                <a:latin typeface="+mj-lt"/>
              </a:rPr>
              <a:t>поэта перечеркнула </a:t>
            </a:r>
            <a:r>
              <a:rPr lang="ru-RU" dirty="0">
                <a:latin typeface="+mj-lt"/>
              </a:rPr>
              <a:t>война. В 1944 году на подступах </a:t>
            </a:r>
            <a:r>
              <a:rPr lang="ru-RU" dirty="0" smtClean="0">
                <a:latin typeface="+mj-lt"/>
              </a:rPr>
              <a:t>к Севастополю </a:t>
            </a:r>
            <a:r>
              <a:rPr lang="ru-RU" dirty="0">
                <a:latin typeface="+mj-lt"/>
              </a:rPr>
              <a:t>батарея, где служил Асадов, была</a:t>
            </a:r>
          </a:p>
          <a:p>
            <a:r>
              <a:rPr lang="ru-RU" dirty="0">
                <a:latin typeface="+mj-lt"/>
              </a:rPr>
              <a:t>разбита, а все его однополчане погибли. В </a:t>
            </a:r>
            <a:r>
              <a:rPr lang="ru-RU" dirty="0" smtClean="0">
                <a:latin typeface="+mj-lt"/>
              </a:rPr>
              <a:t>такой обстановке </a:t>
            </a:r>
            <a:r>
              <a:rPr lang="ru-RU" dirty="0">
                <a:latin typeface="+mj-lt"/>
              </a:rPr>
              <a:t>Эдуард принял героическое решение, </a:t>
            </a:r>
            <a:r>
              <a:rPr lang="ru-RU" dirty="0" smtClean="0">
                <a:latin typeface="+mj-lt"/>
              </a:rPr>
              <a:t>не оставлявшее </a:t>
            </a:r>
            <a:r>
              <a:rPr lang="ru-RU" dirty="0">
                <a:latin typeface="+mj-lt"/>
              </a:rPr>
              <a:t>ему практически </a:t>
            </a:r>
            <a:r>
              <a:rPr lang="ru-RU" dirty="0">
                <a:solidFill>
                  <a:srgbClr val="FF0000"/>
                </a:solidFill>
                <a:latin typeface="+mj-lt"/>
              </a:rPr>
              <a:t>никаких </a:t>
            </a:r>
            <a:r>
              <a:rPr lang="ru-RU" dirty="0" smtClean="0">
                <a:solidFill>
                  <a:srgbClr val="FF0000"/>
                </a:solidFill>
                <a:latin typeface="+mj-lt"/>
              </a:rPr>
              <a:t>шансов выжить</a:t>
            </a:r>
            <a:r>
              <a:rPr lang="ru-RU" dirty="0">
                <a:solidFill>
                  <a:srgbClr val="FF0000"/>
                </a:solidFill>
                <a:latin typeface="+mj-lt"/>
              </a:rPr>
              <a:t>. </a:t>
            </a:r>
            <a:r>
              <a:rPr lang="ru-RU" dirty="0">
                <a:solidFill>
                  <a:srgbClr val="FF0000"/>
                </a:solidFill>
                <a:latin typeface="+mj-lt"/>
              </a:rPr>
              <a:t> </a:t>
            </a:r>
            <a:r>
              <a:rPr lang="ru-RU" dirty="0" smtClean="0">
                <a:latin typeface="+mj-lt"/>
              </a:rPr>
              <a:t>Он </a:t>
            </a:r>
            <a:r>
              <a:rPr lang="ru-RU" dirty="0">
                <a:latin typeface="+mj-lt"/>
              </a:rPr>
              <a:t>загрузил оставшиеся боеприпасы </a:t>
            </a:r>
            <a:r>
              <a:rPr lang="ru-RU" dirty="0" smtClean="0">
                <a:latin typeface="+mj-lt"/>
              </a:rPr>
              <a:t>в старенький </a:t>
            </a:r>
            <a:r>
              <a:rPr lang="ru-RU" dirty="0">
                <a:latin typeface="+mj-lt"/>
              </a:rPr>
              <a:t>грузовик и стал прорываться на </a:t>
            </a:r>
            <a:r>
              <a:rPr lang="ru-RU" dirty="0" smtClean="0">
                <a:latin typeface="+mj-lt"/>
              </a:rPr>
              <a:t>соседний боевой </a:t>
            </a:r>
            <a:r>
              <a:rPr lang="ru-RU" dirty="0">
                <a:latin typeface="+mj-lt"/>
              </a:rPr>
              <a:t>рубеж, где снаряды были </a:t>
            </a:r>
            <a:r>
              <a:rPr lang="ru-RU" dirty="0" smtClean="0">
                <a:latin typeface="+mj-lt"/>
              </a:rPr>
              <a:t>жизненно необходимы</a:t>
            </a:r>
            <a:r>
              <a:rPr lang="ru-RU" dirty="0">
                <a:latin typeface="+mj-lt"/>
              </a:rPr>
              <a:t>. </a:t>
            </a:r>
            <a:endParaRPr lang="ru-RU" dirty="0" smtClean="0">
              <a:latin typeface="+mj-lt"/>
            </a:endParaRPr>
          </a:p>
          <a:p>
            <a:r>
              <a:rPr lang="ru-RU" dirty="0" smtClean="0">
                <a:latin typeface="+mj-lt"/>
              </a:rPr>
              <a:t>Он </a:t>
            </a:r>
            <a:r>
              <a:rPr lang="ru-RU" dirty="0">
                <a:latin typeface="+mj-lt"/>
              </a:rPr>
              <a:t>сумел довести машину </a:t>
            </a:r>
            <a:r>
              <a:rPr lang="ru-RU" dirty="0" smtClean="0">
                <a:latin typeface="+mj-lt"/>
              </a:rPr>
              <a:t>под минометным </a:t>
            </a:r>
            <a:r>
              <a:rPr lang="ru-RU" dirty="0">
                <a:latin typeface="+mj-lt"/>
              </a:rPr>
              <a:t>огнем и непрекращающимся </a:t>
            </a:r>
            <a:r>
              <a:rPr lang="ru-RU" dirty="0" smtClean="0">
                <a:latin typeface="+mj-lt"/>
              </a:rPr>
              <a:t>обстрелом, но </a:t>
            </a:r>
            <a:r>
              <a:rPr lang="ru-RU" dirty="0">
                <a:latin typeface="+mj-lt"/>
              </a:rPr>
              <a:t>по дороге получил страшное ранение </a:t>
            </a:r>
            <a:r>
              <a:rPr lang="ru-RU" dirty="0" smtClean="0">
                <a:latin typeface="+mj-lt"/>
              </a:rPr>
              <a:t>осколком снаряда </a:t>
            </a:r>
            <a:r>
              <a:rPr lang="ru-RU" dirty="0">
                <a:latin typeface="+mj-lt"/>
              </a:rPr>
              <a:t>в голову.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873653" y="4335920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+mj-lt"/>
              </a:rPr>
              <a:t>Выжил, но ослеп… </a:t>
            </a:r>
            <a:endParaRPr lang="ru-RU" b="1" dirty="0" smtClean="0">
              <a:solidFill>
                <a:srgbClr val="FF0000"/>
              </a:solidFill>
              <a:latin typeface="+mj-lt"/>
            </a:endParaRPr>
          </a:p>
          <a:p>
            <a:r>
              <a:rPr lang="ru-RU" dirty="0" smtClean="0">
                <a:latin typeface="+mj-lt"/>
              </a:rPr>
              <a:t>Несмотря на </a:t>
            </a:r>
            <a:r>
              <a:rPr lang="ru-RU" dirty="0">
                <a:latin typeface="+mj-lt"/>
              </a:rPr>
              <a:t>перенесенные Асадовым </a:t>
            </a:r>
            <a:r>
              <a:rPr lang="ru-RU" dirty="0" smtClean="0">
                <a:latin typeface="+mj-lt"/>
              </a:rPr>
              <a:t>12 операций, черепно-мозговая </a:t>
            </a:r>
            <a:r>
              <a:rPr lang="ru-RU" dirty="0">
                <a:latin typeface="+mj-lt"/>
              </a:rPr>
              <a:t>травма, полученная им, </a:t>
            </a:r>
            <a:r>
              <a:rPr lang="ru-RU" dirty="0" smtClean="0">
                <a:latin typeface="+mj-lt"/>
              </a:rPr>
              <a:t>была настолько </a:t>
            </a:r>
            <a:r>
              <a:rPr lang="ru-RU" dirty="0">
                <a:latin typeface="+mj-lt"/>
              </a:rPr>
              <a:t>серьезна, что никто и не надеялся, что </a:t>
            </a:r>
            <a:r>
              <a:rPr lang="ru-RU" dirty="0" smtClean="0">
                <a:latin typeface="+mj-lt"/>
              </a:rPr>
              <a:t>герой выживет.</a:t>
            </a:r>
          </a:p>
          <a:p>
            <a:r>
              <a:rPr lang="ru-RU" dirty="0" smtClean="0">
                <a:latin typeface="+mj-lt"/>
              </a:rPr>
              <a:t>Однако </a:t>
            </a:r>
            <a:r>
              <a:rPr lang="ru-RU" dirty="0">
                <a:latin typeface="+mj-lt"/>
              </a:rPr>
              <a:t>Эдуард выжил. Выжил, но навсегда</a:t>
            </a:r>
          </a:p>
          <a:p>
            <a:r>
              <a:rPr lang="ru-RU" dirty="0">
                <a:latin typeface="+mj-lt"/>
              </a:rPr>
              <a:t>лишился зрения. Этот факт поверг поэта в </a:t>
            </a:r>
            <a:r>
              <a:rPr lang="ru-RU" dirty="0" smtClean="0">
                <a:latin typeface="+mj-lt"/>
              </a:rPr>
              <a:t>глубокую депрессию.</a:t>
            </a:r>
            <a:endParaRPr lang="ru-RU" dirty="0"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316" y="3289612"/>
            <a:ext cx="2683705" cy="335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197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157600" y="148208"/>
            <a:ext cx="388279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>
                <a:latin typeface="Impact" panose="020B0806030902050204" pitchFamily="34" charset="0"/>
              </a:rPr>
              <a:t>Первая семья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411704" y="1027968"/>
            <a:ext cx="1015465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+mj-lt"/>
              </a:rPr>
              <a:t>По воспоминаниям самого Асадова, спасла его любовь женщин. Именно в </a:t>
            </a:r>
            <a:r>
              <a:rPr lang="ru-RU" dirty="0" smtClean="0">
                <a:latin typeface="+mj-lt"/>
              </a:rPr>
              <a:t>госпитале</a:t>
            </a:r>
            <a:r>
              <a:rPr lang="en-US" dirty="0" smtClean="0">
                <a:latin typeface="+mj-lt"/>
              </a:rPr>
              <a:t> </a:t>
            </a:r>
            <a:r>
              <a:rPr lang="ru-RU" dirty="0" smtClean="0">
                <a:latin typeface="+mj-lt"/>
              </a:rPr>
              <a:t>поэт </a:t>
            </a:r>
            <a:r>
              <a:rPr lang="ru-RU" dirty="0">
                <a:latin typeface="+mj-lt"/>
              </a:rPr>
              <a:t>выяснил, что он знаменит, что у него множество поклонниц. Девушки </a:t>
            </a:r>
            <a:r>
              <a:rPr lang="ru-RU" dirty="0" smtClean="0">
                <a:latin typeface="+mj-lt"/>
              </a:rPr>
              <a:t>регулярно</a:t>
            </a:r>
            <a:r>
              <a:rPr lang="en-US" dirty="0" smtClean="0">
                <a:latin typeface="+mj-lt"/>
              </a:rPr>
              <a:t> </a:t>
            </a:r>
            <a:r>
              <a:rPr lang="ru-RU" dirty="0" smtClean="0">
                <a:latin typeface="+mj-lt"/>
              </a:rPr>
              <a:t>навещали </a:t>
            </a:r>
            <a:r>
              <a:rPr lang="ru-RU" dirty="0">
                <a:latin typeface="+mj-lt"/>
              </a:rPr>
              <a:t>своего кумира, и как минимум, шесть из них были готовы выйти замуж </a:t>
            </a:r>
            <a:r>
              <a:rPr lang="ru-RU" dirty="0" smtClean="0">
                <a:latin typeface="+mj-lt"/>
              </a:rPr>
              <a:t>за</a:t>
            </a:r>
            <a:r>
              <a:rPr lang="en-US" dirty="0" smtClean="0">
                <a:latin typeface="+mj-lt"/>
              </a:rPr>
              <a:t> </a:t>
            </a:r>
            <a:r>
              <a:rPr lang="ru-RU" dirty="0" smtClean="0">
                <a:latin typeface="+mj-lt"/>
              </a:rPr>
              <a:t>поэта-героя</a:t>
            </a:r>
            <a:r>
              <a:rPr lang="ru-RU" dirty="0">
                <a:latin typeface="+mj-lt"/>
              </a:rPr>
              <a:t>.</a:t>
            </a:r>
          </a:p>
          <a:p>
            <a:r>
              <a:rPr lang="ru-RU" dirty="0">
                <a:latin typeface="+mj-lt"/>
              </a:rPr>
              <a:t>Перед одной из них Асадов устоять не смог. Это была Ирина Викторова, артистка</a:t>
            </a:r>
          </a:p>
          <a:p>
            <a:r>
              <a:rPr lang="ru-RU" dirty="0">
                <a:latin typeface="+mj-lt"/>
              </a:rPr>
              <a:t>детского театра, она и стала первой женой поэта. К сожалению, этот брак не был</a:t>
            </a:r>
          </a:p>
          <a:p>
            <a:r>
              <a:rPr lang="ru-RU" dirty="0">
                <a:latin typeface="+mj-lt"/>
              </a:rPr>
              <a:t>долговечным, любовь, которую Ира, казалось, испытывала к Эдуарду, оказалась</a:t>
            </a:r>
          </a:p>
          <a:p>
            <a:r>
              <a:rPr lang="ru-RU" dirty="0">
                <a:latin typeface="+mj-lt"/>
              </a:rPr>
              <a:t>увлечением, и пара вскоре </a:t>
            </a:r>
            <a:r>
              <a:rPr lang="ru-RU" dirty="0" smtClean="0">
                <a:latin typeface="+mj-lt"/>
              </a:rPr>
              <a:t>рассталась.</a:t>
            </a:r>
            <a:r>
              <a:rPr lang="en-US" dirty="0" smtClean="0">
                <a:latin typeface="+mj-lt"/>
              </a:rPr>
              <a:t> </a:t>
            </a:r>
            <a:r>
              <a:rPr lang="ru-RU" dirty="0" smtClean="0">
                <a:latin typeface="+mj-lt"/>
              </a:rPr>
              <a:t>Каких </a:t>
            </a:r>
            <a:r>
              <a:rPr lang="ru-RU" dirty="0">
                <a:latin typeface="+mj-lt"/>
              </a:rPr>
              <a:t>бы тем ни касался Асадов, о чем бы он </a:t>
            </a:r>
            <a:r>
              <a:rPr lang="ru-RU" dirty="0" smtClean="0">
                <a:latin typeface="+mj-lt"/>
              </a:rPr>
              <a:t>ни</a:t>
            </a:r>
            <a:r>
              <a:rPr lang="en-US" dirty="0" smtClean="0">
                <a:latin typeface="+mj-lt"/>
              </a:rPr>
              <a:t> </a:t>
            </a:r>
            <a:r>
              <a:rPr lang="ru-RU" dirty="0" smtClean="0">
                <a:latin typeface="+mj-lt"/>
              </a:rPr>
              <a:t>писал</a:t>
            </a:r>
            <a:r>
              <a:rPr lang="ru-RU" dirty="0">
                <a:latin typeface="+mj-lt"/>
              </a:rPr>
              <a:t>, это всегда интересно и ярко, это </a:t>
            </a:r>
            <a:r>
              <a:rPr lang="ru-RU" dirty="0" smtClean="0">
                <a:latin typeface="+mj-lt"/>
              </a:rPr>
              <a:t>всегда</a:t>
            </a:r>
            <a:r>
              <a:rPr lang="en-US" dirty="0" smtClean="0">
                <a:latin typeface="+mj-lt"/>
              </a:rPr>
              <a:t> </a:t>
            </a:r>
            <a:r>
              <a:rPr lang="ru-RU" dirty="0" smtClean="0">
                <a:latin typeface="+mj-lt"/>
              </a:rPr>
              <a:t>волнует </a:t>
            </a:r>
            <a:r>
              <a:rPr lang="ru-RU" dirty="0">
                <a:latin typeface="+mj-lt"/>
              </a:rPr>
              <a:t>душу. Множество стихотворений </a:t>
            </a:r>
            <a:r>
              <a:rPr lang="ru-RU" dirty="0" smtClean="0">
                <a:latin typeface="+mj-lt"/>
              </a:rPr>
              <a:t>Асадова</a:t>
            </a:r>
            <a:r>
              <a:rPr lang="en-US" dirty="0" smtClean="0">
                <a:latin typeface="+mj-lt"/>
              </a:rPr>
              <a:t> </a:t>
            </a:r>
            <a:r>
              <a:rPr lang="ru-RU" dirty="0" smtClean="0">
                <a:latin typeface="+mj-lt"/>
              </a:rPr>
              <a:t>посвящены </a:t>
            </a:r>
            <a:r>
              <a:rPr lang="ru-RU" dirty="0">
                <a:latin typeface="+mj-lt"/>
              </a:rPr>
              <a:t>любви. Эдуард Аркадьевич</a:t>
            </a:r>
          </a:p>
          <a:p>
            <a:r>
              <a:rPr lang="ru-RU" dirty="0">
                <a:latin typeface="+mj-lt"/>
              </a:rPr>
              <a:t>вспоминает, что он всегда прекрасно относился к</a:t>
            </a:r>
          </a:p>
          <a:p>
            <a:r>
              <a:rPr lang="ru-RU" dirty="0">
                <a:latin typeface="+mj-lt"/>
              </a:rPr>
              <a:t>женщинам. Когда он ушел на фронт, у него </a:t>
            </a:r>
            <a:r>
              <a:rPr lang="ru-RU" dirty="0" smtClean="0">
                <a:latin typeface="+mj-lt"/>
              </a:rPr>
              <a:t>не</a:t>
            </a:r>
            <a:r>
              <a:rPr lang="en-US" dirty="0" smtClean="0">
                <a:latin typeface="+mj-lt"/>
              </a:rPr>
              <a:t> </a:t>
            </a:r>
            <a:r>
              <a:rPr lang="ru-RU" dirty="0" smtClean="0">
                <a:latin typeface="+mj-lt"/>
              </a:rPr>
              <a:t>было </a:t>
            </a:r>
            <a:r>
              <a:rPr lang="ru-RU" dirty="0">
                <a:latin typeface="+mj-lt"/>
              </a:rPr>
              <a:t>любимой девушки. Не успел еще </a:t>
            </a:r>
            <a:r>
              <a:rPr lang="ru-RU" dirty="0" smtClean="0">
                <a:latin typeface="+mj-lt"/>
              </a:rPr>
              <a:t>влюбиться</a:t>
            </a:r>
            <a:r>
              <a:rPr lang="en-US" dirty="0" smtClean="0">
                <a:latin typeface="+mj-lt"/>
              </a:rPr>
              <a:t> </a:t>
            </a:r>
            <a:r>
              <a:rPr lang="ru-RU" dirty="0" smtClean="0">
                <a:latin typeface="+mj-lt"/>
              </a:rPr>
              <a:t>– </a:t>
            </a:r>
            <a:r>
              <a:rPr lang="ru-RU" dirty="0">
                <a:latin typeface="+mj-lt"/>
              </a:rPr>
              <a:t>ведь ему было всего семнадцать </a:t>
            </a:r>
            <a:r>
              <a:rPr lang="ru-RU" dirty="0" smtClean="0">
                <a:latin typeface="+mj-lt"/>
              </a:rPr>
              <a:t>лет.</a:t>
            </a:r>
            <a:r>
              <a:rPr lang="en-US" dirty="0" smtClean="0">
                <a:latin typeface="+mj-lt"/>
              </a:rPr>
              <a:t> </a:t>
            </a:r>
            <a:r>
              <a:rPr lang="ru-RU" dirty="0" smtClean="0">
                <a:latin typeface="+mj-lt"/>
              </a:rPr>
              <a:t>Одну </a:t>
            </a:r>
            <a:r>
              <a:rPr lang="ru-RU" dirty="0">
                <a:latin typeface="+mj-lt"/>
              </a:rPr>
              <a:t>из книг поэт назвал – «Я люблю навсегда».</a:t>
            </a:r>
          </a:p>
          <a:p>
            <a:r>
              <a:rPr lang="ru-RU" sz="2000" dirty="0">
                <a:solidFill>
                  <a:srgbClr val="FF0000"/>
                </a:solidFill>
                <a:latin typeface="+mj-lt"/>
              </a:rPr>
              <a:t>«Люблю», «любимые» - слова, повторяющиеся </a:t>
            </a:r>
            <a:r>
              <a:rPr lang="ru-RU" sz="2000" dirty="0" smtClean="0">
                <a:solidFill>
                  <a:srgbClr val="FF0000"/>
                </a:solidFill>
                <a:latin typeface="+mj-lt"/>
              </a:rPr>
              <a:t>у</a:t>
            </a:r>
            <a:r>
              <a:rPr lang="en-US" sz="2000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ru-RU" sz="2000" dirty="0" smtClean="0">
                <a:solidFill>
                  <a:srgbClr val="FF0000"/>
                </a:solidFill>
                <a:latin typeface="+mj-lt"/>
              </a:rPr>
              <a:t>Асадова </a:t>
            </a:r>
            <a:r>
              <a:rPr lang="ru-RU" sz="2000" dirty="0">
                <a:solidFill>
                  <a:srgbClr val="FF0000"/>
                </a:solidFill>
                <a:latin typeface="+mj-lt"/>
              </a:rPr>
              <a:t>чаще прочих.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9390" y="5324048"/>
            <a:ext cx="1476000" cy="138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803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01051" y="3759868"/>
            <a:ext cx="8157411" cy="2175612"/>
          </a:xfrm>
          <a:prstGeom prst="round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898231" y="226817"/>
            <a:ext cx="864669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+mj-lt"/>
              </a:rPr>
              <a:t>По окончании войны Эдуард Асадов </a:t>
            </a:r>
            <a:r>
              <a:rPr lang="ru-RU" sz="2000" dirty="0" smtClean="0">
                <a:latin typeface="+mj-lt"/>
              </a:rPr>
              <a:t>продолжил</a:t>
            </a:r>
            <a:r>
              <a:rPr lang="en-US" sz="2000" dirty="0" smtClean="0">
                <a:latin typeface="+mj-lt"/>
              </a:rPr>
              <a:t> </a:t>
            </a:r>
            <a:r>
              <a:rPr lang="ru-RU" sz="2000" dirty="0" smtClean="0">
                <a:latin typeface="+mj-lt"/>
              </a:rPr>
              <a:t>свою </a:t>
            </a:r>
            <a:r>
              <a:rPr lang="ru-RU" sz="2000" dirty="0">
                <a:latin typeface="+mj-lt"/>
              </a:rPr>
              <a:t>деятельность как поэт и прозаик. Поначалу </a:t>
            </a:r>
            <a:r>
              <a:rPr lang="ru-RU" sz="2000" dirty="0" smtClean="0">
                <a:latin typeface="+mj-lt"/>
              </a:rPr>
              <a:t>он</a:t>
            </a:r>
            <a:r>
              <a:rPr lang="en-US" sz="2000" dirty="0" smtClean="0">
                <a:latin typeface="+mj-lt"/>
              </a:rPr>
              <a:t> </a:t>
            </a:r>
            <a:r>
              <a:rPr lang="ru-RU" sz="2000" dirty="0" smtClean="0">
                <a:latin typeface="+mj-lt"/>
              </a:rPr>
              <a:t>писал стихи</a:t>
            </a:r>
            <a:endParaRPr lang="en-US" sz="2000" dirty="0" smtClean="0">
              <a:latin typeface="+mj-lt"/>
            </a:endParaRPr>
          </a:p>
          <a:p>
            <a:r>
              <a:rPr lang="ru-RU" sz="2000" dirty="0" smtClean="0">
                <a:latin typeface="+mj-lt"/>
              </a:rPr>
              <a:t> </a:t>
            </a:r>
            <a:r>
              <a:rPr lang="ru-RU" sz="2000" dirty="0">
                <a:latin typeface="+mj-lt"/>
              </a:rPr>
              <a:t>«в стол», не решаясь публиковаться.</a:t>
            </a:r>
          </a:p>
          <a:p>
            <a:r>
              <a:rPr lang="ru-RU" sz="2000" dirty="0">
                <a:latin typeface="+mj-lt"/>
              </a:rPr>
              <a:t>Однажды поэт отправил несколько </a:t>
            </a:r>
            <a:r>
              <a:rPr lang="ru-RU" sz="2000" dirty="0" smtClean="0">
                <a:latin typeface="+mj-lt"/>
              </a:rPr>
              <a:t>стихотворений</a:t>
            </a:r>
            <a:r>
              <a:rPr lang="en-US" sz="2000" dirty="0" smtClean="0">
                <a:latin typeface="+mj-lt"/>
              </a:rPr>
              <a:t> </a:t>
            </a:r>
            <a:r>
              <a:rPr lang="ru-RU" sz="2000" dirty="0" smtClean="0">
                <a:latin typeface="+mj-lt"/>
              </a:rPr>
              <a:t>Корнею </a:t>
            </a:r>
            <a:r>
              <a:rPr lang="ru-RU" sz="2000" dirty="0">
                <a:latin typeface="+mj-lt"/>
              </a:rPr>
              <a:t>Чуковскому , которого </a:t>
            </a:r>
            <a:r>
              <a:rPr lang="ru-RU" sz="2000" dirty="0" smtClean="0">
                <a:latin typeface="+mj-lt"/>
              </a:rPr>
              <a:t>считал</a:t>
            </a:r>
            <a:r>
              <a:rPr lang="en-US" sz="2000" dirty="0" smtClean="0">
                <a:latin typeface="+mj-lt"/>
              </a:rPr>
              <a:t> </a:t>
            </a:r>
            <a:r>
              <a:rPr lang="ru-RU" sz="2000" dirty="0" smtClean="0">
                <a:latin typeface="+mj-lt"/>
              </a:rPr>
              <a:t>профессионалом </a:t>
            </a:r>
            <a:r>
              <a:rPr lang="ru-RU" sz="2000" dirty="0">
                <a:latin typeface="+mj-lt"/>
              </a:rPr>
              <a:t>в поэзии. Чуковский сначала</a:t>
            </a:r>
          </a:p>
          <a:p>
            <a:r>
              <a:rPr lang="ru-RU" sz="2000" dirty="0">
                <a:latin typeface="+mj-lt"/>
              </a:rPr>
              <a:t>раскритиковал произведения Асадова в пух и </a:t>
            </a:r>
            <a:r>
              <a:rPr lang="ru-RU" sz="2000" dirty="0" smtClean="0">
                <a:latin typeface="+mj-lt"/>
              </a:rPr>
              <a:t>прах,</a:t>
            </a:r>
            <a:r>
              <a:rPr lang="en-US" sz="2000" dirty="0" smtClean="0">
                <a:latin typeface="+mj-lt"/>
              </a:rPr>
              <a:t> </a:t>
            </a:r>
            <a:r>
              <a:rPr lang="ru-RU" sz="2000" dirty="0" smtClean="0">
                <a:latin typeface="+mj-lt"/>
              </a:rPr>
              <a:t>но </a:t>
            </a:r>
            <a:r>
              <a:rPr lang="ru-RU" sz="2000" dirty="0">
                <a:latin typeface="+mj-lt"/>
              </a:rPr>
              <a:t>в конце письма неожиданно подвел </a:t>
            </a:r>
            <a:r>
              <a:rPr lang="ru-RU" sz="2000" dirty="0" smtClean="0">
                <a:latin typeface="+mj-lt"/>
              </a:rPr>
              <a:t>итог,</a:t>
            </a:r>
            <a:r>
              <a:rPr lang="en-US" sz="2000" dirty="0" smtClean="0">
                <a:latin typeface="+mj-lt"/>
              </a:rPr>
              <a:t> </a:t>
            </a:r>
            <a:r>
              <a:rPr lang="ru-RU" sz="2000" dirty="0" smtClean="0">
                <a:latin typeface="+mj-lt"/>
              </a:rPr>
              <a:t>написав</a:t>
            </a:r>
            <a:r>
              <a:rPr lang="ru-RU" sz="2000" dirty="0">
                <a:latin typeface="+mj-lt"/>
              </a:rPr>
              <a:t>, что Эдуард – истинный поэт, </a:t>
            </a:r>
            <a:r>
              <a:rPr lang="ru-RU" sz="2000" dirty="0" smtClean="0">
                <a:latin typeface="+mj-lt"/>
              </a:rPr>
              <a:t>обладающий</a:t>
            </a:r>
            <a:r>
              <a:rPr lang="en-US" sz="2000" dirty="0" smtClean="0">
                <a:latin typeface="+mj-lt"/>
              </a:rPr>
              <a:t> </a:t>
            </a:r>
            <a:r>
              <a:rPr lang="ru-RU" sz="2000" dirty="0" smtClean="0">
                <a:solidFill>
                  <a:srgbClr val="FF0000"/>
                </a:solidFill>
                <a:latin typeface="+mj-lt"/>
              </a:rPr>
              <a:t>«подлинным </a:t>
            </a:r>
            <a:r>
              <a:rPr lang="ru-RU" sz="2000" dirty="0">
                <a:solidFill>
                  <a:srgbClr val="FF0000"/>
                </a:solidFill>
                <a:latin typeface="+mj-lt"/>
              </a:rPr>
              <a:t>поэтическим дыханием».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832" y="473838"/>
            <a:ext cx="3568104" cy="221794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01051" y="3878178"/>
            <a:ext cx="842210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+mj-lt"/>
              </a:rPr>
              <a:t>После такого «благословения» </a:t>
            </a:r>
            <a:r>
              <a:rPr lang="ru-RU" sz="2000" dirty="0" smtClean="0">
                <a:latin typeface="+mj-lt"/>
              </a:rPr>
              <a:t>Асадов</a:t>
            </a:r>
            <a:r>
              <a:rPr lang="en-US" sz="2000" dirty="0" smtClean="0">
                <a:latin typeface="+mj-lt"/>
              </a:rPr>
              <a:t> </a:t>
            </a:r>
            <a:r>
              <a:rPr lang="ru-RU" sz="2000" dirty="0" smtClean="0">
                <a:latin typeface="+mj-lt"/>
              </a:rPr>
              <a:t>воспрянул </a:t>
            </a:r>
            <a:r>
              <a:rPr lang="ru-RU" sz="2000" dirty="0">
                <a:latin typeface="+mj-lt"/>
              </a:rPr>
              <a:t>духом. Он поступил </a:t>
            </a:r>
            <a:r>
              <a:rPr lang="ru-RU" sz="2000" dirty="0" smtClean="0">
                <a:latin typeface="+mj-lt"/>
              </a:rPr>
              <a:t>в</a:t>
            </a:r>
            <a:r>
              <a:rPr lang="en-US" sz="2000" dirty="0" smtClean="0">
                <a:latin typeface="+mj-lt"/>
              </a:rPr>
              <a:t> </a:t>
            </a:r>
            <a:r>
              <a:rPr lang="ru-RU" sz="2000" dirty="0" smtClean="0">
                <a:latin typeface="+mj-lt"/>
              </a:rPr>
              <a:t>столичный </a:t>
            </a:r>
            <a:r>
              <a:rPr lang="ru-RU" sz="2000" dirty="0">
                <a:latin typeface="+mj-lt"/>
              </a:rPr>
              <a:t>Литературный </a:t>
            </a:r>
            <a:r>
              <a:rPr lang="ru-RU" sz="2000" dirty="0" smtClean="0">
                <a:latin typeface="+mj-lt"/>
              </a:rPr>
              <a:t>университет,</a:t>
            </a:r>
            <a:r>
              <a:rPr lang="en-US" sz="2000" dirty="0" smtClean="0">
                <a:latin typeface="+mj-lt"/>
              </a:rPr>
              <a:t> </a:t>
            </a:r>
            <a:r>
              <a:rPr lang="ru-RU" sz="2000" dirty="0" smtClean="0">
                <a:latin typeface="+mj-lt"/>
              </a:rPr>
              <a:t>который </a:t>
            </a:r>
            <a:r>
              <a:rPr lang="ru-RU" sz="2000" dirty="0">
                <a:latin typeface="+mj-lt"/>
              </a:rPr>
              <a:t>с успехом окончил в 1951 году. </a:t>
            </a:r>
            <a:r>
              <a:rPr lang="ru-RU" sz="2000" dirty="0" smtClean="0">
                <a:latin typeface="+mj-lt"/>
              </a:rPr>
              <a:t>В</a:t>
            </a:r>
            <a:r>
              <a:rPr lang="en-US" sz="2000" dirty="0" smtClean="0">
                <a:latin typeface="+mj-lt"/>
              </a:rPr>
              <a:t> </a:t>
            </a:r>
            <a:r>
              <a:rPr lang="ru-RU" sz="2000" dirty="0" smtClean="0">
                <a:latin typeface="+mj-lt"/>
              </a:rPr>
              <a:t>том </a:t>
            </a:r>
            <a:r>
              <a:rPr lang="ru-RU" sz="2000" dirty="0">
                <a:latin typeface="+mj-lt"/>
              </a:rPr>
              <a:t>же году вышел первый из </a:t>
            </a:r>
            <a:r>
              <a:rPr lang="ru-RU" sz="2000" dirty="0" smtClean="0">
                <a:latin typeface="+mj-lt"/>
              </a:rPr>
              <a:t>его</a:t>
            </a:r>
            <a:r>
              <a:rPr lang="en-US" sz="2000" dirty="0" smtClean="0">
                <a:latin typeface="+mj-lt"/>
              </a:rPr>
              <a:t> </a:t>
            </a:r>
            <a:r>
              <a:rPr lang="ru-RU" sz="2000" dirty="0" smtClean="0">
                <a:latin typeface="+mj-lt"/>
              </a:rPr>
              <a:t>сборников </a:t>
            </a:r>
            <a:r>
              <a:rPr lang="ru-RU" sz="2000" dirty="0">
                <a:latin typeface="+mj-lt"/>
              </a:rPr>
              <a:t>«Светлая дорога». </a:t>
            </a:r>
            <a:r>
              <a:rPr lang="ru-RU" sz="2000" dirty="0" smtClean="0">
                <a:latin typeface="+mj-lt"/>
              </a:rPr>
              <a:t>Затем</a:t>
            </a:r>
            <a:r>
              <a:rPr lang="en-US" sz="2000" dirty="0" smtClean="0">
                <a:latin typeface="+mj-lt"/>
              </a:rPr>
              <a:t> </a:t>
            </a:r>
            <a:r>
              <a:rPr lang="ru-RU" sz="2000" dirty="0" smtClean="0">
                <a:latin typeface="+mj-lt"/>
              </a:rPr>
              <a:t>последовало </a:t>
            </a:r>
            <a:r>
              <a:rPr lang="ru-RU" sz="2000" dirty="0">
                <a:latin typeface="+mj-lt"/>
              </a:rPr>
              <a:t>вступление в члены КПСС и </a:t>
            </a:r>
            <a:r>
              <a:rPr lang="ru-RU" sz="2000" dirty="0" smtClean="0">
                <a:latin typeface="+mj-lt"/>
              </a:rPr>
              <a:t>в</a:t>
            </a:r>
            <a:r>
              <a:rPr lang="en-US" sz="2000" dirty="0" smtClean="0">
                <a:latin typeface="+mj-lt"/>
              </a:rPr>
              <a:t> </a:t>
            </a:r>
            <a:r>
              <a:rPr lang="ru-RU" sz="2000" dirty="0" smtClean="0">
                <a:latin typeface="+mj-lt"/>
              </a:rPr>
              <a:t>Союз </a:t>
            </a:r>
            <a:r>
              <a:rPr lang="ru-RU" sz="2000" dirty="0">
                <a:latin typeface="+mj-lt"/>
              </a:rPr>
              <a:t>писателей, долгожданное</a:t>
            </a:r>
          </a:p>
          <a:p>
            <a:r>
              <a:rPr lang="ru-RU" sz="2000" dirty="0">
                <a:latin typeface="+mj-lt"/>
              </a:rPr>
              <a:t>признание широкой публики и </a:t>
            </a:r>
            <a:r>
              <a:rPr lang="ru-RU" sz="2000" dirty="0" smtClean="0">
                <a:latin typeface="+mj-lt"/>
              </a:rPr>
              <a:t>мировой</a:t>
            </a:r>
            <a:r>
              <a:rPr lang="en-US" sz="2000" dirty="0" smtClean="0">
                <a:latin typeface="+mj-lt"/>
              </a:rPr>
              <a:t> </a:t>
            </a:r>
            <a:r>
              <a:rPr lang="ru-RU" sz="2000" dirty="0" smtClean="0">
                <a:latin typeface="+mj-lt"/>
              </a:rPr>
              <a:t>общественности</a:t>
            </a:r>
            <a:r>
              <a:rPr lang="ru-RU" sz="2000" dirty="0">
                <a:latin typeface="+mj-lt"/>
              </a:rPr>
              <a:t>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3420" y="3195087"/>
            <a:ext cx="2121942" cy="330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6808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513347" y="3188149"/>
            <a:ext cx="6112042" cy="305223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39453" y="192505"/>
            <a:ext cx="9352547" cy="236768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192379" y="313418"/>
            <a:ext cx="899962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+mj-lt"/>
              </a:rPr>
              <a:t>В послевоенные годы Эдуард Асадов участвовал в многочисленных </a:t>
            </a:r>
            <a:r>
              <a:rPr lang="ru-RU" sz="2000" dirty="0" smtClean="0">
                <a:latin typeface="+mj-lt"/>
              </a:rPr>
              <a:t>литературных</a:t>
            </a:r>
            <a:r>
              <a:rPr lang="en-US" sz="2000" dirty="0" smtClean="0">
                <a:latin typeface="+mj-lt"/>
              </a:rPr>
              <a:t> </a:t>
            </a:r>
            <a:r>
              <a:rPr lang="ru-RU" sz="2000" dirty="0" smtClean="0">
                <a:latin typeface="+mj-lt"/>
              </a:rPr>
              <a:t>вечерах</a:t>
            </a:r>
            <a:r>
              <a:rPr lang="ru-RU" sz="2000" dirty="0">
                <a:latin typeface="+mj-lt"/>
              </a:rPr>
              <a:t>, читал со сцены стихи, раздавал автографы, выступал, рассказывая людям </a:t>
            </a:r>
            <a:r>
              <a:rPr lang="ru-RU" sz="2000" dirty="0" smtClean="0">
                <a:latin typeface="+mj-lt"/>
              </a:rPr>
              <a:t>о</a:t>
            </a:r>
            <a:r>
              <a:rPr lang="en-US" sz="2000" dirty="0" smtClean="0">
                <a:latin typeface="+mj-lt"/>
              </a:rPr>
              <a:t> </a:t>
            </a:r>
            <a:r>
              <a:rPr lang="ru-RU" sz="2000" dirty="0" smtClean="0">
                <a:latin typeface="+mj-lt"/>
              </a:rPr>
              <a:t>своей </a:t>
            </a:r>
            <a:r>
              <a:rPr lang="ru-RU" sz="2000" dirty="0">
                <a:latin typeface="+mj-lt"/>
              </a:rPr>
              <a:t>жизни и судьбе. Его любили и уважали, его стихами зачитывались </a:t>
            </a:r>
            <a:r>
              <a:rPr lang="ru-RU" sz="2000" dirty="0" smtClean="0">
                <a:latin typeface="+mj-lt"/>
              </a:rPr>
              <a:t>миллионы,</a:t>
            </a:r>
            <a:r>
              <a:rPr lang="en-US" sz="2000" dirty="0" smtClean="0">
                <a:latin typeface="+mj-lt"/>
              </a:rPr>
              <a:t> </a:t>
            </a:r>
            <a:r>
              <a:rPr lang="ru-RU" sz="2000" dirty="0" smtClean="0">
                <a:latin typeface="+mj-lt"/>
              </a:rPr>
              <a:t>Асадову </a:t>
            </a:r>
            <a:r>
              <a:rPr lang="ru-RU" sz="2000" dirty="0">
                <a:latin typeface="+mj-lt"/>
              </a:rPr>
              <a:t>приходили письма со всего Союза: так в душах людей отзывалось его</a:t>
            </a:r>
          </a:p>
          <a:p>
            <a:r>
              <a:rPr lang="ru-RU" sz="2000" dirty="0">
                <a:latin typeface="+mj-lt"/>
              </a:rPr>
              <a:t>творчество, затрагивая самые потаенные струны и самые глубокие чувства.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25643" y="3188149"/>
            <a:ext cx="599974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+mj-lt"/>
              </a:rPr>
              <a:t>С начала 1960-х годов </a:t>
            </a:r>
            <a:r>
              <a:rPr lang="ru-RU" dirty="0" smtClean="0">
                <a:latin typeface="+mj-lt"/>
              </a:rPr>
              <a:t>поэзия</a:t>
            </a:r>
            <a:r>
              <a:rPr lang="en-US" dirty="0" smtClean="0">
                <a:latin typeface="+mj-lt"/>
              </a:rPr>
              <a:t> </a:t>
            </a:r>
            <a:r>
              <a:rPr lang="ru-RU" dirty="0" smtClean="0">
                <a:latin typeface="+mj-lt"/>
              </a:rPr>
              <a:t>Эдуарда </a:t>
            </a:r>
            <a:r>
              <a:rPr lang="ru-RU" dirty="0">
                <a:latin typeface="+mj-lt"/>
              </a:rPr>
              <a:t>Асадова </a:t>
            </a:r>
            <a:r>
              <a:rPr lang="ru-RU" dirty="0" smtClean="0">
                <a:latin typeface="+mj-lt"/>
              </a:rPr>
              <a:t>приобрела</a:t>
            </a:r>
            <a:r>
              <a:rPr lang="en-US" dirty="0" smtClean="0">
                <a:latin typeface="+mj-lt"/>
              </a:rPr>
              <a:t> </a:t>
            </a:r>
            <a:r>
              <a:rPr lang="ru-RU" dirty="0" smtClean="0">
                <a:latin typeface="+mj-lt"/>
              </a:rPr>
              <a:t>широчайшее звучание.</a:t>
            </a:r>
            <a:r>
              <a:rPr lang="en-US" dirty="0" smtClean="0">
                <a:latin typeface="+mj-lt"/>
              </a:rPr>
              <a:t> </a:t>
            </a:r>
            <a:r>
              <a:rPr lang="ru-RU" dirty="0" smtClean="0">
                <a:latin typeface="+mj-lt"/>
              </a:rPr>
              <a:t>Всего </a:t>
            </a:r>
            <a:r>
              <a:rPr lang="ru-RU" dirty="0">
                <a:latin typeface="+mj-lt"/>
              </a:rPr>
              <a:t>вышло 60 </a:t>
            </a:r>
            <a:r>
              <a:rPr lang="ru-RU" dirty="0" smtClean="0">
                <a:latin typeface="+mj-lt"/>
              </a:rPr>
              <a:t>поэтических</a:t>
            </a:r>
            <a:r>
              <a:rPr lang="en-US" dirty="0" smtClean="0">
                <a:latin typeface="+mj-lt"/>
              </a:rPr>
              <a:t> </a:t>
            </a:r>
            <a:r>
              <a:rPr lang="ru-RU" dirty="0" smtClean="0">
                <a:latin typeface="+mj-lt"/>
              </a:rPr>
              <a:t>сборников </a:t>
            </a:r>
            <a:r>
              <a:rPr lang="ru-RU" dirty="0">
                <a:latin typeface="+mj-lt"/>
              </a:rPr>
              <a:t>Асадова, в которые </a:t>
            </a:r>
            <a:r>
              <a:rPr lang="ru-RU" dirty="0" smtClean="0">
                <a:latin typeface="+mj-lt"/>
              </a:rPr>
              <a:t>в</a:t>
            </a:r>
            <a:r>
              <a:rPr lang="en-US" dirty="0" smtClean="0">
                <a:latin typeface="+mj-lt"/>
              </a:rPr>
              <a:t> </a:t>
            </a:r>
            <a:r>
              <a:rPr lang="ru-RU" dirty="0" smtClean="0">
                <a:latin typeface="+mj-lt"/>
              </a:rPr>
              <a:t>разные </a:t>
            </a:r>
            <a:r>
              <a:rPr lang="ru-RU" dirty="0">
                <a:latin typeface="+mj-lt"/>
              </a:rPr>
              <a:t>годы вошли </a:t>
            </a:r>
            <a:r>
              <a:rPr lang="ru-RU" dirty="0" smtClean="0">
                <a:latin typeface="+mj-lt"/>
              </a:rPr>
              <a:t>такие</a:t>
            </a:r>
            <a:r>
              <a:rPr lang="en-US" dirty="0" smtClean="0">
                <a:latin typeface="+mj-lt"/>
              </a:rPr>
              <a:t> </a:t>
            </a:r>
            <a:r>
              <a:rPr lang="ru-RU" dirty="0" smtClean="0">
                <a:latin typeface="+mj-lt"/>
              </a:rPr>
              <a:t>широко </a:t>
            </a:r>
            <a:r>
              <a:rPr lang="ru-RU" dirty="0">
                <a:latin typeface="+mj-lt"/>
              </a:rPr>
              <a:t>известные его </a:t>
            </a:r>
            <a:r>
              <a:rPr lang="ru-RU" dirty="0" smtClean="0">
                <a:latin typeface="+mj-lt"/>
              </a:rPr>
              <a:t>поэмы,</a:t>
            </a:r>
            <a:r>
              <a:rPr lang="en-US" dirty="0" smtClean="0">
                <a:latin typeface="+mj-lt"/>
              </a:rPr>
              <a:t> </a:t>
            </a:r>
            <a:r>
              <a:rPr lang="ru-RU" dirty="0" smtClean="0">
                <a:latin typeface="+mj-lt"/>
              </a:rPr>
              <a:t>как </a:t>
            </a:r>
            <a:r>
              <a:rPr lang="ru-RU" dirty="0">
                <a:latin typeface="+mj-lt"/>
              </a:rPr>
              <a:t>"Снова в строй", "Шурка",</a:t>
            </a:r>
          </a:p>
          <a:p>
            <a:r>
              <a:rPr lang="ru-RU" dirty="0">
                <a:latin typeface="+mj-lt"/>
              </a:rPr>
              <a:t>"Галина", "Баллада о </a:t>
            </a:r>
            <a:r>
              <a:rPr lang="ru-RU" dirty="0" smtClean="0">
                <a:latin typeface="+mj-lt"/>
              </a:rPr>
              <a:t>ненависти</a:t>
            </a:r>
            <a:r>
              <a:rPr lang="en-US" dirty="0" smtClean="0">
                <a:latin typeface="+mj-lt"/>
              </a:rPr>
              <a:t> </a:t>
            </a:r>
            <a:r>
              <a:rPr lang="ru-RU" dirty="0" smtClean="0">
                <a:latin typeface="+mj-lt"/>
              </a:rPr>
              <a:t>и </a:t>
            </a:r>
            <a:r>
              <a:rPr lang="ru-RU" dirty="0">
                <a:latin typeface="+mj-lt"/>
              </a:rPr>
              <a:t>любви". Он умел говорить </a:t>
            </a:r>
            <a:r>
              <a:rPr lang="ru-RU" dirty="0" smtClean="0">
                <a:latin typeface="+mj-lt"/>
              </a:rPr>
              <a:t>с</a:t>
            </a:r>
            <a:r>
              <a:rPr lang="en-US" dirty="0" smtClean="0">
                <a:latin typeface="+mj-lt"/>
              </a:rPr>
              <a:t> </a:t>
            </a:r>
            <a:r>
              <a:rPr lang="ru-RU" dirty="0" smtClean="0">
                <a:latin typeface="+mj-lt"/>
              </a:rPr>
              <a:t>людьми </a:t>
            </a:r>
            <a:r>
              <a:rPr lang="ru-RU" dirty="0">
                <a:latin typeface="+mj-lt"/>
              </a:rPr>
              <a:t>на языке, привычном </a:t>
            </a:r>
            <a:r>
              <a:rPr lang="ru-RU" dirty="0" smtClean="0">
                <a:latin typeface="+mj-lt"/>
              </a:rPr>
              <a:t>и</a:t>
            </a:r>
            <a:r>
              <a:rPr lang="en-US" dirty="0" smtClean="0">
                <a:latin typeface="+mj-lt"/>
              </a:rPr>
              <a:t> </a:t>
            </a:r>
            <a:r>
              <a:rPr lang="ru-RU" dirty="0" smtClean="0">
                <a:latin typeface="+mj-lt"/>
              </a:rPr>
              <a:t>понятном </a:t>
            </a:r>
            <a:r>
              <a:rPr lang="ru-RU" dirty="0">
                <a:latin typeface="+mj-lt"/>
              </a:rPr>
              <a:t>всем. В его </a:t>
            </a:r>
            <a:r>
              <a:rPr lang="ru-RU" dirty="0" smtClean="0">
                <a:latin typeface="+mj-lt"/>
              </a:rPr>
              <a:t>сборниках</a:t>
            </a:r>
            <a:r>
              <a:rPr lang="en-US" dirty="0" smtClean="0">
                <a:latin typeface="+mj-lt"/>
              </a:rPr>
              <a:t> </a:t>
            </a:r>
            <a:r>
              <a:rPr lang="ru-RU" dirty="0" smtClean="0">
                <a:latin typeface="+mj-lt"/>
              </a:rPr>
              <a:t>можно </a:t>
            </a:r>
            <a:r>
              <a:rPr lang="ru-RU" dirty="0">
                <a:latin typeface="+mj-lt"/>
              </a:rPr>
              <a:t>найти ответы и добрые</a:t>
            </a:r>
          </a:p>
          <a:p>
            <a:r>
              <a:rPr lang="ru-RU" dirty="0">
                <a:latin typeface="+mj-lt"/>
              </a:rPr>
              <a:t>советы на многие </a:t>
            </a:r>
            <a:r>
              <a:rPr lang="ru-RU" dirty="0" smtClean="0">
                <a:latin typeface="+mj-lt"/>
              </a:rPr>
              <a:t>жизненные</a:t>
            </a:r>
            <a:r>
              <a:rPr lang="en-US" dirty="0" smtClean="0">
                <a:latin typeface="+mj-lt"/>
              </a:rPr>
              <a:t> </a:t>
            </a:r>
            <a:r>
              <a:rPr lang="ru-RU" dirty="0" smtClean="0">
                <a:latin typeface="+mj-lt"/>
              </a:rPr>
              <a:t>ситуации</a:t>
            </a:r>
            <a:r>
              <a:rPr lang="ru-RU" dirty="0">
                <a:latin typeface="+mj-lt"/>
              </a:rPr>
              <a:t>. «Трусиха», «Чудачка</a:t>
            </a:r>
            <a:r>
              <a:rPr lang="ru-RU" dirty="0" smtClean="0">
                <a:latin typeface="+mj-lt"/>
              </a:rPr>
              <a:t>»</a:t>
            </a:r>
            <a:r>
              <a:rPr lang="en-US" dirty="0" smtClean="0">
                <a:latin typeface="+mj-lt"/>
              </a:rPr>
              <a:t> </a:t>
            </a:r>
            <a:r>
              <a:rPr lang="ru-RU" dirty="0" smtClean="0">
                <a:latin typeface="+mj-lt"/>
              </a:rPr>
              <a:t>«</a:t>
            </a:r>
            <a:r>
              <a:rPr lang="ru-RU" dirty="0">
                <a:latin typeface="+mj-lt"/>
              </a:rPr>
              <a:t>Падает снег».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0926" y="2681100"/>
            <a:ext cx="1502526" cy="211292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9979" y="3767349"/>
            <a:ext cx="2199473" cy="290606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2505" y="2681100"/>
            <a:ext cx="2113173" cy="296088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505" y="1376346"/>
            <a:ext cx="1523685" cy="142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8171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37164" y="0"/>
            <a:ext cx="691086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>
                <a:latin typeface="Impact" panose="020B0806030902050204" pitchFamily="34" charset="0"/>
              </a:rPr>
              <a:t>Счастливый второй брак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796590" y="1732689"/>
            <a:ext cx="851835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+mj-lt"/>
              </a:rPr>
              <a:t>Со второй своей супругой, Галиной Разумовской,</a:t>
            </a:r>
          </a:p>
          <a:p>
            <a:r>
              <a:rPr lang="ru-RU" sz="2000" dirty="0">
                <a:latin typeface="+mj-lt"/>
              </a:rPr>
              <a:t>Асадов познакомился на одном из концертов во</a:t>
            </a:r>
          </a:p>
          <a:p>
            <a:r>
              <a:rPr lang="ru-RU" sz="2000" dirty="0">
                <a:latin typeface="+mj-lt"/>
              </a:rPr>
              <a:t>Дворце культуры МГУ. Она была артисткой</a:t>
            </a:r>
          </a:p>
          <a:p>
            <a:r>
              <a:rPr lang="ru-RU" sz="2000" dirty="0" err="1">
                <a:latin typeface="+mj-lt"/>
              </a:rPr>
              <a:t>Москонцерта</a:t>
            </a:r>
            <a:r>
              <a:rPr lang="ru-RU" sz="2000" dirty="0">
                <a:latin typeface="+mj-lt"/>
              </a:rPr>
              <a:t>. Галина стала верной спутницей,</a:t>
            </a:r>
          </a:p>
          <a:p>
            <a:r>
              <a:rPr lang="ru-RU" sz="2000" dirty="0">
                <a:latin typeface="+mj-lt"/>
              </a:rPr>
              <a:t>последней любовью, музой и глазами поэта. </a:t>
            </a:r>
            <a:r>
              <a:rPr lang="ru-RU" sz="2000" dirty="0" smtClean="0">
                <a:latin typeface="+mj-lt"/>
              </a:rPr>
              <a:t>Она</a:t>
            </a:r>
            <a:endParaRPr lang="ru-RU" sz="2000" dirty="0">
              <a:latin typeface="+mj-lt"/>
            </a:endParaRPr>
          </a:p>
          <a:p>
            <a:r>
              <a:rPr lang="ru-RU" sz="2000" dirty="0">
                <a:latin typeface="+mj-lt"/>
              </a:rPr>
              <a:t>сопровождала его на все встречи, вечера,</a:t>
            </a:r>
          </a:p>
          <a:p>
            <a:r>
              <a:rPr lang="ru-RU" sz="2000" dirty="0">
                <a:latin typeface="+mj-lt"/>
              </a:rPr>
              <a:t>концерты, поддерживая морально и физически.</a:t>
            </a:r>
          </a:p>
          <a:p>
            <a:r>
              <a:rPr lang="ru-RU" sz="2000" dirty="0">
                <a:latin typeface="+mj-lt"/>
              </a:rPr>
              <a:t>Ради него супруга в 60 лет научилась водить</a:t>
            </a:r>
          </a:p>
          <a:p>
            <a:r>
              <a:rPr lang="ru-RU" sz="2000" dirty="0">
                <a:latin typeface="+mj-lt"/>
              </a:rPr>
              <a:t>автомобиль, чтобы Эдуарду Аркадьевичу было</a:t>
            </a:r>
          </a:p>
          <a:p>
            <a:r>
              <a:rPr lang="ru-RU" sz="2000" dirty="0">
                <a:latin typeface="+mj-lt"/>
              </a:rPr>
              <a:t>проще передвигаться по городу. В счастливом</a:t>
            </a:r>
          </a:p>
          <a:p>
            <a:r>
              <a:rPr lang="ru-RU" sz="2000" dirty="0">
                <a:latin typeface="+mj-lt"/>
              </a:rPr>
              <a:t>браке эта пара прожила целых 36 лет, до самой</a:t>
            </a:r>
          </a:p>
          <a:p>
            <a:r>
              <a:rPr lang="ru-RU" sz="2000" dirty="0">
                <a:latin typeface="+mj-lt"/>
              </a:rPr>
              <a:t>смерти Галины.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169" y="1235104"/>
            <a:ext cx="4278928" cy="239041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86" y="4041641"/>
            <a:ext cx="4369909" cy="2567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1904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946232" y="0"/>
            <a:ext cx="5037221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+mj-lt"/>
              </a:rPr>
              <a:t>Эдуард Асадов не только любил людей </a:t>
            </a:r>
            <a:r>
              <a:rPr lang="ru-RU" sz="2000" dirty="0" smtClean="0">
                <a:latin typeface="+mj-lt"/>
              </a:rPr>
              <a:t>и</a:t>
            </a:r>
            <a:r>
              <a:rPr lang="en-US" sz="2000" dirty="0" smtClean="0">
                <a:latin typeface="+mj-lt"/>
              </a:rPr>
              <a:t> </a:t>
            </a:r>
            <a:r>
              <a:rPr lang="ru-RU" sz="2000" dirty="0" smtClean="0">
                <a:latin typeface="+mj-lt"/>
              </a:rPr>
              <a:t>родную </a:t>
            </a:r>
            <a:r>
              <a:rPr lang="ru-RU" sz="2000" dirty="0">
                <a:latin typeface="+mj-lt"/>
              </a:rPr>
              <a:t>землю, он любил все живое на </a:t>
            </a:r>
            <a:r>
              <a:rPr lang="ru-RU" sz="2000" dirty="0" smtClean="0">
                <a:latin typeface="+mj-lt"/>
              </a:rPr>
              <a:t>ней.</a:t>
            </a:r>
            <a:r>
              <a:rPr lang="en-US" sz="2000" dirty="0" smtClean="0">
                <a:latin typeface="+mj-lt"/>
              </a:rPr>
              <a:t> </a:t>
            </a:r>
            <a:r>
              <a:rPr lang="ru-RU" sz="2000" dirty="0" smtClean="0">
                <a:latin typeface="+mj-lt"/>
              </a:rPr>
              <a:t>Есть </a:t>
            </a:r>
            <a:r>
              <a:rPr lang="ru-RU" sz="2000" dirty="0">
                <a:latin typeface="+mj-lt"/>
              </a:rPr>
              <a:t>в творчестве поэта </a:t>
            </a:r>
            <a:r>
              <a:rPr lang="ru-RU" sz="2000" dirty="0" smtClean="0">
                <a:latin typeface="+mj-lt"/>
              </a:rPr>
              <a:t>совершенно</a:t>
            </a:r>
            <a:r>
              <a:rPr lang="en-US" sz="2000" dirty="0" smtClean="0">
                <a:latin typeface="+mj-lt"/>
              </a:rPr>
              <a:t> </a:t>
            </a:r>
            <a:r>
              <a:rPr lang="ru-RU" sz="2000" dirty="0" smtClean="0">
                <a:latin typeface="+mj-lt"/>
              </a:rPr>
              <a:t>уникальный </a:t>
            </a:r>
            <a:r>
              <a:rPr lang="ru-RU" sz="2000" dirty="0">
                <a:latin typeface="+mj-lt"/>
              </a:rPr>
              <a:t>и до </a:t>
            </a:r>
            <a:r>
              <a:rPr lang="ru-RU" sz="2000" dirty="0" smtClean="0">
                <a:latin typeface="+mj-lt"/>
              </a:rPr>
              <a:t>трепета </a:t>
            </a:r>
            <a:r>
              <a:rPr lang="ru-RU" sz="2000" dirty="0">
                <a:latin typeface="+mj-lt"/>
              </a:rPr>
              <a:t>волнующий цикл </a:t>
            </a:r>
            <a:r>
              <a:rPr lang="ru-RU" sz="2000" dirty="0" smtClean="0">
                <a:latin typeface="+mj-lt"/>
              </a:rPr>
              <a:t>о</a:t>
            </a:r>
            <a:r>
              <a:rPr lang="en-US" sz="2000" dirty="0" smtClean="0">
                <a:latin typeface="+mj-lt"/>
              </a:rPr>
              <a:t> </a:t>
            </a:r>
            <a:r>
              <a:rPr lang="ru-RU" sz="2000" dirty="0" smtClean="0">
                <a:latin typeface="+mj-lt"/>
              </a:rPr>
              <a:t>наших </a:t>
            </a:r>
            <a:r>
              <a:rPr lang="ru-RU" sz="2000" dirty="0">
                <a:latin typeface="+mj-lt"/>
              </a:rPr>
              <a:t>четвероногих и крылатых друзьях.</a:t>
            </a:r>
          </a:p>
          <a:p>
            <a:r>
              <a:rPr lang="ru-RU" sz="2000" dirty="0">
                <a:latin typeface="+mj-lt"/>
              </a:rPr>
              <a:t>Такие стихи, как «Медвежонок</a:t>
            </a:r>
            <a:r>
              <a:rPr lang="ru-RU" sz="2000" dirty="0" smtClean="0">
                <a:latin typeface="+mj-lt"/>
              </a:rPr>
              <a:t>»,</a:t>
            </a:r>
            <a:r>
              <a:rPr lang="en-US" sz="2000" dirty="0" smtClean="0">
                <a:latin typeface="+mj-lt"/>
              </a:rPr>
              <a:t> </a:t>
            </a:r>
            <a:r>
              <a:rPr lang="ru-RU" sz="2000" dirty="0" smtClean="0">
                <a:latin typeface="+mj-lt"/>
              </a:rPr>
              <a:t>«</a:t>
            </a:r>
            <a:r>
              <a:rPr lang="ru-RU" sz="2000" dirty="0">
                <a:latin typeface="+mj-lt"/>
              </a:rPr>
              <a:t>Бенгальский тигр», «Пеликан», «Стихи </a:t>
            </a:r>
            <a:r>
              <a:rPr lang="ru-RU" sz="2000" dirty="0" smtClean="0">
                <a:latin typeface="+mj-lt"/>
              </a:rPr>
              <a:t>о</a:t>
            </a:r>
            <a:r>
              <a:rPr lang="en-US" sz="2000" dirty="0" smtClean="0">
                <a:latin typeface="+mj-lt"/>
              </a:rPr>
              <a:t> </a:t>
            </a:r>
            <a:r>
              <a:rPr lang="ru-RU" sz="2000" dirty="0" smtClean="0">
                <a:latin typeface="+mj-lt"/>
              </a:rPr>
              <a:t>буланом </a:t>
            </a:r>
            <a:r>
              <a:rPr lang="ru-RU" sz="2000" dirty="0">
                <a:latin typeface="+mj-lt"/>
              </a:rPr>
              <a:t>Пенсионере», «Яшка» и </a:t>
            </a:r>
            <a:r>
              <a:rPr lang="ru-RU" sz="2000" dirty="0" smtClean="0">
                <a:latin typeface="+mj-lt"/>
              </a:rPr>
              <a:t>многие</a:t>
            </a:r>
            <a:r>
              <a:rPr lang="en-US" sz="2000" dirty="0" smtClean="0">
                <a:latin typeface="+mj-lt"/>
              </a:rPr>
              <a:t> </a:t>
            </a:r>
            <a:r>
              <a:rPr lang="ru-RU" sz="2000" dirty="0" smtClean="0">
                <a:latin typeface="+mj-lt"/>
              </a:rPr>
              <a:t>другие</a:t>
            </a:r>
            <a:r>
              <a:rPr lang="ru-RU" sz="2000" dirty="0">
                <a:latin typeface="+mj-lt"/>
              </a:rPr>
              <a:t>. После Сергея Есенина ни один </a:t>
            </a:r>
            <a:r>
              <a:rPr lang="ru-RU" sz="2000" dirty="0" smtClean="0">
                <a:latin typeface="+mj-lt"/>
              </a:rPr>
              <a:t>поэт</a:t>
            </a:r>
            <a:r>
              <a:rPr lang="en-US" sz="2000" dirty="0" smtClean="0">
                <a:latin typeface="+mj-lt"/>
              </a:rPr>
              <a:t> </a:t>
            </a:r>
            <a:r>
              <a:rPr lang="ru-RU" sz="2000" dirty="0" smtClean="0">
                <a:latin typeface="+mj-lt"/>
              </a:rPr>
              <a:t>не </a:t>
            </a:r>
            <a:r>
              <a:rPr lang="ru-RU" sz="2000" dirty="0">
                <a:latin typeface="+mj-lt"/>
              </a:rPr>
              <a:t>мог похвастать таким </a:t>
            </a:r>
            <a:r>
              <a:rPr lang="ru-RU" sz="2000" dirty="0" smtClean="0">
                <a:latin typeface="+mj-lt"/>
              </a:rPr>
              <a:t>удивительным</a:t>
            </a:r>
            <a:r>
              <a:rPr lang="en-US" sz="2000" dirty="0" smtClean="0">
                <a:latin typeface="+mj-lt"/>
              </a:rPr>
              <a:t> </a:t>
            </a:r>
            <a:r>
              <a:rPr lang="ru-RU" sz="2000" dirty="0" smtClean="0">
                <a:latin typeface="+mj-lt"/>
              </a:rPr>
              <a:t>циклом</a:t>
            </a:r>
            <a:r>
              <a:rPr lang="ru-RU" sz="2000" dirty="0">
                <a:latin typeface="+mj-lt"/>
              </a:rPr>
              <a:t>.</a:t>
            </a:r>
          </a:p>
          <a:p>
            <a:r>
              <a:rPr lang="ru-RU" sz="2000" dirty="0">
                <a:latin typeface="+mj-lt"/>
              </a:rPr>
              <a:t>Многие из стихов о животных </a:t>
            </a:r>
            <a:r>
              <a:rPr lang="ru-RU" sz="2000" dirty="0" smtClean="0">
                <a:latin typeface="+mj-lt"/>
              </a:rPr>
              <a:t>–</a:t>
            </a:r>
            <a:r>
              <a:rPr lang="en-US" sz="2000" dirty="0" smtClean="0">
                <a:latin typeface="+mj-lt"/>
              </a:rPr>
              <a:t> </a:t>
            </a:r>
            <a:r>
              <a:rPr lang="ru-RU" sz="2000" dirty="0" smtClean="0">
                <a:latin typeface="+mj-lt"/>
              </a:rPr>
              <a:t>своеобразный </a:t>
            </a:r>
            <a:r>
              <a:rPr lang="ru-RU" sz="2000" dirty="0">
                <a:latin typeface="+mj-lt"/>
              </a:rPr>
              <a:t>гимн преданности, </a:t>
            </a:r>
            <a:r>
              <a:rPr lang="ru-RU" sz="2000" dirty="0" smtClean="0">
                <a:latin typeface="+mj-lt"/>
              </a:rPr>
              <a:t>верности,</a:t>
            </a:r>
            <a:r>
              <a:rPr lang="en-US" sz="2000" dirty="0" smtClean="0">
                <a:latin typeface="+mj-lt"/>
              </a:rPr>
              <a:t> </a:t>
            </a:r>
            <a:r>
              <a:rPr lang="ru-RU" sz="2000" dirty="0" smtClean="0">
                <a:latin typeface="+mj-lt"/>
              </a:rPr>
              <a:t>благородству </a:t>
            </a:r>
            <a:r>
              <a:rPr lang="ru-RU" sz="2000" dirty="0">
                <a:latin typeface="+mj-lt"/>
              </a:rPr>
              <a:t>и красоте. И все они вместе, </a:t>
            </a:r>
            <a:r>
              <a:rPr lang="ru-RU" sz="2000" dirty="0" smtClean="0">
                <a:latin typeface="+mj-lt"/>
              </a:rPr>
              <a:t>и</a:t>
            </a:r>
            <a:r>
              <a:rPr lang="en-US" sz="2000" dirty="0" smtClean="0">
                <a:latin typeface="+mj-lt"/>
              </a:rPr>
              <a:t> </a:t>
            </a:r>
            <a:r>
              <a:rPr lang="ru-RU" sz="2000" dirty="0" smtClean="0">
                <a:latin typeface="+mj-lt"/>
              </a:rPr>
              <a:t>каждое </a:t>
            </a:r>
            <a:r>
              <a:rPr lang="ru-RU" sz="2000" dirty="0">
                <a:latin typeface="+mj-lt"/>
              </a:rPr>
              <a:t>в отдельности – это </a:t>
            </a:r>
            <a:r>
              <a:rPr lang="ru-RU" sz="2000" dirty="0" smtClean="0">
                <a:latin typeface="+mj-lt"/>
              </a:rPr>
              <a:t>любовь,</a:t>
            </a:r>
            <a:r>
              <a:rPr lang="en-US" sz="2000" dirty="0" smtClean="0">
                <a:latin typeface="+mj-lt"/>
              </a:rPr>
              <a:t> </a:t>
            </a:r>
            <a:r>
              <a:rPr lang="ru-RU" sz="2000" dirty="0" smtClean="0">
                <a:latin typeface="+mj-lt"/>
              </a:rPr>
              <a:t>восхищение</a:t>
            </a:r>
            <a:r>
              <a:rPr lang="ru-RU" sz="2000" dirty="0">
                <a:latin typeface="+mj-lt"/>
              </a:rPr>
              <a:t>, гнев и страстный призыв</a:t>
            </a:r>
          </a:p>
          <a:p>
            <a:r>
              <a:rPr lang="ru-RU" sz="2000" dirty="0">
                <a:latin typeface="+mj-lt"/>
              </a:rPr>
              <a:t>беречь все живущее на земле.</a:t>
            </a:r>
          </a:p>
          <a:p>
            <a:r>
              <a:rPr lang="ru-RU" sz="2000" dirty="0">
                <a:latin typeface="+mj-lt"/>
              </a:rPr>
              <a:t>«Медвежонок»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788" y="4028431"/>
            <a:ext cx="5091916" cy="268519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788" y="641686"/>
            <a:ext cx="5152701" cy="2508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2577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4700337" y="3451492"/>
            <a:ext cx="6914147" cy="27463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636293" y="224641"/>
            <a:ext cx="891941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Эдуард Аркадьевич награждён Орденом Красной Звезды, Орденом Почёта, </a:t>
            </a:r>
            <a:r>
              <a:rPr lang="ru-RU" sz="2000" dirty="0" smtClean="0"/>
              <a:t>Орденом</a:t>
            </a:r>
            <a:r>
              <a:rPr lang="en-US" sz="2000" dirty="0" smtClean="0"/>
              <a:t> </a:t>
            </a:r>
            <a:r>
              <a:rPr lang="ru-RU" sz="2000" dirty="0" smtClean="0"/>
              <a:t>Дружбы </a:t>
            </a:r>
            <a:r>
              <a:rPr lang="ru-RU" sz="2000" dirty="0"/>
              <a:t>Народов, Двумя орденами «Знак Почёта», Удостоен звания Героя Советского</a:t>
            </a:r>
          </a:p>
          <a:p>
            <a:r>
              <a:rPr lang="ru-RU" sz="2000" dirty="0"/>
              <a:t>Союза и другими.</a:t>
            </a:r>
          </a:p>
          <a:p>
            <a:r>
              <a:rPr lang="ru-RU" sz="2000" dirty="0"/>
              <a:t>Эдуард Асадов - это яркий талант и горячая любовь к родине, к женщине, к природе, </a:t>
            </a:r>
            <a:r>
              <a:rPr lang="ru-RU" sz="2000" dirty="0" smtClean="0"/>
              <a:t>к</a:t>
            </a:r>
            <a:r>
              <a:rPr lang="en-US" sz="2000" dirty="0" smtClean="0"/>
              <a:t> </a:t>
            </a:r>
            <a:r>
              <a:rPr lang="ru-RU" sz="2000" dirty="0" smtClean="0"/>
              <a:t>правде</a:t>
            </a:r>
            <a:r>
              <a:rPr lang="ru-RU" sz="2000" dirty="0"/>
              <a:t>. Он является любимейшим поэтом миллионов людей. Он сумел </a:t>
            </a:r>
            <a:r>
              <a:rPr lang="ru-RU" sz="2000" dirty="0" smtClean="0"/>
              <a:t>стать</a:t>
            </a:r>
            <a:r>
              <a:rPr lang="en-US" sz="2000" dirty="0" smtClean="0"/>
              <a:t> </a:t>
            </a:r>
            <a:r>
              <a:rPr lang="ru-RU" sz="2000" dirty="0" smtClean="0"/>
              <a:t>нужным </a:t>
            </a:r>
            <a:r>
              <a:rPr lang="ru-RU" sz="2000" dirty="0"/>
              <a:t>не десяткам, сотням или тысячам людей, а миллионам жителей бывшего</a:t>
            </a:r>
          </a:p>
          <a:p>
            <a:r>
              <a:rPr lang="ru-RU" sz="2000" dirty="0"/>
              <a:t>СССР. Его стихи переведены на многие языки. Его читало не только </a:t>
            </a:r>
            <a:r>
              <a:rPr lang="ru-RU" sz="2000" dirty="0" smtClean="0"/>
              <a:t>советское</a:t>
            </a:r>
            <a:r>
              <a:rPr lang="en-US" sz="2000" dirty="0" smtClean="0"/>
              <a:t> </a:t>
            </a:r>
            <a:r>
              <a:rPr lang="ru-RU" sz="2000" dirty="0" smtClean="0"/>
              <a:t>поколение</a:t>
            </a:r>
            <a:r>
              <a:rPr lang="ru-RU" sz="2000" dirty="0"/>
              <a:t>, но читает и любит молодежь 21 века.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021179" y="3670501"/>
            <a:ext cx="691414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+mj-lt"/>
              </a:rPr>
              <a:t>Не стало Эдуарда Асадова 21 апреля 2004 года.</a:t>
            </a:r>
          </a:p>
          <a:p>
            <a:r>
              <a:rPr lang="ru-RU" dirty="0">
                <a:solidFill>
                  <a:schemeClr val="bg1"/>
                </a:solidFill>
                <a:latin typeface="+mj-lt"/>
              </a:rPr>
              <a:t>Похоронен в Москве на Кунцевском кладбище. </a:t>
            </a:r>
            <a:endParaRPr lang="en-US" dirty="0" smtClean="0">
              <a:solidFill>
                <a:schemeClr val="bg1"/>
              </a:solidFill>
              <a:latin typeface="+mj-lt"/>
            </a:endParaRPr>
          </a:p>
          <a:p>
            <a:r>
              <a:rPr lang="ru-RU" dirty="0" smtClean="0">
                <a:solidFill>
                  <a:schemeClr val="bg1"/>
                </a:solidFill>
                <a:latin typeface="+mj-lt"/>
              </a:rPr>
              <a:t>А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+mj-lt"/>
              </a:rPr>
              <a:t>вот </a:t>
            </a:r>
            <a:r>
              <a:rPr lang="ru-RU" dirty="0">
                <a:solidFill>
                  <a:schemeClr val="bg1"/>
                </a:solidFill>
                <a:latin typeface="+mj-lt"/>
              </a:rPr>
              <a:t>сердце свое он завещал похоронить на Сапун-</a:t>
            </a:r>
          </a:p>
          <a:p>
            <a:r>
              <a:rPr lang="ru-RU" dirty="0">
                <a:solidFill>
                  <a:schemeClr val="bg1"/>
                </a:solidFill>
                <a:latin typeface="+mj-lt"/>
              </a:rPr>
              <a:t>горе в Севастополе, где 4 мая 1944 года он был</a:t>
            </a:r>
          </a:p>
          <a:p>
            <a:r>
              <a:rPr lang="ru-RU" dirty="0">
                <a:solidFill>
                  <a:schemeClr val="bg1"/>
                </a:solidFill>
                <a:latin typeface="+mj-lt"/>
              </a:rPr>
              <a:t>ранен и потерял зрение.</a:t>
            </a:r>
          </a:p>
          <a:p>
            <a:r>
              <a:rPr lang="ru-RU" dirty="0">
                <a:solidFill>
                  <a:schemeClr val="bg1"/>
                </a:solidFill>
                <a:latin typeface="+mj-lt"/>
              </a:rPr>
              <a:t>Но для поэта не бывает смерти. И стихи Эдуарда</a:t>
            </a:r>
          </a:p>
          <a:p>
            <a:r>
              <a:rPr lang="ru-RU" dirty="0">
                <a:solidFill>
                  <a:schemeClr val="bg1"/>
                </a:solidFill>
                <a:latin typeface="+mj-lt"/>
              </a:rPr>
              <a:t>Асадова остались на все времена, потому что писал</a:t>
            </a:r>
          </a:p>
          <a:p>
            <a:r>
              <a:rPr lang="ru-RU" dirty="0">
                <a:solidFill>
                  <a:schemeClr val="bg1"/>
                </a:solidFill>
                <a:latin typeface="+mj-lt"/>
              </a:rPr>
              <a:t>он о вечном.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222" y="3451492"/>
            <a:ext cx="2582463" cy="3199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433538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254</TotalTime>
  <Words>1479</Words>
  <Application>Microsoft Office PowerPoint</Application>
  <PresentationFormat>Широкоэкранный</PresentationFormat>
  <Paragraphs>136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Century Gothic</vt:lpstr>
      <vt:lpstr>Courier New</vt:lpstr>
      <vt:lpstr>Impact</vt:lpstr>
      <vt:lpstr>Times New Roman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15</cp:revision>
  <dcterms:created xsi:type="dcterms:W3CDTF">2024-01-10T06:26:55Z</dcterms:created>
  <dcterms:modified xsi:type="dcterms:W3CDTF">2024-01-12T07:51:17Z</dcterms:modified>
</cp:coreProperties>
</file>