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304" r:id="rId2"/>
    <p:sldId id="279" r:id="rId3"/>
    <p:sldId id="259" r:id="rId4"/>
    <p:sldId id="273" r:id="rId5"/>
    <p:sldId id="280" r:id="rId6"/>
    <p:sldId id="281" r:id="rId7"/>
    <p:sldId id="282" r:id="rId8"/>
    <p:sldId id="266" r:id="rId9"/>
    <p:sldId id="267" r:id="rId10"/>
    <p:sldId id="283" r:id="rId11"/>
    <p:sldId id="272" r:id="rId12"/>
    <p:sldId id="284" r:id="rId13"/>
    <p:sldId id="285" r:id="rId14"/>
    <p:sldId id="286" r:id="rId15"/>
    <p:sldId id="287" r:id="rId16"/>
    <p:sldId id="288" r:id="rId17"/>
    <p:sldId id="289" r:id="rId18"/>
    <p:sldId id="290" r:id="rId19"/>
    <p:sldId id="291" r:id="rId20"/>
    <p:sldId id="292" r:id="rId21"/>
    <p:sldId id="294" r:id="rId22"/>
    <p:sldId id="295" r:id="rId23"/>
    <p:sldId id="296" r:id="rId24"/>
    <p:sldId id="297" r:id="rId25"/>
    <p:sldId id="298" r:id="rId26"/>
    <p:sldId id="299" r:id="rId27"/>
    <p:sldId id="300" r:id="rId28"/>
    <p:sldId id="301" r:id="rId29"/>
    <p:sldId id="302" r:id="rId30"/>
    <p:sldId id="303" r:id="rId31"/>
    <p:sldId id="258" r:id="rId32"/>
    <p:sldId id="260" r:id="rId33"/>
    <p:sldId id="261" r:id="rId34"/>
    <p:sldId id="262" r:id="rId35"/>
    <p:sldId id="263" r:id="rId36"/>
    <p:sldId id="264" r:id="rId37"/>
    <p:sldId id="265" r:id="rId3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3" d="100"/>
          <a:sy n="93" d="100"/>
        </p:scale>
        <p:origin x="1162" y="5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A34E6-9CD5-48E0-AB49-0C09883BB330}" type="datetimeFigureOut">
              <a:rPr lang="ru-RU" smtClean="0"/>
              <a:t>28.10.2025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1209D-E7B9-447B-9993-3431C3D9EC20}" type="slidenum">
              <a:rPr lang="ru-RU" smtClean="0"/>
              <a:t>‹#›</a:t>
            </a:fld>
            <a:endParaRPr lang="ru-RU"/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A34E6-9CD5-48E0-AB49-0C09883BB330}" type="datetimeFigureOut">
              <a:rPr lang="ru-RU" smtClean="0"/>
              <a:t>28.10.2025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1209D-E7B9-447B-9993-3431C3D9EC2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A34E6-9CD5-48E0-AB49-0C09883BB330}" type="datetimeFigureOut">
              <a:rPr lang="ru-RU" smtClean="0"/>
              <a:t>28.10.2025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1209D-E7B9-447B-9993-3431C3D9EC2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A34E6-9CD5-48E0-AB49-0C09883BB330}" type="datetimeFigureOut">
              <a:rPr lang="ru-RU" smtClean="0"/>
              <a:t>28.10.2025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1209D-E7B9-447B-9993-3431C3D9EC2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A34E6-9CD5-48E0-AB49-0C09883BB330}" type="datetimeFigureOut">
              <a:rPr lang="ru-RU" smtClean="0"/>
              <a:t>28.10.2025</a:t>
            </a:fld>
            <a:endParaRPr lang="ru-RU"/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1209D-E7B9-447B-9993-3431C3D9EC2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A34E6-9CD5-48E0-AB49-0C09883BB330}" type="datetimeFigureOut">
              <a:rPr lang="ru-RU" smtClean="0"/>
              <a:t>28.10.2025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1209D-E7B9-447B-9993-3431C3D9EC2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A34E6-9CD5-48E0-AB49-0C09883BB330}" type="datetimeFigureOut">
              <a:rPr lang="ru-RU" smtClean="0"/>
              <a:t>28.10.2025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1209D-E7B9-447B-9993-3431C3D9EC2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A34E6-9CD5-48E0-AB49-0C09883BB330}" type="datetimeFigureOut">
              <a:rPr lang="ru-RU" smtClean="0"/>
              <a:t>28.10.2025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1209D-E7B9-447B-9993-3431C3D9EC2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A34E6-9CD5-48E0-AB49-0C09883BB330}" type="datetimeFigureOut">
              <a:rPr lang="ru-RU" smtClean="0"/>
              <a:t>28.10.2025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1209D-E7B9-447B-9993-3431C3D9EC2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A34E6-9CD5-48E0-AB49-0C09883BB330}" type="datetimeFigureOut">
              <a:rPr lang="ru-RU" smtClean="0"/>
              <a:t>28.10.2025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1209D-E7B9-447B-9993-3431C3D9EC20}" type="slidenum">
              <a:rPr lang="ru-RU" smtClean="0"/>
              <a:t>‹#›</a:t>
            </a:fld>
            <a:endParaRPr lang="ru-RU"/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A34E6-9CD5-48E0-AB49-0C09883BB330}" type="datetimeFigureOut">
              <a:rPr lang="ru-RU" smtClean="0"/>
              <a:t>28.10.2025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1209D-E7B9-447B-9993-3431C3D9EC20}" type="slidenum">
              <a:rPr lang="ru-RU" smtClean="0"/>
              <a:t>‹#›</a:t>
            </a:fld>
            <a:endParaRPr lang="ru-RU"/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C4FA34E6-9CD5-48E0-AB49-0C09883BB330}" type="datetimeFigureOut">
              <a:rPr lang="ru-RU" smtClean="0"/>
              <a:t>28.10.2025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E2A1209D-E7B9-447B-9993-3431C3D9EC2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" Target="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" Target="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" Target="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" Target="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" Target="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" Target="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" Target="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slide" Target="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slide" Target="slide8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slide" Target="slide8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slide" Target="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slide" Target="slide8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37.xml"/><Relationship Id="rId3" Type="http://schemas.openxmlformats.org/officeDocument/2006/relationships/slide" Target="slide33.xml"/><Relationship Id="rId7" Type="http://schemas.openxmlformats.org/officeDocument/2006/relationships/slide" Target="slide3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slide" Target="slide34.xml"/><Relationship Id="rId5" Type="http://schemas.openxmlformats.org/officeDocument/2006/relationships/slide" Target="slide36.xml"/><Relationship Id="rId4" Type="http://schemas.openxmlformats.org/officeDocument/2006/relationships/slide" Target="slide35.xml"/><Relationship Id="rId9" Type="http://schemas.openxmlformats.org/officeDocument/2006/relationships/slide" Target="slide3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37.xml"/><Relationship Id="rId3" Type="http://schemas.openxmlformats.org/officeDocument/2006/relationships/slide" Target="slide33.xml"/><Relationship Id="rId7" Type="http://schemas.openxmlformats.org/officeDocument/2006/relationships/slide" Target="slide3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slide" Target="slide34.xml"/><Relationship Id="rId5" Type="http://schemas.openxmlformats.org/officeDocument/2006/relationships/slide" Target="slide36.xml"/><Relationship Id="rId4" Type="http://schemas.openxmlformats.org/officeDocument/2006/relationships/slide" Target="slide3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37.xml"/><Relationship Id="rId3" Type="http://schemas.openxmlformats.org/officeDocument/2006/relationships/slide" Target="slide33.xml"/><Relationship Id="rId7" Type="http://schemas.openxmlformats.org/officeDocument/2006/relationships/slide" Target="slide3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slide" Target="slide34.xml"/><Relationship Id="rId5" Type="http://schemas.openxmlformats.org/officeDocument/2006/relationships/slide" Target="slide36.xml"/><Relationship Id="rId4" Type="http://schemas.openxmlformats.org/officeDocument/2006/relationships/slide" Target="slide3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37.xml"/><Relationship Id="rId3" Type="http://schemas.openxmlformats.org/officeDocument/2006/relationships/slide" Target="slide33.xml"/><Relationship Id="rId7" Type="http://schemas.openxmlformats.org/officeDocument/2006/relationships/slide" Target="slide3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slide" Target="slide34.xml"/><Relationship Id="rId5" Type="http://schemas.openxmlformats.org/officeDocument/2006/relationships/slide" Target="slide36.xml"/><Relationship Id="rId4" Type="http://schemas.openxmlformats.org/officeDocument/2006/relationships/slide" Target="slide35.xml"/><Relationship Id="rId9" Type="http://schemas.openxmlformats.org/officeDocument/2006/relationships/slide" Target="slide3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26.xml"/><Relationship Id="rId3" Type="http://schemas.openxmlformats.org/officeDocument/2006/relationships/slide" Target="slide12.xml"/><Relationship Id="rId7" Type="http://schemas.openxmlformats.org/officeDocument/2006/relationships/slide" Target="slide23.xml"/><Relationship Id="rId2" Type="http://schemas.openxmlformats.org/officeDocument/2006/relationships/slide" Target="slide9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0.xml"/><Relationship Id="rId5" Type="http://schemas.openxmlformats.org/officeDocument/2006/relationships/slide" Target="slide18.xml"/><Relationship Id="rId4" Type="http://schemas.openxmlformats.org/officeDocument/2006/relationships/slide" Target="slide15.xml"/><Relationship Id="rId9" Type="http://schemas.openxmlformats.org/officeDocument/2006/relationships/slide" Target="slide2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" Target="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/>
          <p:cNvSpPr txBox="1">
            <a:spLocks/>
          </p:cNvSpPr>
          <p:nvPr/>
        </p:nvSpPr>
        <p:spPr>
          <a:xfrm>
            <a:off x="539552" y="5700202"/>
            <a:ext cx="8496944" cy="96915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8872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691640" indent="-18288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4884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800" dirty="0">
                <a:solidFill>
                  <a:srgbClr val="FFC000"/>
                </a:solidFill>
              </a:rPr>
              <a:t>Практико-ориентированные задачи по математике.</a:t>
            </a:r>
          </a:p>
          <a:p>
            <a:pPr marL="0" indent="0" algn="ctr">
              <a:buNone/>
            </a:pPr>
            <a:r>
              <a:rPr lang="ru-RU" sz="2800" dirty="0">
                <a:solidFill>
                  <a:srgbClr val="FFC000"/>
                </a:solidFill>
              </a:rPr>
              <a:t>П о и г р а е м, п о р е ш а е м…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60647"/>
            <a:ext cx="8064896" cy="54395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357866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F642C68-3400-103B-2D7D-466A25D5FCBF}"/>
              </a:ext>
            </a:extLst>
          </p:cNvPr>
          <p:cNvSpPr/>
          <p:nvPr/>
        </p:nvSpPr>
        <p:spPr>
          <a:xfrm>
            <a:off x="395536" y="243393"/>
            <a:ext cx="222048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Задание № 1</a:t>
            </a:r>
            <a:endParaRPr lang="ru-RU" sz="28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803C4D2-E8C3-14F6-363E-E40A34ED31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092" y="692696"/>
            <a:ext cx="6650164" cy="143243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99355A3-8662-0809-EF06-B566AB48DF0A}"/>
              </a:ext>
            </a:extLst>
          </p:cNvPr>
          <p:cNvSpPr txBox="1"/>
          <p:nvPr/>
        </p:nvSpPr>
        <p:spPr>
          <a:xfrm>
            <a:off x="6937180" y="1664713"/>
            <a:ext cx="198072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ln w="9525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Ответ: </a:t>
            </a:r>
            <a:r>
              <a:rPr lang="ru-RU" sz="2800" b="1" dirty="0">
                <a:ln w="9525" cmpd="sng">
                  <a:solidFill>
                    <a:srgbClr val="C00000"/>
                  </a:solidFill>
                  <a:prstDash val="solid"/>
                </a:ln>
                <a:solidFill>
                  <a:schemeClr val="accent6">
                    <a:lumMod val="60000"/>
                    <a:lumOff val="40000"/>
                  </a:schemeClr>
                </a:solidFill>
              </a:rPr>
              <a:t>?</a:t>
            </a:r>
            <a:endParaRPr lang="ru-RU" sz="1400" dirty="0">
              <a:ln w="9525" cmpd="sng">
                <a:solidFill>
                  <a:srgbClr val="C00000"/>
                </a:solidFill>
                <a:prstDash val="solid"/>
              </a:ln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328C6EB-2BA9-CB39-6D51-F3356F286012}"/>
              </a:ext>
            </a:extLst>
          </p:cNvPr>
          <p:cNvSpPr txBox="1"/>
          <p:nvPr/>
        </p:nvSpPr>
        <p:spPr>
          <a:xfrm>
            <a:off x="8041536" y="1664713"/>
            <a:ext cx="947364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800" b="1" dirty="0">
                <a:ln w="9525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1346</a:t>
            </a:r>
            <a:endParaRPr lang="ru-RU" sz="1400" dirty="0">
              <a:ln w="9525">
                <a:solidFill>
                  <a:schemeClr val="tx1"/>
                </a:solidFill>
              </a:ln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16AD0D3C-DF8F-1FF0-56CC-59524928CA94}"/>
              </a:ext>
            </a:extLst>
          </p:cNvPr>
          <p:cNvSpPr/>
          <p:nvPr/>
        </p:nvSpPr>
        <p:spPr>
          <a:xfrm>
            <a:off x="395536" y="2597071"/>
            <a:ext cx="222048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Задание № 2</a:t>
            </a:r>
            <a:endParaRPr lang="ru-RU" sz="28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ED0D485-BB78-A977-C142-7513E00CC721}"/>
              </a:ext>
            </a:extLst>
          </p:cNvPr>
          <p:cNvSpPr txBox="1"/>
          <p:nvPr/>
        </p:nvSpPr>
        <p:spPr>
          <a:xfrm>
            <a:off x="6937180" y="2894974"/>
            <a:ext cx="198072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ln w="9525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Ответ: </a:t>
            </a:r>
            <a:r>
              <a:rPr lang="ru-RU" sz="2800" b="1" dirty="0">
                <a:ln w="9525" cmpd="sng">
                  <a:solidFill>
                    <a:srgbClr val="C00000"/>
                  </a:solidFill>
                  <a:prstDash val="solid"/>
                </a:ln>
                <a:solidFill>
                  <a:schemeClr val="accent6">
                    <a:lumMod val="60000"/>
                    <a:lumOff val="40000"/>
                  </a:schemeClr>
                </a:solidFill>
              </a:rPr>
              <a:t>?</a:t>
            </a:r>
            <a:endParaRPr lang="ru-RU" sz="1400" dirty="0">
              <a:ln w="9525" cmpd="sng">
                <a:solidFill>
                  <a:srgbClr val="C00000"/>
                </a:solidFill>
                <a:prstDash val="solid"/>
              </a:ln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0B6F5C4-68DB-3773-E191-79213500D91E}"/>
              </a:ext>
            </a:extLst>
          </p:cNvPr>
          <p:cNvSpPr txBox="1"/>
          <p:nvPr/>
        </p:nvSpPr>
        <p:spPr>
          <a:xfrm>
            <a:off x="8041536" y="2894974"/>
            <a:ext cx="947364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800" b="1" dirty="0">
                <a:ln w="9525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18</a:t>
            </a:r>
            <a:endParaRPr lang="ru-RU" sz="1400" dirty="0">
              <a:ln w="9525">
                <a:solidFill>
                  <a:schemeClr val="tx1"/>
                </a:solidFill>
              </a:ln>
            </a:endParaRPr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566071CE-44A0-4ED7-D1C5-2BE496752D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092" y="3082159"/>
            <a:ext cx="6506148" cy="413643"/>
          </a:xfrm>
          <a:prstGeom prst="rect">
            <a:avLst/>
          </a:prstGeom>
        </p:spPr>
      </p:pic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01F72D9D-9ED3-9E4E-0C58-97D6430BD9AD}"/>
              </a:ext>
            </a:extLst>
          </p:cNvPr>
          <p:cNvSpPr/>
          <p:nvPr/>
        </p:nvSpPr>
        <p:spPr>
          <a:xfrm>
            <a:off x="395536" y="4154925"/>
            <a:ext cx="222048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Задание № 3</a:t>
            </a:r>
            <a:endParaRPr lang="ru-RU" sz="28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9F3BA8E-E53E-B829-8A2C-A8FB554389C6}"/>
              </a:ext>
            </a:extLst>
          </p:cNvPr>
          <p:cNvSpPr txBox="1"/>
          <p:nvPr/>
        </p:nvSpPr>
        <p:spPr>
          <a:xfrm>
            <a:off x="6937180" y="4452828"/>
            <a:ext cx="198072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ln w="9525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Ответ: </a:t>
            </a:r>
            <a:r>
              <a:rPr lang="ru-RU" sz="2800" b="1" dirty="0">
                <a:ln w="9525" cmpd="sng">
                  <a:solidFill>
                    <a:srgbClr val="C00000"/>
                  </a:solidFill>
                  <a:prstDash val="solid"/>
                </a:ln>
                <a:solidFill>
                  <a:schemeClr val="accent6">
                    <a:lumMod val="60000"/>
                    <a:lumOff val="40000"/>
                  </a:schemeClr>
                </a:solidFill>
              </a:rPr>
              <a:t>?</a:t>
            </a:r>
            <a:endParaRPr lang="ru-RU" sz="1400" dirty="0">
              <a:ln w="9525" cmpd="sng">
                <a:solidFill>
                  <a:srgbClr val="C00000"/>
                </a:solidFill>
                <a:prstDash val="solid"/>
              </a:ln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4748DBB-41BB-CC0B-2FB4-75611E146ADD}"/>
              </a:ext>
            </a:extLst>
          </p:cNvPr>
          <p:cNvSpPr txBox="1"/>
          <p:nvPr/>
        </p:nvSpPr>
        <p:spPr>
          <a:xfrm>
            <a:off x="8041536" y="4452828"/>
            <a:ext cx="947364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800" b="1" dirty="0">
                <a:ln w="9525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19,2</a:t>
            </a:r>
            <a:endParaRPr lang="ru-RU" sz="1400" dirty="0">
              <a:ln w="9525">
                <a:solidFill>
                  <a:schemeClr val="tx1"/>
                </a:solidFill>
              </a:ln>
            </a:endParaRPr>
          </a:p>
        </p:txBody>
      </p:sp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D4E33ECA-56D8-E2F6-1C4A-37D341EF31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153" y="4581575"/>
            <a:ext cx="5034756" cy="311782"/>
          </a:xfrm>
          <a:prstGeom prst="rect">
            <a:avLst/>
          </a:prstGeom>
        </p:spPr>
      </p:pic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39126FB4-0B4D-E7AD-AA1A-10AECF87D5CD}"/>
              </a:ext>
            </a:extLst>
          </p:cNvPr>
          <p:cNvSpPr/>
          <p:nvPr/>
        </p:nvSpPr>
        <p:spPr>
          <a:xfrm>
            <a:off x="395536" y="5691148"/>
            <a:ext cx="222048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Задание № 4</a:t>
            </a:r>
            <a:endParaRPr lang="ru-RU" sz="28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A0B7028-EC58-C862-091B-11D6FB75D7C3}"/>
              </a:ext>
            </a:extLst>
          </p:cNvPr>
          <p:cNvSpPr txBox="1"/>
          <p:nvPr/>
        </p:nvSpPr>
        <p:spPr>
          <a:xfrm>
            <a:off x="6937180" y="5989051"/>
            <a:ext cx="198072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ln w="9525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Ответ: </a:t>
            </a:r>
            <a:r>
              <a:rPr lang="ru-RU" sz="2800" b="1" dirty="0">
                <a:ln w="9525" cmpd="sng">
                  <a:solidFill>
                    <a:srgbClr val="C00000"/>
                  </a:solidFill>
                  <a:prstDash val="solid"/>
                </a:ln>
                <a:solidFill>
                  <a:schemeClr val="accent6">
                    <a:lumMod val="60000"/>
                    <a:lumOff val="40000"/>
                  </a:schemeClr>
                </a:solidFill>
              </a:rPr>
              <a:t>?</a:t>
            </a:r>
            <a:endParaRPr lang="ru-RU" sz="1400" dirty="0">
              <a:ln w="9525" cmpd="sng">
                <a:solidFill>
                  <a:srgbClr val="C00000"/>
                </a:solidFill>
                <a:prstDash val="solid"/>
              </a:ln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0DFE929-D967-D748-047D-14CF2B6DB41D}"/>
              </a:ext>
            </a:extLst>
          </p:cNvPr>
          <p:cNvSpPr txBox="1"/>
          <p:nvPr/>
        </p:nvSpPr>
        <p:spPr>
          <a:xfrm>
            <a:off x="8041536" y="5989051"/>
            <a:ext cx="947364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800" b="1" dirty="0">
                <a:ln w="9525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560</a:t>
            </a:r>
            <a:endParaRPr lang="ru-RU" sz="1400" dirty="0">
              <a:ln w="9525">
                <a:solidFill>
                  <a:schemeClr val="tx1"/>
                </a:solidFill>
              </a:ln>
            </a:endParaRPr>
          </a:p>
        </p:txBody>
      </p:sp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9CE22A3F-E212-C8BC-B2F3-DB090AA3D6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2487" y="6173608"/>
            <a:ext cx="5491641" cy="290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144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8" grpId="0"/>
      <p:bldP spid="20" grpId="0"/>
      <p:bldP spid="21" grpId="0" animBg="1"/>
      <p:bldP spid="26" grpId="0"/>
      <p:bldP spid="27" grpId="0"/>
      <p:bldP spid="28" grpId="0" animBg="1"/>
      <p:bldP spid="31" grpId="0"/>
      <p:bldP spid="32" grpId="0"/>
      <p:bldP spid="3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Управляющая кнопка: &quot;Назад&quot; или &quot;Предыдущий&quot; 2">
            <a:hlinkClick r:id="rId2" action="ppaction://hlinksldjump" highlightClick="1"/>
            <a:extLst>
              <a:ext uri="{FF2B5EF4-FFF2-40B4-BE49-F238E27FC236}">
                <a16:creationId xmlns:a16="http://schemas.microsoft.com/office/drawing/2014/main" id="{AAD712BD-D4A7-24E8-3DCB-5905DBBC9B37}"/>
              </a:ext>
            </a:extLst>
          </p:cNvPr>
          <p:cNvSpPr/>
          <p:nvPr/>
        </p:nvSpPr>
        <p:spPr>
          <a:xfrm>
            <a:off x="107504" y="6021288"/>
            <a:ext cx="758165" cy="758165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F98D4C5A-81AF-322A-7F42-C246C8DCA9B2}"/>
              </a:ext>
            </a:extLst>
          </p:cNvPr>
          <p:cNvSpPr/>
          <p:nvPr/>
        </p:nvSpPr>
        <p:spPr>
          <a:xfrm>
            <a:off x="865668" y="1700808"/>
            <a:ext cx="222048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Задание № 5</a:t>
            </a:r>
            <a:endParaRPr lang="ru-RU" sz="28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EB0D215-FD81-0CA3-2A6B-549E178100F0}"/>
              </a:ext>
            </a:extLst>
          </p:cNvPr>
          <p:cNvSpPr txBox="1"/>
          <p:nvPr/>
        </p:nvSpPr>
        <p:spPr>
          <a:xfrm>
            <a:off x="6901684" y="3878926"/>
            <a:ext cx="198072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ln w="9525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Ответ: </a:t>
            </a:r>
            <a:r>
              <a:rPr lang="ru-RU" sz="2800" b="1" dirty="0">
                <a:ln w="9525" cmpd="sng">
                  <a:solidFill>
                    <a:srgbClr val="C00000"/>
                  </a:solidFill>
                  <a:prstDash val="solid"/>
                </a:ln>
                <a:solidFill>
                  <a:schemeClr val="accent6">
                    <a:lumMod val="60000"/>
                    <a:lumOff val="40000"/>
                  </a:schemeClr>
                </a:solidFill>
              </a:rPr>
              <a:t>?</a:t>
            </a:r>
            <a:endParaRPr lang="ru-RU" sz="1400" dirty="0">
              <a:ln w="9525" cmpd="sng">
                <a:solidFill>
                  <a:srgbClr val="C00000"/>
                </a:solidFill>
                <a:prstDash val="solid"/>
              </a:ln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3A857AD-EF89-CCD7-F87F-1128A840DAFC}"/>
              </a:ext>
            </a:extLst>
          </p:cNvPr>
          <p:cNvSpPr txBox="1"/>
          <p:nvPr/>
        </p:nvSpPr>
        <p:spPr>
          <a:xfrm>
            <a:off x="8006040" y="3878926"/>
            <a:ext cx="947364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800" b="1" dirty="0">
                <a:ln w="9525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820</a:t>
            </a:r>
            <a:endParaRPr lang="ru-RU" sz="1400" dirty="0">
              <a:ln w="9525">
                <a:solidFill>
                  <a:schemeClr val="tx1"/>
                </a:solidFill>
              </a:ln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C835DB6-4056-F16B-F924-9F2B00E6F4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568" y="2309495"/>
            <a:ext cx="6152515" cy="2239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876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F642C68-3400-103B-2D7D-466A25D5FCBF}"/>
              </a:ext>
            </a:extLst>
          </p:cNvPr>
          <p:cNvSpPr/>
          <p:nvPr/>
        </p:nvSpPr>
        <p:spPr>
          <a:xfrm>
            <a:off x="1747355" y="0"/>
            <a:ext cx="564930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2. План местности</a:t>
            </a:r>
            <a:endParaRPr lang="ru-RU" sz="54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4" name="Управляющая кнопка: &quot;Назад&quot; или &quot;Предыдущий&quot; 3">
            <a:hlinkClick r:id="rId2" action="ppaction://hlinksldjump" highlightClick="1"/>
            <a:extLst>
              <a:ext uri="{FF2B5EF4-FFF2-40B4-BE49-F238E27FC236}">
                <a16:creationId xmlns:a16="http://schemas.microsoft.com/office/drawing/2014/main" id="{3865F473-3D78-1A3E-E86E-8980A742211C}"/>
              </a:ext>
            </a:extLst>
          </p:cNvPr>
          <p:cNvSpPr/>
          <p:nvPr/>
        </p:nvSpPr>
        <p:spPr>
          <a:xfrm>
            <a:off x="107504" y="6021288"/>
            <a:ext cx="758165" cy="758165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05656B4-12A6-1DC2-B0D7-2BD8101902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3808" y="968927"/>
            <a:ext cx="3456384" cy="258988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D41B834-286A-8493-3195-B8F5ACBCB4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95742" y="3789040"/>
            <a:ext cx="6152515" cy="2752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4092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F642C68-3400-103B-2D7D-466A25D5FCBF}"/>
              </a:ext>
            </a:extLst>
          </p:cNvPr>
          <p:cNvSpPr/>
          <p:nvPr/>
        </p:nvSpPr>
        <p:spPr>
          <a:xfrm>
            <a:off x="395536" y="243393"/>
            <a:ext cx="222048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Задание № 1</a:t>
            </a:r>
            <a:endParaRPr lang="ru-RU" sz="28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99355A3-8662-0809-EF06-B566AB48DF0A}"/>
              </a:ext>
            </a:extLst>
          </p:cNvPr>
          <p:cNvSpPr txBox="1"/>
          <p:nvPr/>
        </p:nvSpPr>
        <p:spPr>
          <a:xfrm>
            <a:off x="6937180" y="1664713"/>
            <a:ext cx="198072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ln w="9525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Ответ: </a:t>
            </a:r>
            <a:r>
              <a:rPr lang="ru-RU" sz="2800" b="1" dirty="0">
                <a:ln w="9525" cmpd="sng">
                  <a:solidFill>
                    <a:srgbClr val="C00000"/>
                  </a:solidFill>
                  <a:prstDash val="solid"/>
                </a:ln>
                <a:solidFill>
                  <a:schemeClr val="accent6">
                    <a:lumMod val="60000"/>
                    <a:lumOff val="40000"/>
                  </a:schemeClr>
                </a:solidFill>
              </a:rPr>
              <a:t>?</a:t>
            </a:r>
            <a:endParaRPr lang="ru-RU" sz="1400" dirty="0">
              <a:ln w="9525" cmpd="sng">
                <a:solidFill>
                  <a:srgbClr val="C00000"/>
                </a:solidFill>
                <a:prstDash val="solid"/>
              </a:ln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328C6EB-2BA9-CB39-6D51-F3356F286012}"/>
              </a:ext>
            </a:extLst>
          </p:cNvPr>
          <p:cNvSpPr txBox="1"/>
          <p:nvPr/>
        </p:nvSpPr>
        <p:spPr>
          <a:xfrm>
            <a:off x="8041536" y="1664713"/>
            <a:ext cx="947364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800" b="1" dirty="0">
                <a:ln w="9525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431</a:t>
            </a:r>
            <a:endParaRPr lang="ru-RU" sz="1400" dirty="0">
              <a:ln w="9525">
                <a:solidFill>
                  <a:schemeClr val="tx1"/>
                </a:solidFill>
              </a:ln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16AD0D3C-DF8F-1FF0-56CC-59524928CA94}"/>
              </a:ext>
            </a:extLst>
          </p:cNvPr>
          <p:cNvSpPr/>
          <p:nvPr/>
        </p:nvSpPr>
        <p:spPr>
          <a:xfrm>
            <a:off x="395536" y="2213442"/>
            <a:ext cx="222048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Задание № 2</a:t>
            </a:r>
            <a:endParaRPr lang="ru-RU" sz="28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ED0D485-BB78-A977-C142-7513E00CC721}"/>
              </a:ext>
            </a:extLst>
          </p:cNvPr>
          <p:cNvSpPr txBox="1"/>
          <p:nvPr/>
        </p:nvSpPr>
        <p:spPr>
          <a:xfrm>
            <a:off x="6937180" y="2695413"/>
            <a:ext cx="198072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ln w="9525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Ответ: </a:t>
            </a:r>
            <a:r>
              <a:rPr lang="ru-RU" sz="2800" b="1" dirty="0">
                <a:ln w="9525" cmpd="sng">
                  <a:solidFill>
                    <a:srgbClr val="C00000"/>
                  </a:solidFill>
                  <a:prstDash val="solid"/>
                </a:ln>
                <a:solidFill>
                  <a:schemeClr val="accent6">
                    <a:lumMod val="60000"/>
                    <a:lumOff val="40000"/>
                  </a:schemeClr>
                </a:solidFill>
              </a:rPr>
              <a:t>?</a:t>
            </a:r>
            <a:endParaRPr lang="ru-RU" sz="1400" dirty="0">
              <a:ln w="9525" cmpd="sng">
                <a:solidFill>
                  <a:srgbClr val="C00000"/>
                </a:solidFill>
                <a:prstDash val="solid"/>
              </a:ln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0B6F5C4-68DB-3773-E191-79213500D91E}"/>
              </a:ext>
            </a:extLst>
          </p:cNvPr>
          <p:cNvSpPr txBox="1"/>
          <p:nvPr/>
        </p:nvSpPr>
        <p:spPr>
          <a:xfrm>
            <a:off x="8041536" y="2695413"/>
            <a:ext cx="947364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800" b="1" dirty="0">
                <a:ln w="9525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56</a:t>
            </a:r>
            <a:endParaRPr lang="ru-RU" sz="1400" dirty="0">
              <a:ln w="9525">
                <a:solidFill>
                  <a:schemeClr val="tx1"/>
                </a:solidFill>
              </a:ln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01F72D9D-9ED3-9E4E-0C58-97D6430BD9AD}"/>
              </a:ext>
            </a:extLst>
          </p:cNvPr>
          <p:cNvSpPr/>
          <p:nvPr/>
        </p:nvSpPr>
        <p:spPr>
          <a:xfrm>
            <a:off x="395536" y="3771296"/>
            <a:ext cx="222048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Задание № 3</a:t>
            </a:r>
            <a:endParaRPr lang="ru-RU" sz="28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9F3BA8E-E53E-B829-8A2C-A8FB554389C6}"/>
              </a:ext>
            </a:extLst>
          </p:cNvPr>
          <p:cNvSpPr txBox="1"/>
          <p:nvPr/>
        </p:nvSpPr>
        <p:spPr>
          <a:xfrm>
            <a:off x="6937180" y="4305502"/>
            <a:ext cx="198072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ln w="9525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Ответ: </a:t>
            </a:r>
            <a:r>
              <a:rPr lang="ru-RU" sz="2800" b="1" dirty="0">
                <a:ln w="9525" cmpd="sng">
                  <a:solidFill>
                    <a:srgbClr val="C00000"/>
                  </a:solidFill>
                  <a:prstDash val="solid"/>
                </a:ln>
                <a:solidFill>
                  <a:schemeClr val="accent6">
                    <a:lumMod val="60000"/>
                    <a:lumOff val="40000"/>
                  </a:schemeClr>
                </a:solidFill>
              </a:rPr>
              <a:t>?</a:t>
            </a:r>
            <a:endParaRPr lang="ru-RU" sz="1400" dirty="0">
              <a:ln w="9525" cmpd="sng">
                <a:solidFill>
                  <a:srgbClr val="C00000"/>
                </a:solidFill>
                <a:prstDash val="solid"/>
              </a:ln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4748DBB-41BB-CC0B-2FB4-75611E146ADD}"/>
              </a:ext>
            </a:extLst>
          </p:cNvPr>
          <p:cNvSpPr txBox="1"/>
          <p:nvPr/>
        </p:nvSpPr>
        <p:spPr>
          <a:xfrm>
            <a:off x="8041536" y="4305502"/>
            <a:ext cx="947364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800" b="1" dirty="0">
                <a:ln w="9525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40</a:t>
            </a:r>
            <a:endParaRPr lang="ru-RU" sz="1400" dirty="0">
              <a:ln w="9525">
                <a:solidFill>
                  <a:schemeClr val="tx1"/>
                </a:solidFill>
              </a:ln>
            </a:endParaRP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39126FB4-0B4D-E7AD-AA1A-10AECF87D5CD}"/>
              </a:ext>
            </a:extLst>
          </p:cNvPr>
          <p:cNvSpPr/>
          <p:nvPr/>
        </p:nvSpPr>
        <p:spPr>
          <a:xfrm>
            <a:off x="395536" y="5046138"/>
            <a:ext cx="222048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Задание № 4</a:t>
            </a:r>
            <a:endParaRPr lang="ru-RU" sz="28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A0B7028-EC58-C862-091B-11D6FB75D7C3}"/>
              </a:ext>
            </a:extLst>
          </p:cNvPr>
          <p:cNvSpPr txBox="1"/>
          <p:nvPr/>
        </p:nvSpPr>
        <p:spPr>
          <a:xfrm>
            <a:off x="6937180" y="5989051"/>
            <a:ext cx="198072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ln w="9525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Ответ: </a:t>
            </a:r>
            <a:r>
              <a:rPr lang="ru-RU" sz="2800" b="1" dirty="0">
                <a:ln w="9525" cmpd="sng">
                  <a:solidFill>
                    <a:srgbClr val="C00000"/>
                  </a:solidFill>
                  <a:prstDash val="solid"/>
                </a:ln>
                <a:solidFill>
                  <a:schemeClr val="accent6">
                    <a:lumMod val="60000"/>
                    <a:lumOff val="40000"/>
                  </a:schemeClr>
                </a:solidFill>
              </a:rPr>
              <a:t>?</a:t>
            </a:r>
            <a:endParaRPr lang="ru-RU" sz="1400" dirty="0">
              <a:ln w="9525" cmpd="sng">
                <a:solidFill>
                  <a:srgbClr val="C00000"/>
                </a:solidFill>
                <a:prstDash val="solid"/>
              </a:ln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0DFE929-D967-D748-047D-14CF2B6DB41D}"/>
              </a:ext>
            </a:extLst>
          </p:cNvPr>
          <p:cNvSpPr txBox="1"/>
          <p:nvPr/>
        </p:nvSpPr>
        <p:spPr>
          <a:xfrm>
            <a:off x="8041536" y="5989051"/>
            <a:ext cx="947364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800" b="1" dirty="0">
                <a:ln w="9525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170</a:t>
            </a:r>
            <a:endParaRPr lang="ru-RU" sz="1400" dirty="0">
              <a:ln w="9525">
                <a:solidFill>
                  <a:schemeClr val="tx1"/>
                </a:solidFill>
              </a:ln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2EA3AE4-1518-0803-6A16-258928F9E5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092" y="791546"/>
            <a:ext cx="6152515" cy="113284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3BD6AA9-1700-3852-23F7-6D94E8EFF2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2487" y="2630081"/>
            <a:ext cx="3979473" cy="58855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1461D7D-E31C-67D5-22BB-925065D852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0807" y="4157494"/>
            <a:ext cx="4667217" cy="57873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7897DE4-DFFB-84D7-5828-C83FFC4574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5100" y="5603206"/>
            <a:ext cx="4272884" cy="1011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912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8" grpId="0"/>
      <p:bldP spid="20" grpId="0"/>
      <p:bldP spid="21" grpId="0" animBg="1"/>
      <p:bldP spid="26" grpId="0"/>
      <p:bldP spid="27" grpId="0"/>
      <p:bldP spid="28" grpId="0" animBg="1"/>
      <p:bldP spid="31" grpId="0"/>
      <p:bldP spid="32" grpId="0"/>
      <p:bldP spid="3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Управляющая кнопка: &quot;Назад&quot; или &quot;Предыдущий&quot; 2">
            <a:hlinkClick r:id="rId2" action="ppaction://hlinksldjump" highlightClick="1"/>
            <a:extLst>
              <a:ext uri="{FF2B5EF4-FFF2-40B4-BE49-F238E27FC236}">
                <a16:creationId xmlns:a16="http://schemas.microsoft.com/office/drawing/2014/main" id="{AAD712BD-D4A7-24E8-3DCB-5905DBBC9B37}"/>
              </a:ext>
            </a:extLst>
          </p:cNvPr>
          <p:cNvSpPr/>
          <p:nvPr/>
        </p:nvSpPr>
        <p:spPr>
          <a:xfrm>
            <a:off x="107504" y="6021288"/>
            <a:ext cx="758165" cy="758165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F98D4C5A-81AF-322A-7F42-C246C8DCA9B2}"/>
              </a:ext>
            </a:extLst>
          </p:cNvPr>
          <p:cNvSpPr/>
          <p:nvPr/>
        </p:nvSpPr>
        <p:spPr>
          <a:xfrm>
            <a:off x="865668" y="798017"/>
            <a:ext cx="222048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Задание № 5</a:t>
            </a:r>
            <a:endParaRPr lang="ru-RU" sz="28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EB0D215-FD81-0CA3-2A6B-549E178100F0}"/>
              </a:ext>
            </a:extLst>
          </p:cNvPr>
          <p:cNvSpPr txBox="1"/>
          <p:nvPr/>
        </p:nvSpPr>
        <p:spPr>
          <a:xfrm>
            <a:off x="6901684" y="3054181"/>
            <a:ext cx="198072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ln w="9525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Ответ: </a:t>
            </a:r>
            <a:r>
              <a:rPr lang="ru-RU" sz="2800" b="1" dirty="0">
                <a:ln w="9525" cmpd="sng">
                  <a:solidFill>
                    <a:srgbClr val="C00000"/>
                  </a:solidFill>
                  <a:prstDash val="solid"/>
                </a:ln>
                <a:solidFill>
                  <a:schemeClr val="accent6">
                    <a:lumMod val="60000"/>
                    <a:lumOff val="40000"/>
                  </a:schemeClr>
                </a:solidFill>
              </a:rPr>
              <a:t>?</a:t>
            </a:r>
            <a:endParaRPr lang="ru-RU" sz="1400" dirty="0">
              <a:ln w="9525" cmpd="sng">
                <a:solidFill>
                  <a:srgbClr val="C00000"/>
                </a:solidFill>
                <a:prstDash val="solid"/>
              </a:ln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3A857AD-EF89-CCD7-F87F-1128A840DAFC}"/>
              </a:ext>
            </a:extLst>
          </p:cNvPr>
          <p:cNvSpPr txBox="1"/>
          <p:nvPr/>
        </p:nvSpPr>
        <p:spPr>
          <a:xfrm>
            <a:off x="8006040" y="3054181"/>
            <a:ext cx="947364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800" b="1" dirty="0">
                <a:ln w="9525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1134</a:t>
            </a:r>
            <a:endParaRPr lang="ru-RU" sz="1400" dirty="0">
              <a:ln w="9525">
                <a:solidFill>
                  <a:schemeClr val="tx1"/>
                </a:solidFill>
              </a:ln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470D2B4-6DA0-527D-D28A-D0B146BA6F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7450" y="1321236"/>
            <a:ext cx="6152515" cy="256603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17FD5FA-8588-25AE-674B-A9FEDE0405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5903" y="4149080"/>
            <a:ext cx="6123198" cy="1152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194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F642C68-3400-103B-2D7D-466A25D5FCBF}"/>
              </a:ext>
            </a:extLst>
          </p:cNvPr>
          <p:cNvSpPr/>
          <p:nvPr/>
        </p:nvSpPr>
        <p:spPr>
          <a:xfrm>
            <a:off x="2953778" y="0"/>
            <a:ext cx="32364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3. Тарифы</a:t>
            </a:r>
            <a:endParaRPr lang="ru-RU" sz="54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4" name="Управляющая кнопка: &quot;Назад&quot; или &quot;Предыдущий&quot; 3">
            <a:hlinkClick r:id="rId2" action="ppaction://hlinksldjump" highlightClick="1"/>
            <a:extLst>
              <a:ext uri="{FF2B5EF4-FFF2-40B4-BE49-F238E27FC236}">
                <a16:creationId xmlns:a16="http://schemas.microsoft.com/office/drawing/2014/main" id="{3865F473-3D78-1A3E-E86E-8980A742211C}"/>
              </a:ext>
            </a:extLst>
          </p:cNvPr>
          <p:cNvSpPr/>
          <p:nvPr/>
        </p:nvSpPr>
        <p:spPr>
          <a:xfrm>
            <a:off x="107504" y="6021288"/>
            <a:ext cx="758165" cy="758165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8EBC2EC-5045-F7FA-AAA3-AFDEA73734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7624" y="879906"/>
            <a:ext cx="4536504" cy="303963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833E379-65D1-A1D9-CB76-1646E0EE2C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99792" y="4016264"/>
            <a:ext cx="4824536" cy="2524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8157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F642C68-3400-103B-2D7D-466A25D5FCBF}"/>
              </a:ext>
            </a:extLst>
          </p:cNvPr>
          <p:cNvSpPr/>
          <p:nvPr/>
        </p:nvSpPr>
        <p:spPr>
          <a:xfrm>
            <a:off x="395536" y="243393"/>
            <a:ext cx="222048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Задание № 1</a:t>
            </a:r>
            <a:endParaRPr lang="ru-RU" sz="28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99355A3-8662-0809-EF06-B566AB48DF0A}"/>
              </a:ext>
            </a:extLst>
          </p:cNvPr>
          <p:cNvSpPr txBox="1"/>
          <p:nvPr/>
        </p:nvSpPr>
        <p:spPr>
          <a:xfrm>
            <a:off x="6937180" y="1664713"/>
            <a:ext cx="198072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ln w="9525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Ответ: </a:t>
            </a:r>
            <a:r>
              <a:rPr lang="ru-RU" sz="2800" b="1" dirty="0">
                <a:ln w="9525" cmpd="sng">
                  <a:solidFill>
                    <a:srgbClr val="C00000"/>
                  </a:solidFill>
                  <a:prstDash val="solid"/>
                </a:ln>
                <a:solidFill>
                  <a:schemeClr val="accent6">
                    <a:lumMod val="60000"/>
                    <a:lumOff val="40000"/>
                  </a:schemeClr>
                </a:solidFill>
              </a:rPr>
              <a:t>?</a:t>
            </a:r>
            <a:endParaRPr lang="ru-RU" sz="1400" dirty="0">
              <a:ln w="9525" cmpd="sng">
                <a:solidFill>
                  <a:srgbClr val="C00000"/>
                </a:solidFill>
                <a:prstDash val="solid"/>
              </a:ln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328C6EB-2BA9-CB39-6D51-F3356F286012}"/>
              </a:ext>
            </a:extLst>
          </p:cNvPr>
          <p:cNvSpPr txBox="1"/>
          <p:nvPr/>
        </p:nvSpPr>
        <p:spPr>
          <a:xfrm>
            <a:off x="8041536" y="1664713"/>
            <a:ext cx="947364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800" b="1" dirty="0">
                <a:ln w="9525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3412</a:t>
            </a:r>
            <a:endParaRPr lang="ru-RU" sz="1400" dirty="0">
              <a:ln w="9525">
                <a:solidFill>
                  <a:schemeClr val="tx1"/>
                </a:solidFill>
              </a:ln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16AD0D3C-DF8F-1FF0-56CC-59524928CA94}"/>
              </a:ext>
            </a:extLst>
          </p:cNvPr>
          <p:cNvSpPr/>
          <p:nvPr/>
        </p:nvSpPr>
        <p:spPr>
          <a:xfrm>
            <a:off x="395536" y="2983304"/>
            <a:ext cx="222048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Задание № 2</a:t>
            </a:r>
            <a:endParaRPr lang="ru-RU" sz="28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ED0D485-BB78-A977-C142-7513E00CC721}"/>
              </a:ext>
            </a:extLst>
          </p:cNvPr>
          <p:cNvSpPr txBox="1"/>
          <p:nvPr/>
        </p:nvSpPr>
        <p:spPr>
          <a:xfrm>
            <a:off x="6937180" y="3494936"/>
            <a:ext cx="198072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ln w="9525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Ответ: </a:t>
            </a:r>
            <a:r>
              <a:rPr lang="ru-RU" sz="2800" b="1" dirty="0">
                <a:ln w="9525" cmpd="sng">
                  <a:solidFill>
                    <a:srgbClr val="C00000"/>
                  </a:solidFill>
                  <a:prstDash val="solid"/>
                </a:ln>
                <a:solidFill>
                  <a:schemeClr val="accent6">
                    <a:lumMod val="60000"/>
                    <a:lumOff val="40000"/>
                  </a:schemeClr>
                </a:solidFill>
              </a:rPr>
              <a:t>?</a:t>
            </a:r>
            <a:endParaRPr lang="ru-RU" sz="1400" dirty="0">
              <a:ln w="9525" cmpd="sng">
                <a:solidFill>
                  <a:srgbClr val="C00000"/>
                </a:solidFill>
                <a:prstDash val="solid"/>
              </a:ln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0B6F5C4-68DB-3773-E191-79213500D91E}"/>
              </a:ext>
            </a:extLst>
          </p:cNvPr>
          <p:cNvSpPr txBox="1"/>
          <p:nvPr/>
        </p:nvSpPr>
        <p:spPr>
          <a:xfrm>
            <a:off x="8041536" y="3494936"/>
            <a:ext cx="947364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800" b="1" dirty="0">
                <a:ln w="9525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680</a:t>
            </a:r>
            <a:endParaRPr lang="ru-RU" sz="1400" dirty="0">
              <a:ln w="9525">
                <a:solidFill>
                  <a:schemeClr val="tx1"/>
                </a:solidFill>
              </a:ln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01F72D9D-9ED3-9E4E-0C58-97D6430BD9AD}"/>
              </a:ext>
            </a:extLst>
          </p:cNvPr>
          <p:cNvSpPr/>
          <p:nvPr/>
        </p:nvSpPr>
        <p:spPr>
          <a:xfrm>
            <a:off x="395536" y="4063894"/>
            <a:ext cx="222048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Задание № 3</a:t>
            </a:r>
            <a:endParaRPr lang="ru-RU" sz="28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9F3BA8E-E53E-B829-8A2C-A8FB554389C6}"/>
              </a:ext>
            </a:extLst>
          </p:cNvPr>
          <p:cNvSpPr txBox="1"/>
          <p:nvPr/>
        </p:nvSpPr>
        <p:spPr>
          <a:xfrm>
            <a:off x="6937180" y="4598100"/>
            <a:ext cx="198072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ln w="9525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Ответ: </a:t>
            </a:r>
            <a:r>
              <a:rPr lang="ru-RU" sz="2800" b="1" dirty="0">
                <a:ln w="9525" cmpd="sng">
                  <a:solidFill>
                    <a:srgbClr val="C00000"/>
                  </a:solidFill>
                  <a:prstDash val="solid"/>
                </a:ln>
                <a:solidFill>
                  <a:schemeClr val="accent6">
                    <a:lumMod val="60000"/>
                    <a:lumOff val="40000"/>
                  </a:schemeClr>
                </a:solidFill>
              </a:rPr>
              <a:t>?</a:t>
            </a:r>
            <a:endParaRPr lang="ru-RU" sz="1400" dirty="0">
              <a:ln w="9525" cmpd="sng">
                <a:solidFill>
                  <a:srgbClr val="C00000"/>
                </a:solidFill>
                <a:prstDash val="solid"/>
              </a:ln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4748DBB-41BB-CC0B-2FB4-75611E146ADD}"/>
              </a:ext>
            </a:extLst>
          </p:cNvPr>
          <p:cNvSpPr txBox="1"/>
          <p:nvPr/>
        </p:nvSpPr>
        <p:spPr>
          <a:xfrm>
            <a:off x="8041536" y="4598100"/>
            <a:ext cx="947364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800" b="1" dirty="0">
                <a:ln w="9525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6</a:t>
            </a:r>
            <a:endParaRPr lang="ru-RU" sz="1400" dirty="0">
              <a:ln w="9525">
                <a:solidFill>
                  <a:schemeClr val="tx1"/>
                </a:solidFill>
              </a:ln>
            </a:endParaRP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39126FB4-0B4D-E7AD-AA1A-10AECF87D5CD}"/>
              </a:ext>
            </a:extLst>
          </p:cNvPr>
          <p:cNvSpPr/>
          <p:nvPr/>
        </p:nvSpPr>
        <p:spPr>
          <a:xfrm>
            <a:off x="395536" y="5391867"/>
            <a:ext cx="222048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Задание № 4</a:t>
            </a:r>
            <a:endParaRPr lang="ru-RU" sz="28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A0B7028-EC58-C862-091B-11D6FB75D7C3}"/>
              </a:ext>
            </a:extLst>
          </p:cNvPr>
          <p:cNvSpPr txBox="1"/>
          <p:nvPr/>
        </p:nvSpPr>
        <p:spPr>
          <a:xfrm>
            <a:off x="6937180" y="6334780"/>
            <a:ext cx="198072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ln w="9525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Ответ: </a:t>
            </a:r>
            <a:r>
              <a:rPr lang="ru-RU" sz="2800" b="1" dirty="0">
                <a:ln w="9525" cmpd="sng">
                  <a:solidFill>
                    <a:srgbClr val="C00000"/>
                  </a:solidFill>
                  <a:prstDash val="solid"/>
                </a:ln>
                <a:solidFill>
                  <a:schemeClr val="accent6">
                    <a:lumMod val="60000"/>
                    <a:lumOff val="40000"/>
                  </a:schemeClr>
                </a:solidFill>
              </a:rPr>
              <a:t>?</a:t>
            </a:r>
            <a:endParaRPr lang="ru-RU" sz="1400" dirty="0">
              <a:ln w="9525" cmpd="sng">
                <a:solidFill>
                  <a:srgbClr val="C00000"/>
                </a:solidFill>
                <a:prstDash val="solid"/>
              </a:ln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0DFE929-D967-D748-047D-14CF2B6DB41D}"/>
              </a:ext>
            </a:extLst>
          </p:cNvPr>
          <p:cNvSpPr txBox="1"/>
          <p:nvPr/>
        </p:nvSpPr>
        <p:spPr>
          <a:xfrm>
            <a:off x="8041536" y="6334780"/>
            <a:ext cx="947364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800" b="1" dirty="0">
                <a:ln w="9525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40</a:t>
            </a:r>
            <a:endParaRPr lang="ru-RU" sz="1400" dirty="0">
              <a:ln w="9525">
                <a:solidFill>
                  <a:schemeClr val="tx1"/>
                </a:solidFill>
              </a:ln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51452D1-4F38-492F-5104-9614BFA1DF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225" y="948662"/>
            <a:ext cx="6152515" cy="184340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711C1BD-9B1A-6A81-A56D-2E7CBFD876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224" y="3428661"/>
            <a:ext cx="4724839" cy="51865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6ADD333-B6BD-0AD6-8791-023D964590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1016" y="4587114"/>
            <a:ext cx="4992964" cy="485982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A3FB6496-61B7-3BA2-BA07-52C8966DCB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1016" y="5853832"/>
            <a:ext cx="5297357" cy="791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234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8" grpId="0"/>
      <p:bldP spid="20" grpId="0"/>
      <p:bldP spid="21" grpId="0" animBg="1"/>
      <p:bldP spid="26" grpId="0"/>
      <p:bldP spid="27" grpId="0"/>
      <p:bldP spid="28" grpId="0" animBg="1"/>
      <p:bldP spid="31" grpId="0"/>
      <p:bldP spid="32" grpId="0"/>
      <p:bldP spid="3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Управляющая кнопка: &quot;Назад&quot; или &quot;Предыдущий&quot; 2">
            <a:hlinkClick r:id="rId2" action="ppaction://hlinksldjump" highlightClick="1"/>
            <a:extLst>
              <a:ext uri="{FF2B5EF4-FFF2-40B4-BE49-F238E27FC236}">
                <a16:creationId xmlns:a16="http://schemas.microsoft.com/office/drawing/2014/main" id="{AAD712BD-D4A7-24E8-3DCB-5905DBBC9B37}"/>
              </a:ext>
            </a:extLst>
          </p:cNvPr>
          <p:cNvSpPr/>
          <p:nvPr/>
        </p:nvSpPr>
        <p:spPr>
          <a:xfrm>
            <a:off x="107504" y="6021288"/>
            <a:ext cx="758165" cy="758165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F98D4C5A-81AF-322A-7F42-C246C8DCA9B2}"/>
              </a:ext>
            </a:extLst>
          </p:cNvPr>
          <p:cNvSpPr/>
          <p:nvPr/>
        </p:nvSpPr>
        <p:spPr>
          <a:xfrm>
            <a:off x="865668" y="798017"/>
            <a:ext cx="222048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Задание № 5</a:t>
            </a:r>
            <a:endParaRPr lang="ru-RU" sz="28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EB0D215-FD81-0CA3-2A6B-549E178100F0}"/>
              </a:ext>
            </a:extLst>
          </p:cNvPr>
          <p:cNvSpPr txBox="1"/>
          <p:nvPr/>
        </p:nvSpPr>
        <p:spPr>
          <a:xfrm>
            <a:off x="6901684" y="6256233"/>
            <a:ext cx="198072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ln w="9525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Ответ: </a:t>
            </a:r>
            <a:r>
              <a:rPr lang="ru-RU" sz="2800" b="1" dirty="0">
                <a:ln w="9525" cmpd="sng">
                  <a:solidFill>
                    <a:srgbClr val="C00000"/>
                  </a:solidFill>
                  <a:prstDash val="solid"/>
                </a:ln>
                <a:solidFill>
                  <a:schemeClr val="accent6">
                    <a:lumMod val="60000"/>
                    <a:lumOff val="40000"/>
                  </a:schemeClr>
                </a:solidFill>
              </a:rPr>
              <a:t>?</a:t>
            </a:r>
            <a:endParaRPr lang="ru-RU" sz="1400" dirty="0">
              <a:ln w="9525" cmpd="sng">
                <a:solidFill>
                  <a:srgbClr val="C00000"/>
                </a:solidFill>
                <a:prstDash val="solid"/>
              </a:ln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3A857AD-EF89-CCD7-F87F-1128A840DAFC}"/>
              </a:ext>
            </a:extLst>
          </p:cNvPr>
          <p:cNvSpPr txBox="1"/>
          <p:nvPr/>
        </p:nvSpPr>
        <p:spPr>
          <a:xfrm>
            <a:off x="8006040" y="6256233"/>
            <a:ext cx="947364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800" b="1" dirty="0">
                <a:ln w="9525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350</a:t>
            </a:r>
            <a:endParaRPr lang="ru-RU" sz="1400" dirty="0">
              <a:ln w="9525">
                <a:solidFill>
                  <a:schemeClr val="tx1"/>
                </a:solidFill>
              </a:ln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05DEDDF-F157-BF23-E6C2-D2B7A8BFC8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761" y="1321237"/>
            <a:ext cx="6152515" cy="371475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169EC6C-3A85-F08F-9ABB-6C432FC220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53525" y="5157192"/>
            <a:ext cx="6152515" cy="958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2125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F642C68-3400-103B-2D7D-466A25D5FCBF}"/>
              </a:ext>
            </a:extLst>
          </p:cNvPr>
          <p:cNvSpPr/>
          <p:nvPr/>
        </p:nvSpPr>
        <p:spPr>
          <a:xfrm>
            <a:off x="2891103" y="0"/>
            <a:ext cx="336181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4. Теплица</a:t>
            </a:r>
            <a:endParaRPr lang="ru-RU" sz="54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4" name="Управляющая кнопка: &quot;Назад&quot; или &quot;Предыдущий&quot; 3">
            <a:hlinkClick r:id="rId2" action="ppaction://hlinksldjump" highlightClick="1"/>
            <a:extLst>
              <a:ext uri="{FF2B5EF4-FFF2-40B4-BE49-F238E27FC236}">
                <a16:creationId xmlns:a16="http://schemas.microsoft.com/office/drawing/2014/main" id="{3865F473-3D78-1A3E-E86E-8980A742211C}"/>
              </a:ext>
            </a:extLst>
          </p:cNvPr>
          <p:cNvSpPr/>
          <p:nvPr/>
        </p:nvSpPr>
        <p:spPr>
          <a:xfrm>
            <a:off x="107504" y="6021288"/>
            <a:ext cx="758165" cy="758165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13367B2-F84A-8915-93D6-C6D328A6B2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606" y="836712"/>
            <a:ext cx="7056786" cy="256226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4E348C9-C0FF-895C-0D8C-77B9ACDB51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95742" y="3661443"/>
            <a:ext cx="6152515" cy="2774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9280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F642C68-3400-103B-2D7D-466A25D5FCBF}"/>
              </a:ext>
            </a:extLst>
          </p:cNvPr>
          <p:cNvSpPr/>
          <p:nvPr/>
        </p:nvSpPr>
        <p:spPr>
          <a:xfrm>
            <a:off x="395536" y="-2448"/>
            <a:ext cx="222048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Задание № 1</a:t>
            </a:r>
            <a:endParaRPr lang="ru-RU" sz="28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99355A3-8662-0809-EF06-B566AB48DF0A}"/>
              </a:ext>
            </a:extLst>
          </p:cNvPr>
          <p:cNvSpPr txBox="1"/>
          <p:nvPr/>
        </p:nvSpPr>
        <p:spPr>
          <a:xfrm>
            <a:off x="6937180" y="854360"/>
            <a:ext cx="198072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ln w="9525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Ответ: </a:t>
            </a:r>
            <a:r>
              <a:rPr lang="ru-RU" sz="2800" b="1" dirty="0">
                <a:ln w="9525" cmpd="sng">
                  <a:solidFill>
                    <a:srgbClr val="C00000"/>
                  </a:solidFill>
                  <a:prstDash val="solid"/>
                </a:ln>
                <a:solidFill>
                  <a:schemeClr val="accent6">
                    <a:lumMod val="60000"/>
                    <a:lumOff val="40000"/>
                  </a:schemeClr>
                </a:solidFill>
              </a:rPr>
              <a:t>?</a:t>
            </a:r>
            <a:endParaRPr lang="ru-RU" sz="1400" dirty="0">
              <a:ln w="9525" cmpd="sng">
                <a:solidFill>
                  <a:srgbClr val="C00000"/>
                </a:solidFill>
                <a:prstDash val="solid"/>
              </a:ln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328C6EB-2BA9-CB39-6D51-F3356F286012}"/>
              </a:ext>
            </a:extLst>
          </p:cNvPr>
          <p:cNvSpPr txBox="1"/>
          <p:nvPr/>
        </p:nvSpPr>
        <p:spPr>
          <a:xfrm>
            <a:off x="8041536" y="854360"/>
            <a:ext cx="947364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800" b="1" dirty="0">
                <a:ln w="9525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8</a:t>
            </a:r>
            <a:endParaRPr lang="ru-RU" sz="1400" dirty="0">
              <a:ln w="9525">
                <a:solidFill>
                  <a:schemeClr val="tx1"/>
                </a:solidFill>
              </a:ln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16AD0D3C-DF8F-1FF0-56CC-59524928CA94}"/>
              </a:ext>
            </a:extLst>
          </p:cNvPr>
          <p:cNvSpPr/>
          <p:nvPr/>
        </p:nvSpPr>
        <p:spPr>
          <a:xfrm>
            <a:off x="395536" y="1496684"/>
            <a:ext cx="222048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Задание № 2</a:t>
            </a:r>
            <a:endParaRPr lang="ru-RU" sz="28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ED0D485-BB78-A977-C142-7513E00CC721}"/>
              </a:ext>
            </a:extLst>
          </p:cNvPr>
          <p:cNvSpPr txBox="1"/>
          <p:nvPr/>
        </p:nvSpPr>
        <p:spPr>
          <a:xfrm>
            <a:off x="6937180" y="2071931"/>
            <a:ext cx="198072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ln w="9525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Ответ: </a:t>
            </a:r>
            <a:r>
              <a:rPr lang="ru-RU" sz="2800" b="1" dirty="0">
                <a:ln w="9525" cmpd="sng">
                  <a:solidFill>
                    <a:srgbClr val="C00000"/>
                  </a:solidFill>
                  <a:prstDash val="solid"/>
                </a:ln>
                <a:solidFill>
                  <a:schemeClr val="accent6">
                    <a:lumMod val="60000"/>
                    <a:lumOff val="40000"/>
                  </a:schemeClr>
                </a:solidFill>
              </a:rPr>
              <a:t>?</a:t>
            </a:r>
            <a:endParaRPr lang="ru-RU" sz="1400" dirty="0">
              <a:ln w="9525" cmpd="sng">
                <a:solidFill>
                  <a:srgbClr val="C00000"/>
                </a:solidFill>
                <a:prstDash val="solid"/>
              </a:ln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0B6F5C4-68DB-3773-E191-79213500D91E}"/>
              </a:ext>
            </a:extLst>
          </p:cNvPr>
          <p:cNvSpPr txBox="1"/>
          <p:nvPr/>
        </p:nvSpPr>
        <p:spPr>
          <a:xfrm>
            <a:off x="8041536" y="2071931"/>
            <a:ext cx="947364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800" b="1" dirty="0">
                <a:ln w="9525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14</a:t>
            </a:r>
            <a:endParaRPr lang="ru-RU" sz="1400" dirty="0">
              <a:ln w="9525">
                <a:solidFill>
                  <a:schemeClr val="tx1"/>
                </a:solidFill>
              </a:ln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01F72D9D-9ED3-9E4E-0C58-97D6430BD9AD}"/>
              </a:ext>
            </a:extLst>
          </p:cNvPr>
          <p:cNvSpPr/>
          <p:nvPr/>
        </p:nvSpPr>
        <p:spPr>
          <a:xfrm>
            <a:off x="407304" y="2957739"/>
            <a:ext cx="222048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Задание № 3</a:t>
            </a:r>
            <a:endParaRPr lang="ru-RU" sz="28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9F3BA8E-E53E-B829-8A2C-A8FB554389C6}"/>
              </a:ext>
            </a:extLst>
          </p:cNvPr>
          <p:cNvSpPr txBox="1"/>
          <p:nvPr/>
        </p:nvSpPr>
        <p:spPr>
          <a:xfrm>
            <a:off x="6937180" y="3551579"/>
            <a:ext cx="198072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ln w="9525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Ответ: </a:t>
            </a:r>
            <a:r>
              <a:rPr lang="ru-RU" sz="2800" b="1" dirty="0">
                <a:ln w="9525" cmpd="sng">
                  <a:solidFill>
                    <a:srgbClr val="C00000"/>
                  </a:solidFill>
                  <a:prstDash val="solid"/>
                </a:ln>
                <a:solidFill>
                  <a:schemeClr val="accent6">
                    <a:lumMod val="60000"/>
                    <a:lumOff val="40000"/>
                  </a:schemeClr>
                </a:solidFill>
              </a:rPr>
              <a:t>?</a:t>
            </a:r>
            <a:endParaRPr lang="ru-RU" sz="1400" dirty="0">
              <a:ln w="9525" cmpd="sng">
                <a:solidFill>
                  <a:srgbClr val="C00000"/>
                </a:solidFill>
                <a:prstDash val="solid"/>
              </a:ln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4748DBB-41BB-CC0B-2FB4-75611E146ADD}"/>
              </a:ext>
            </a:extLst>
          </p:cNvPr>
          <p:cNvSpPr txBox="1"/>
          <p:nvPr/>
        </p:nvSpPr>
        <p:spPr>
          <a:xfrm>
            <a:off x="8041536" y="3551579"/>
            <a:ext cx="947364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800" b="1" dirty="0">
                <a:ln w="9525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3,2</a:t>
            </a:r>
            <a:endParaRPr lang="ru-RU" sz="1400" dirty="0">
              <a:ln w="9525">
                <a:solidFill>
                  <a:schemeClr val="tx1"/>
                </a:solidFill>
              </a:ln>
            </a:endParaRP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39126FB4-0B4D-E7AD-AA1A-10AECF87D5CD}"/>
              </a:ext>
            </a:extLst>
          </p:cNvPr>
          <p:cNvSpPr/>
          <p:nvPr/>
        </p:nvSpPr>
        <p:spPr>
          <a:xfrm>
            <a:off x="395536" y="4255400"/>
            <a:ext cx="222048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Задание № 4</a:t>
            </a:r>
            <a:endParaRPr lang="ru-RU" sz="28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A0B7028-EC58-C862-091B-11D6FB75D7C3}"/>
              </a:ext>
            </a:extLst>
          </p:cNvPr>
          <p:cNvSpPr txBox="1"/>
          <p:nvPr/>
        </p:nvSpPr>
        <p:spPr>
          <a:xfrm>
            <a:off x="6937180" y="4946761"/>
            <a:ext cx="198072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ln w="9525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Ответ: </a:t>
            </a:r>
            <a:r>
              <a:rPr lang="ru-RU" sz="2800" b="1" dirty="0">
                <a:ln w="9525" cmpd="sng">
                  <a:solidFill>
                    <a:srgbClr val="C00000"/>
                  </a:solidFill>
                  <a:prstDash val="solid"/>
                </a:ln>
                <a:solidFill>
                  <a:schemeClr val="accent6">
                    <a:lumMod val="60000"/>
                    <a:lumOff val="40000"/>
                  </a:schemeClr>
                </a:solidFill>
              </a:rPr>
              <a:t>?</a:t>
            </a:r>
            <a:endParaRPr lang="ru-RU" sz="1400" dirty="0">
              <a:ln w="9525" cmpd="sng">
                <a:solidFill>
                  <a:srgbClr val="C00000"/>
                </a:solidFill>
                <a:prstDash val="solid"/>
              </a:ln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0DFE929-D967-D748-047D-14CF2B6DB41D}"/>
              </a:ext>
            </a:extLst>
          </p:cNvPr>
          <p:cNvSpPr txBox="1"/>
          <p:nvPr/>
        </p:nvSpPr>
        <p:spPr>
          <a:xfrm>
            <a:off x="8041536" y="4946761"/>
            <a:ext cx="947364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800" b="1" dirty="0">
                <a:ln w="9525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120</a:t>
            </a:r>
            <a:endParaRPr lang="ru-RU" sz="1400" dirty="0">
              <a:ln w="9525">
                <a:solidFill>
                  <a:schemeClr val="tx1"/>
                </a:solidFill>
              </a:ln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177EB28-BDCB-DDDB-2531-94B2D4D93B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092" y="554620"/>
            <a:ext cx="5646420" cy="82296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C104CE9-FC57-7173-B222-EF10EDFD8B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603" y="1901060"/>
            <a:ext cx="5654040" cy="8382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C67B257-4257-8099-5827-02A7CD81F55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9947"/>
          <a:stretch/>
        </p:blipFill>
        <p:spPr>
          <a:xfrm>
            <a:off x="165132" y="3373759"/>
            <a:ext cx="5707380" cy="63130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F9F0452-5EF5-0A3D-183C-7D70098361F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7992" y="4653127"/>
            <a:ext cx="5684520" cy="868680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4D562425-C9A2-8D47-9EB6-CEA817494631}"/>
              </a:ext>
            </a:extLst>
          </p:cNvPr>
          <p:cNvSpPr/>
          <p:nvPr/>
        </p:nvSpPr>
        <p:spPr>
          <a:xfrm>
            <a:off x="395535" y="5399031"/>
            <a:ext cx="222048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Задание № 5</a:t>
            </a:r>
            <a:endParaRPr lang="ru-RU" sz="28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302F0C1-7ADE-CD79-260F-D5D367FBB890}"/>
              </a:ext>
            </a:extLst>
          </p:cNvPr>
          <p:cNvSpPr txBox="1"/>
          <p:nvPr/>
        </p:nvSpPr>
        <p:spPr>
          <a:xfrm>
            <a:off x="6937180" y="6080333"/>
            <a:ext cx="198072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ln w="9525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Ответ: </a:t>
            </a:r>
            <a:r>
              <a:rPr lang="ru-RU" sz="2800" b="1" dirty="0">
                <a:ln w="9525" cmpd="sng">
                  <a:solidFill>
                    <a:srgbClr val="C00000"/>
                  </a:solidFill>
                  <a:prstDash val="solid"/>
                </a:ln>
                <a:solidFill>
                  <a:schemeClr val="accent6">
                    <a:lumMod val="60000"/>
                    <a:lumOff val="40000"/>
                  </a:schemeClr>
                </a:solidFill>
              </a:rPr>
              <a:t>?</a:t>
            </a:r>
            <a:endParaRPr lang="ru-RU" sz="1400" dirty="0">
              <a:ln w="9525" cmpd="sng">
                <a:solidFill>
                  <a:srgbClr val="C00000"/>
                </a:solidFill>
                <a:prstDash val="solid"/>
              </a:ln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30B1B2E-97AB-A44A-971A-2CA9BEC932E3}"/>
              </a:ext>
            </a:extLst>
          </p:cNvPr>
          <p:cNvSpPr txBox="1"/>
          <p:nvPr/>
        </p:nvSpPr>
        <p:spPr>
          <a:xfrm>
            <a:off x="8041536" y="6080333"/>
            <a:ext cx="947364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800" b="1" dirty="0">
                <a:ln w="9525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75</a:t>
            </a:r>
            <a:endParaRPr lang="ru-RU" sz="1400" dirty="0">
              <a:ln w="9525">
                <a:solidFill>
                  <a:schemeClr val="tx1"/>
                </a:solidFill>
              </a:ln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540DF5BA-7CA1-77BB-4E2D-63FA3956264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5490" y="5919534"/>
            <a:ext cx="5806440" cy="1043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674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8" grpId="0"/>
      <p:bldP spid="20" grpId="0"/>
      <p:bldP spid="21" grpId="0" animBg="1"/>
      <p:bldP spid="26" grpId="0"/>
      <p:bldP spid="27" grpId="0"/>
      <p:bldP spid="28" grpId="0" animBg="1"/>
      <p:bldP spid="31" grpId="0"/>
      <p:bldP spid="32" grpId="0"/>
      <p:bldP spid="33" grpId="0" animBg="1"/>
      <p:bldP spid="13" grpId="0"/>
      <p:bldP spid="14" grpId="0"/>
      <p:bldP spid="1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74BA02DB-D73D-096D-9198-DB798658AC28}"/>
              </a:ext>
            </a:extLst>
          </p:cNvPr>
          <p:cNvSpPr/>
          <p:nvPr/>
        </p:nvSpPr>
        <p:spPr>
          <a:xfrm>
            <a:off x="1844174" y="0"/>
            <a:ext cx="5455661" cy="166199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Разминка</a:t>
            </a:r>
          </a:p>
          <a:p>
            <a:pPr algn="ctr"/>
            <a:r>
              <a:rPr lang="ru-RU" sz="4800" b="1" i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Задачи на участке.</a:t>
            </a:r>
            <a:endParaRPr lang="ru-RU" sz="4800" b="1" i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16" name="Объект 3">
            <a:extLst>
              <a:ext uri="{FF2B5EF4-FFF2-40B4-BE49-F238E27FC236}">
                <a16:creationId xmlns:a16="http://schemas.microsoft.com/office/drawing/2014/main" id="{EC5DE752-44BD-5DA3-12D3-DC1BCFED9ADC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5780" y="1916271"/>
            <a:ext cx="8092440" cy="3893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5728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F642C68-3400-103B-2D7D-466A25D5FCBF}"/>
              </a:ext>
            </a:extLst>
          </p:cNvPr>
          <p:cNvSpPr/>
          <p:nvPr/>
        </p:nvSpPr>
        <p:spPr>
          <a:xfrm>
            <a:off x="2042285" y="0"/>
            <a:ext cx="50594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5. Листы бумаги</a:t>
            </a:r>
            <a:endParaRPr lang="ru-RU" sz="54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4" name="Управляющая кнопка: &quot;Назад&quot; или &quot;Предыдущий&quot; 3">
            <a:hlinkClick r:id="rId2" action="ppaction://hlinksldjump" highlightClick="1"/>
            <a:extLst>
              <a:ext uri="{FF2B5EF4-FFF2-40B4-BE49-F238E27FC236}">
                <a16:creationId xmlns:a16="http://schemas.microsoft.com/office/drawing/2014/main" id="{3865F473-3D78-1A3E-E86E-8980A742211C}"/>
              </a:ext>
            </a:extLst>
          </p:cNvPr>
          <p:cNvSpPr/>
          <p:nvPr/>
        </p:nvSpPr>
        <p:spPr>
          <a:xfrm>
            <a:off x="107504" y="6021288"/>
            <a:ext cx="758165" cy="758165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EE3759B-7D44-BFD8-3C80-07FFCA6EC0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5742" y="923330"/>
            <a:ext cx="6152515" cy="338899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2E4D8A4-DDE4-77EB-BDBE-E5E7A9495D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95742" y="4503595"/>
            <a:ext cx="6152515" cy="1871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0289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Управляющая кнопка: &quot;Назад&quot; или &quot;Предыдущий&quot; 2">
            <a:hlinkClick r:id="rId2" action="ppaction://hlinksldjump" highlightClick="1"/>
            <a:extLst>
              <a:ext uri="{FF2B5EF4-FFF2-40B4-BE49-F238E27FC236}">
                <a16:creationId xmlns:a16="http://schemas.microsoft.com/office/drawing/2014/main" id="{AAD712BD-D4A7-24E8-3DCB-5905DBBC9B37}"/>
              </a:ext>
            </a:extLst>
          </p:cNvPr>
          <p:cNvSpPr/>
          <p:nvPr/>
        </p:nvSpPr>
        <p:spPr>
          <a:xfrm>
            <a:off x="107504" y="6021288"/>
            <a:ext cx="758165" cy="758165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F98D4C5A-81AF-322A-7F42-C246C8DCA9B2}"/>
              </a:ext>
            </a:extLst>
          </p:cNvPr>
          <p:cNvSpPr/>
          <p:nvPr/>
        </p:nvSpPr>
        <p:spPr>
          <a:xfrm>
            <a:off x="865668" y="798017"/>
            <a:ext cx="222048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Задание № 1</a:t>
            </a:r>
            <a:endParaRPr lang="ru-RU" sz="28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EB0D215-FD81-0CA3-2A6B-549E178100F0}"/>
              </a:ext>
            </a:extLst>
          </p:cNvPr>
          <p:cNvSpPr txBox="1"/>
          <p:nvPr/>
        </p:nvSpPr>
        <p:spPr>
          <a:xfrm>
            <a:off x="6901684" y="3054181"/>
            <a:ext cx="198072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ln w="9525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Ответ: </a:t>
            </a:r>
            <a:r>
              <a:rPr lang="ru-RU" sz="2800" b="1" dirty="0">
                <a:ln w="9525" cmpd="sng">
                  <a:solidFill>
                    <a:srgbClr val="C00000"/>
                  </a:solidFill>
                  <a:prstDash val="solid"/>
                </a:ln>
                <a:solidFill>
                  <a:schemeClr val="accent6">
                    <a:lumMod val="60000"/>
                    <a:lumOff val="40000"/>
                  </a:schemeClr>
                </a:solidFill>
              </a:rPr>
              <a:t>?</a:t>
            </a:r>
            <a:endParaRPr lang="ru-RU" sz="1400" dirty="0">
              <a:ln w="9525" cmpd="sng">
                <a:solidFill>
                  <a:srgbClr val="C00000"/>
                </a:solidFill>
                <a:prstDash val="solid"/>
              </a:ln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3A857AD-EF89-CCD7-F87F-1128A840DAFC}"/>
              </a:ext>
            </a:extLst>
          </p:cNvPr>
          <p:cNvSpPr txBox="1"/>
          <p:nvPr/>
        </p:nvSpPr>
        <p:spPr>
          <a:xfrm>
            <a:off x="8006040" y="3054181"/>
            <a:ext cx="947364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800" b="1" dirty="0">
                <a:ln w="9525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3421</a:t>
            </a:r>
            <a:endParaRPr lang="ru-RU" sz="1400" dirty="0">
              <a:ln w="9525">
                <a:solidFill>
                  <a:schemeClr val="tx1"/>
                </a:solidFill>
              </a:ln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59A3EBE-61C2-B7E8-19A4-4575603765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169" y="1372911"/>
            <a:ext cx="6152515" cy="175704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3E40178-A383-2B3F-6C68-27698511AA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9169" y="3181135"/>
            <a:ext cx="6152515" cy="1184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999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F642C68-3400-103B-2D7D-466A25D5FCBF}"/>
              </a:ext>
            </a:extLst>
          </p:cNvPr>
          <p:cNvSpPr/>
          <p:nvPr/>
        </p:nvSpPr>
        <p:spPr>
          <a:xfrm>
            <a:off x="395536" y="243393"/>
            <a:ext cx="222048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Задание № 2</a:t>
            </a:r>
            <a:endParaRPr lang="ru-RU" sz="28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99355A3-8662-0809-EF06-B566AB48DF0A}"/>
              </a:ext>
            </a:extLst>
          </p:cNvPr>
          <p:cNvSpPr txBox="1"/>
          <p:nvPr/>
        </p:nvSpPr>
        <p:spPr>
          <a:xfrm>
            <a:off x="6937180" y="882404"/>
            <a:ext cx="198072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ln w="9525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Ответ: </a:t>
            </a:r>
            <a:r>
              <a:rPr lang="ru-RU" sz="2800" b="1" dirty="0">
                <a:ln w="9525" cmpd="sng">
                  <a:solidFill>
                    <a:srgbClr val="C00000"/>
                  </a:solidFill>
                  <a:prstDash val="solid"/>
                </a:ln>
                <a:solidFill>
                  <a:schemeClr val="accent6">
                    <a:lumMod val="60000"/>
                    <a:lumOff val="40000"/>
                  </a:schemeClr>
                </a:solidFill>
              </a:rPr>
              <a:t>?</a:t>
            </a:r>
            <a:endParaRPr lang="ru-RU" sz="1400" dirty="0">
              <a:ln w="9525" cmpd="sng">
                <a:solidFill>
                  <a:srgbClr val="C00000"/>
                </a:solidFill>
                <a:prstDash val="solid"/>
              </a:ln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328C6EB-2BA9-CB39-6D51-F3356F286012}"/>
              </a:ext>
            </a:extLst>
          </p:cNvPr>
          <p:cNvSpPr txBox="1"/>
          <p:nvPr/>
        </p:nvSpPr>
        <p:spPr>
          <a:xfrm>
            <a:off x="8041536" y="882404"/>
            <a:ext cx="947364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800" b="1" dirty="0">
                <a:ln w="9525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16</a:t>
            </a:r>
            <a:endParaRPr lang="ru-RU" sz="1400" dirty="0">
              <a:ln w="9525">
                <a:solidFill>
                  <a:schemeClr val="tx1"/>
                </a:solidFill>
              </a:ln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16AD0D3C-DF8F-1FF0-56CC-59524928CA94}"/>
              </a:ext>
            </a:extLst>
          </p:cNvPr>
          <p:cNvSpPr/>
          <p:nvPr/>
        </p:nvSpPr>
        <p:spPr>
          <a:xfrm>
            <a:off x="395536" y="1822532"/>
            <a:ext cx="222048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Задание № 3</a:t>
            </a:r>
            <a:endParaRPr lang="ru-RU" sz="28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ED0D485-BB78-A977-C142-7513E00CC721}"/>
              </a:ext>
            </a:extLst>
          </p:cNvPr>
          <p:cNvSpPr txBox="1"/>
          <p:nvPr/>
        </p:nvSpPr>
        <p:spPr>
          <a:xfrm>
            <a:off x="6937180" y="2695413"/>
            <a:ext cx="198072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ln w="9525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Ответ: </a:t>
            </a:r>
            <a:r>
              <a:rPr lang="ru-RU" sz="2800" b="1" dirty="0">
                <a:ln w="9525" cmpd="sng">
                  <a:solidFill>
                    <a:srgbClr val="C00000"/>
                  </a:solidFill>
                  <a:prstDash val="solid"/>
                </a:ln>
                <a:solidFill>
                  <a:schemeClr val="accent6">
                    <a:lumMod val="60000"/>
                    <a:lumOff val="40000"/>
                  </a:schemeClr>
                </a:solidFill>
              </a:rPr>
              <a:t>?</a:t>
            </a:r>
            <a:endParaRPr lang="ru-RU" sz="1400" dirty="0">
              <a:ln w="9525" cmpd="sng">
                <a:solidFill>
                  <a:srgbClr val="C00000"/>
                </a:solidFill>
                <a:prstDash val="solid"/>
              </a:ln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0B6F5C4-68DB-3773-E191-79213500D91E}"/>
              </a:ext>
            </a:extLst>
          </p:cNvPr>
          <p:cNvSpPr txBox="1"/>
          <p:nvPr/>
        </p:nvSpPr>
        <p:spPr>
          <a:xfrm>
            <a:off x="8041536" y="2695413"/>
            <a:ext cx="947364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800" b="1" dirty="0">
                <a:ln w="9525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5000</a:t>
            </a:r>
            <a:endParaRPr lang="ru-RU" sz="1400" dirty="0">
              <a:ln w="9525">
                <a:solidFill>
                  <a:schemeClr val="tx1"/>
                </a:solidFill>
              </a:ln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01F72D9D-9ED3-9E4E-0C58-97D6430BD9AD}"/>
              </a:ext>
            </a:extLst>
          </p:cNvPr>
          <p:cNvSpPr/>
          <p:nvPr/>
        </p:nvSpPr>
        <p:spPr>
          <a:xfrm>
            <a:off x="395536" y="3499467"/>
            <a:ext cx="222048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Задание № 4</a:t>
            </a:r>
            <a:endParaRPr lang="ru-RU" sz="28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9F3BA8E-E53E-B829-8A2C-A8FB554389C6}"/>
              </a:ext>
            </a:extLst>
          </p:cNvPr>
          <p:cNvSpPr txBox="1"/>
          <p:nvPr/>
        </p:nvSpPr>
        <p:spPr>
          <a:xfrm>
            <a:off x="6937180" y="4305502"/>
            <a:ext cx="198072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ln w="9525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Ответ: </a:t>
            </a:r>
            <a:r>
              <a:rPr lang="ru-RU" sz="2800" b="1" dirty="0">
                <a:ln w="9525" cmpd="sng">
                  <a:solidFill>
                    <a:srgbClr val="C00000"/>
                  </a:solidFill>
                  <a:prstDash val="solid"/>
                </a:ln>
                <a:solidFill>
                  <a:schemeClr val="accent6">
                    <a:lumMod val="60000"/>
                    <a:lumOff val="40000"/>
                  </a:schemeClr>
                </a:solidFill>
              </a:rPr>
              <a:t>?</a:t>
            </a:r>
            <a:endParaRPr lang="ru-RU" sz="1400" dirty="0">
              <a:ln w="9525" cmpd="sng">
                <a:solidFill>
                  <a:srgbClr val="C00000"/>
                </a:solidFill>
                <a:prstDash val="solid"/>
              </a:ln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4748DBB-41BB-CC0B-2FB4-75611E146ADD}"/>
              </a:ext>
            </a:extLst>
          </p:cNvPr>
          <p:cNvSpPr txBox="1"/>
          <p:nvPr/>
        </p:nvSpPr>
        <p:spPr>
          <a:xfrm>
            <a:off x="8041536" y="4305502"/>
            <a:ext cx="947364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800" b="1" dirty="0">
                <a:ln w="9525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210</a:t>
            </a:r>
            <a:endParaRPr lang="ru-RU" sz="1400" dirty="0">
              <a:ln w="9525">
                <a:solidFill>
                  <a:schemeClr val="tx1"/>
                </a:solidFill>
              </a:ln>
            </a:endParaRP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39126FB4-0B4D-E7AD-AA1A-10AECF87D5CD}"/>
              </a:ext>
            </a:extLst>
          </p:cNvPr>
          <p:cNvSpPr/>
          <p:nvPr/>
        </p:nvSpPr>
        <p:spPr>
          <a:xfrm>
            <a:off x="395536" y="5046138"/>
            <a:ext cx="222048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Задание № 5</a:t>
            </a:r>
            <a:endParaRPr lang="ru-RU" sz="28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A0B7028-EC58-C862-091B-11D6FB75D7C3}"/>
              </a:ext>
            </a:extLst>
          </p:cNvPr>
          <p:cNvSpPr txBox="1"/>
          <p:nvPr/>
        </p:nvSpPr>
        <p:spPr>
          <a:xfrm>
            <a:off x="6937180" y="5989051"/>
            <a:ext cx="198072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ln w="9525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Ответ: </a:t>
            </a:r>
            <a:r>
              <a:rPr lang="ru-RU" sz="2800" b="1" dirty="0">
                <a:ln w="9525" cmpd="sng">
                  <a:solidFill>
                    <a:srgbClr val="C00000"/>
                  </a:solidFill>
                  <a:prstDash val="solid"/>
                </a:ln>
                <a:solidFill>
                  <a:schemeClr val="accent6">
                    <a:lumMod val="60000"/>
                    <a:lumOff val="40000"/>
                  </a:schemeClr>
                </a:solidFill>
              </a:rPr>
              <a:t>?</a:t>
            </a:r>
            <a:endParaRPr lang="ru-RU" sz="1400" dirty="0">
              <a:ln w="9525" cmpd="sng">
                <a:solidFill>
                  <a:srgbClr val="C00000"/>
                </a:solidFill>
                <a:prstDash val="solid"/>
              </a:ln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0DFE929-D967-D748-047D-14CF2B6DB41D}"/>
              </a:ext>
            </a:extLst>
          </p:cNvPr>
          <p:cNvSpPr txBox="1"/>
          <p:nvPr/>
        </p:nvSpPr>
        <p:spPr>
          <a:xfrm>
            <a:off x="8041536" y="5989051"/>
            <a:ext cx="947364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800" b="1" dirty="0">
                <a:ln w="9525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1250</a:t>
            </a:r>
            <a:endParaRPr lang="ru-RU" sz="1400" dirty="0">
              <a:ln w="9525">
                <a:solidFill>
                  <a:schemeClr val="tx1"/>
                </a:solidFill>
              </a:ln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5789504-F711-849F-F31E-82E1660027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637" y="729082"/>
            <a:ext cx="5646420" cy="65532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65745DC-1CED-22CB-092A-9404CE2B3F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5497" y="2380884"/>
            <a:ext cx="5623560" cy="58674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5AA5633-856E-3B3D-2C56-526712FD30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5017" y="3928974"/>
            <a:ext cx="5654040" cy="85344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74227B38-766A-4C43-F3DF-1C0248B8F6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2637" y="5643591"/>
            <a:ext cx="5707380" cy="868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341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8" grpId="0"/>
      <p:bldP spid="20" grpId="0"/>
      <p:bldP spid="21" grpId="0" animBg="1"/>
      <p:bldP spid="26" grpId="0"/>
      <p:bldP spid="27" grpId="0"/>
      <p:bldP spid="28" grpId="0" animBg="1"/>
      <p:bldP spid="31" grpId="0"/>
      <p:bldP spid="32" grpId="0"/>
      <p:bldP spid="3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F642C68-3400-103B-2D7D-466A25D5FCBF}"/>
              </a:ext>
            </a:extLst>
          </p:cNvPr>
          <p:cNvSpPr/>
          <p:nvPr/>
        </p:nvSpPr>
        <p:spPr>
          <a:xfrm>
            <a:off x="1951743" y="0"/>
            <a:ext cx="524053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6. Печь для бани</a:t>
            </a:r>
            <a:endParaRPr lang="ru-RU" sz="54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4" name="Управляющая кнопка: &quot;Назад&quot; или &quot;Предыдущий&quot; 3">
            <a:hlinkClick r:id="rId2" action="ppaction://hlinksldjump" highlightClick="1"/>
            <a:extLst>
              <a:ext uri="{FF2B5EF4-FFF2-40B4-BE49-F238E27FC236}">
                <a16:creationId xmlns:a16="http://schemas.microsoft.com/office/drawing/2014/main" id="{3865F473-3D78-1A3E-E86E-8980A742211C}"/>
              </a:ext>
            </a:extLst>
          </p:cNvPr>
          <p:cNvSpPr/>
          <p:nvPr/>
        </p:nvSpPr>
        <p:spPr>
          <a:xfrm>
            <a:off x="107504" y="6021288"/>
            <a:ext cx="758165" cy="758165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CCEA326-7A2C-896D-F95E-4CCA3DBC2E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5742" y="1823402"/>
            <a:ext cx="6152515" cy="3211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5977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F642C68-3400-103B-2D7D-466A25D5FCBF}"/>
              </a:ext>
            </a:extLst>
          </p:cNvPr>
          <p:cNvSpPr/>
          <p:nvPr/>
        </p:nvSpPr>
        <p:spPr>
          <a:xfrm>
            <a:off x="395536" y="243393"/>
            <a:ext cx="222048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Задание № 1</a:t>
            </a:r>
            <a:endParaRPr lang="ru-RU" sz="28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99355A3-8662-0809-EF06-B566AB48DF0A}"/>
              </a:ext>
            </a:extLst>
          </p:cNvPr>
          <p:cNvSpPr txBox="1"/>
          <p:nvPr/>
        </p:nvSpPr>
        <p:spPr>
          <a:xfrm>
            <a:off x="6937180" y="1664713"/>
            <a:ext cx="198072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ln w="9525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Ответ: </a:t>
            </a:r>
            <a:r>
              <a:rPr lang="ru-RU" sz="2800" b="1" dirty="0">
                <a:ln w="9525" cmpd="sng">
                  <a:solidFill>
                    <a:srgbClr val="C00000"/>
                  </a:solidFill>
                  <a:prstDash val="solid"/>
                </a:ln>
                <a:solidFill>
                  <a:schemeClr val="accent6">
                    <a:lumMod val="60000"/>
                    <a:lumOff val="40000"/>
                  </a:schemeClr>
                </a:solidFill>
              </a:rPr>
              <a:t>?</a:t>
            </a:r>
            <a:endParaRPr lang="ru-RU" sz="1400" dirty="0">
              <a:ln w="9525" cmpd="sng">
                <a:solidFill>
                  <a:srgbClr val="C00000"/>
                </a:solidFill>
                <a:prstDash val="solid"/>
              </a:ln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328C6EB-2BA9-CB39-6D51-F3356F286012}"/>
              </a:ext>
            </a:extLst>
          </p:cNvPr>
          <p:cNvSpPr txBox="1"/>
          <p:nvPr/>
        </p:nvSpPr>
        <p:spPr>
          <a:xfrm>
            <a:off x="8041536" y="1664713"/>
            <a:ext cx="947364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800" b="1" dirty="0">
                <a:ln w="9525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132</a:t>
            </a:r>
            <a:endParaRPr lang="ru-RU" sz="1400" dirty="0">
              <a:ln w="9525">
                <a:solidFill>
                  <a:schemeClr val="tx1"/>
                </a:solidFill>
              </a:ln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16AD0D3C-DF8F-1FF0-56CC-59524928CA94}"/>
              </a:ext>
            </a:extLst>
          </p:cNvPr>
          <p:cNvSpPr/>
          <p:nvPr/>
        </p:nvSpPr>
        <p:spPr>
          <a:xfrm>
            <a:off x="395536" y="2461157"/>
            <a:ext cx="222048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Задание № 2</a:t>
            </a:r>
            <a:endParaRPr lang="ru-RU" sz="28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ED0D485-BB78-A977-C142-7513E00CC721}"/>
              </a:ext>
            </a:extLst>
          </p:cNvPr>
          <p:cNvSpPr txBox="1"/>
          <p:nvPr/>
        </p:nvSpPr>
        <p:spPr>
          <a:xfrm>
            <a:off x="6937180" y="2972789"/>
            <a:ext cx="198072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ln w="9525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Ответ: </a:t>
            </a:r>
            <a:r>
              <a:rPr lang="ru-RU" sz="2800" b="1" dirty="0">
                <a:ln w="9525" cmpd="sng">
                  <a:solidFill>
                    <a:srgbClr val="C00000"/>
                  </a:solidFill>
                  <a:prstDash val="solid"/>
                </a:ln>
                <a:solidFill>
                  <a:schemeClr val="accent6">
                    <a:lumMod val="60000"/>
                    <a:lumOff val="40000"/>
                  </a:schemeClr>
                </a:solidFill>
              </a:rPr>
              <a:t>?</a:t>
            </a:r>
            <a:endParaRPr lang="ru-RU" sz="1400" dirty="0">
              <a:ln w="9525" cmpd="sng">
                <a:solidFill>
                  <a:srgbClr val="C00000"/>
                </a:solidFill>
                <a:prstDash val="solid"/>
              </a:ln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0B6F5C4-68DB-3773-E191-79213500D91E}"/>
              </a:ext>
            </a:extLst>
          </p:cNvPr>
          <p:cNvSpPr txBox="1"/>
          <p:nvPr/>
        </p:nvSpPr>
        <p:spPr>
          <a:xfrm>
            <a:off x="8041536" y="2972789"/>
            <a:ext cx="947364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800" b="1" dirty="0">
                <a:ln w="9525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15,4</a:t>
            </a:r>
            <a:endParaRPr lang="ru-RU" sz="1400" dirty="0">
              <a:ln w="9525">
                <a:solidFill>
                  <a:schemeClr val="tx1"/>
                </a:solidFill>
              </a:ln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01F72D9D-9ED3-9E4E-0C58-97D6430BD9AD}"/>
              </a:ext>
            </a:extLst>
          </p:cNvPr>
          <p:cNvSpPr/>
          <p:nvPr/>
        </p:nvSpPr>
        <p:spPr>
          <a:xfrm>
            <a:off x="395536" y="3721990"/>
            <a:ext cx="222048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Задание № 3</a:t>
            </a:r>
            <a:endParaRPr lang="ru-RU" sz="28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9F3BA8E-E53E-B829-8A2C-A8FB554389C6}"/>
              </a:ext>
            </a:extLst>
          </p:cNvPr>
          <p:cNvSpPr txBox="1"/>
          <p:nvPr/>
        </p:nvSpPr>
        <p:spPr>
          <a:xfrm>
            <a:off x="6937180" y="4256196"/>
            <a:ext cx="198072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ln w="9525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Ответ: </a:t>
            </a:r>
            <a:r>
              <a:rPr lang="ru-RU" sz="2800" b="1" dirty="0">
                <a:ln w="9525" cmpd="sng">
                  <a:solidFill>
                    <a:srgbClr val="C00000"/>
                  </a:solidFill>
                  <a:prstDash val="solid"/>
                </a:ln>
                <a:solidFill>
                  <a:schemeClr val="accent6">
                    <a:lumMod val="60000"/>
                    <a:lumOff val="40000"/>
                  </a:schemeClr>
                </a:solidFill>
              </a:rPr>
              <a:t>?</a:t>
            </a:r>
            <a:endParaRPr lang="ru-RU" sz="1400" dirty="0">
              <a:ln w="9525" cmpd="sng">
                <a:solidFill>
                  <a:srgbClr val="C00000"/>
                </a:solidFill>
                <a:prstDash val="solid"/>
              </a:ln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4748DBB-41BB-CC0B-2FB4-75611E146ADD}"/>
              </a:ext>
            </a:extLst>
          </p:cNvPr>
          <p:cNvSpPr txBox="1"/>
          <p:nvPr/>
        </p:nvSpPr>
        <p:spPr>
          <a:xfrm>
            <a:off x="8041536" y="4256196"/>
            <a:ext cx="1102464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800" b="1" dirty="0">
                <a:ln w="9525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20700</a:t>
            </a:r>
            <a:endParaRPr lang="ru-RU" sz="1400" dirty="0">
              <a:ln w="9525">
                <a:solidFill>
                  <a:schemeClr val="tx1"/>
                </a:solidFill>
              </a:ln>
            </a:endParaRP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39126FB4-0B4D-E7AD-AA1A-10AECF87D5CD}"/>
              </a:ext>
            </a:extLst>
          </p:cNvPr>
          <p:cNvSpPr/>
          <p:nvPr/>
        </p:nvSpPr>
        <p:spPr>
          <a:xfrm>
            <a:off x="395536" y="5391867"/>
            <a:ext cx="222048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Задание № 4</a:t>
            </a:r>
            <a:endParaRPr lang="ru-RU" sz="28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A0B7028-EC58-C862-091B-11D6FB75D7C3}"/>
              </a:ext>
            </a:extLst>
          </p:cNvPr>
          <p:cNvSpPr txBox="1"/>
          <p:nvPr/>
        </p:nvSpPr>
        <p:spPr>
          <a:xfrm>
            <a:off x="6937180" y="6334780"/>
            <a:ext cx="198072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ln w="9525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Ответ: </a:t>
            </a:r>
            <a:r>
              <a:rPr lang="ru-RU" sz="2800" b="1" dirty="0">
                <a:ln w="9525" cmpd="sng">
                  <a:solidFill>
                    <a:srgbClr val="C00000"/>
                  </a:solidFill>
                  <a:prstDash val="solid"/>
                </a:ln>
                <a:solidFill>
                  <a:schemeClr val="accent6">
                    <a:lumMod val="60000"/>
                    <a:lumOff val="40000"/>
                  </a:schemeClr>
                </a:solidFill>
              </a:rPr>
              <a:t>?</a:t>
            </a:r>
            <a:endParaRPr lang="ru-RU" sz="1400" dirty="0">
              <a:ln w="9525" cmpd="sng">
                <a:solidFill>
                  <a:srgbClr val="C00000"/>
                </a:solidFill>
                <a:prstDash val="solid"/>
              </a:ln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0DFE929-D967-D748-047D-14CF2B6DB41D}"/>
              </a:ext>
            </a:extLst>
          </p:cNvPr>
          <p:cNvSpPr txBox="1"/>
          <p:nvPr/>
        </p:nvSpPr>
        <p:spPr>
          <a:xfrm>
            <a:off x="8041536" y="6334780"/>
            <a:ext cx="1102464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800" b="1" dirty="0">
                <a:ln w="9525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16200</a:t>
            </a:r>
            <a:endParaRPr lang="ru-RU" sz="1400" dirty="0">
              <a:ln w="9525">
                <a:solidFill>
                  <a:schemeClr val="tx1"/>
                </a:solidFill>
              </a:ln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370514A-0ECD-59A1-83AE-1948F2EFB2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935" y="806976"/>
            <a:ext cx="6152515" cy="13462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154C764-AF44-83D1-D9D6-F486F843DA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559" y="2944839"/>
            <a:ext cx="5661660" cy="57912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E5AC844-4D86-28A7-4A10-20346CEEC8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5559" y="4206526"/>
            <a:ext cx="5715000" cy="107442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2809B33-6701-E86F-46E4-BFFF36201B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0135" y="5970370"/>
            <a:ext cx="5631180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929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8" grpId="0"/>
      <p:bldP spid="20" grpId="0"/>
      <p:bldP spid="21" grpId="0" animBg="1"/>
      <p:bldP spid="26" grpId="0"/>
      <p:bldP spid="27" grpId="0"/>
      <p:bldP spid="28" grpId="0" animBg="1"/>
      <p:bldP spid="31" grpId="0"/>
      <p:bldP spid="32" grpId="0"/>
      <p:bldP spid="3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Управляющая кнопка: &quot;Назад&quot; или &quot;Предыдущий&quot; 2">
            <a:hlinkClick r:id="rId2" action="ppaction://hlinksldjump" highlightClick="1"/>
            <a:extLst>
              <a:ext uri="{FF2B5EF4-FFF2-40B4-BE49-F238E27FC236}">
                <a16:creationId xmlns:a16="http://schemas.microsoft.com/office/drawing/2014/main" id="{AAD712BD-D4A7-24E8-3DCB-5905DBBC9B37}"/>
              </a:ext>
            </a:extLst>
          </p:cNvPr>
          <p:cNvSpPr/>
          <p:nvPr/>
        </p:nvSpPr>
        <p:spPr>
          <a:xfrm>
            <a:off x="107504" y="6021288"/>
            <a:ext cx="758165" cy="758165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F98D4C5A-81AF-322A-7F42-C246C8DCA9B2}"/>
              </a:ext>
            </a:extLst>
          </p:cNvPr>
          <p:cNvSpPr/>
          <p:nvPr/>
        </p:nvSpPr>
        <p:spPr>
          <a:xfrm>
            <a:off x="865668" y="798017"/>
            <a:ext cx="222048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Задание № 5</a:t>
            </a:r>
            <a:endParaRPr lang="ru-RU" sz="28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EB0D215-FD81-0CA3-2A6B-549E178100F0}"/>
              </a:ext>
            </a:extLst>
          </p:cNvPr>
          <p:cNvSpPr txBox="1"/>
          <p:nvPr/>
        </p:nvSpPr>
        <p:spPr>
          <a:xfrm>
            <a:off x="6901684" y="5058102"/>
            <a:ext cx="198072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ln w="9525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Ответ: </a:t>
            </a:r>
            <a:r>
              <a:rPr lang="ru-RU" sz="2800" b="1" dirty="0">
                <a:ln w="9525" cmpd="sng">
                  <a:solidFill>
                    <a:srgbClr val="C00000"/>
                  </a:solidFill>
                  <a:prstDash val="solid"/>
                </a:ln>
                <a:solidFill>
                  <a:schemeClr val="accent6">
                    <a:lumMod val="60000"/>
                    <a:lumOff val="40000"/>
                  </a:schemeClr>
                </a:solidFill>
              </a:rPr>
              <a:t>?</a:t>
            </a:r>
            <a:endParaRPr lang="ru-RU" sz="1400" dirty="0">
              <a:ln w="9525" cmpd="sng">
                <a:solidFill>
                  <a:srgbClr val="C00000"/>
                </a:solidFill>
                <a:prstDash val="solid"/>
              </a:ln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3A857AD-EF89-CCD7-F87F-1128A840DAFC}"/>
              </a:ext>
            </a:extLst>
          </p:cNvPr>
          <p:cNvSpPr txBox="1"/>
          <p:nvPr/>
        </p:nvSpPr>
        <p:spPr>
          <a:xfrm>
            <a:off x="8006040" y="5058102"/>
            <a:ext cx="947364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800" b="1" dirty="0">
                <a:ln w="9525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50</a:t>
            </a:r>
            <a:endParaRPr lang="ru-RU" sz="1400" dirty="0">
              <a:ln w="9525">
                <a:solidFill>
                  <a:schemeClr val="tx1"/>
                </a:solidFill>
              </a:ln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30BA76F-228F-6A7A-FB62-AEDDF741B4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237" y="1538287"/>
            <a:ext cx="6152515" cy="3781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120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F642C68-3400-103B-2D7D-466A25D5FCBF}"/>
              </a:ext>
            </a:extLst>
          </p:cNvPr>
          <p:cNvSpPr/>
          <p:nvPr/>
        </p:nvSpPr>
        <p:spPr>
          <a:xfrm>
            <a:off x="3194878" y="0"/>
            <a:ext cx="275428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7. Шины</a:t>
            </a:r>
            <a:endParaRPr lang="ru-RU" sz="54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4" name="Управляющая кнопка: &quot;Назад&quot; или &quot;Предыдущий&quot; 3">
            <a:hlinkClick r:id="rId2" action="ppaction://hlinksldjump" highlightClick="1"/>
            <a:extLst>
              <a:ext uri="{FF2B5EF4-FFF2-40B4-BE49-F238E27FC236}">
                <a16:creationId xmlns:a16="http://schemas.microsoft.com/office/drawing/2014/main" id="{3865F473-3D78-1A3E-E86E-8980A742211C}"/>
              </a:ext>
            </a:extLst>
          </p:cNvPr>
          <p:cNvSpPr/>
          <p:nvPr/>
        </p:nvSpPr>
        <p:spPr>
          <a:xfrm>
            <a:off x="107504" y="6021288"/>
            <a:ext cx="758165" cy="758165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C046AED-02F1-10A9-C8A2-F1924CC514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7118" y="703770"/>
            <a:ext cx="6152515" cy="264731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7ED8D10-95CA-FC33-507F-89E307AF68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7182" y="3341925"/>
            <a:ext cx="5772389" cy="3304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616673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Управляющая кнопка: &quot;Назад&quot; или &quot;Предыдущий&quot; 2">
            <a:hlinkClick r:id="rId2" action="ppaction://hlinksldjump" highlightClick="1"/>
            <a:extLst>
              <a:ext uri="{FF2B5EF4-FFF2-40B4-BE49-F238E27FC236}">
                <a16:creationId xmlns:a16="http://schemas.microsoft.com/office/drawing/2014/main" id="{AAD712BD-D4A7-24E8-3DCB-5905DBBC9B37}"/>
              </a:ext>
            </a:extLst>
          </p:cNvPr>
          <p:cNvSpPr/>
          <p:nvPr/>
        </p:nvSpPr>
        <p:spPr>
          <a:xfrm>
            <a:off x="107504" y="6021288"/>
            <a:ext cx="758165" cy="758165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F98D4C5A-81AF-322A-7F42-C246C8DCA9B2}"/>
              </a:ext>
            </a:extLst>
          </p:cNvPr>
          <p:cNvSpPr/>
          <p:nvPr/>
        </p:nvSpPr>
        <p:spPr>
          <a:xfrm>
            <a:off x="865668" y="798017"/>
            <a:ext cx="222048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Задание № 1</a:t>
            </a:r>
            <a:endParaRPr lang="ru-RU" sz="28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EB0D215-FD81-0CA3-2A6B-549E178100F0}"/>
              </a:ext>
            </a:extLst>
          </p:cNvPr>
          <p:cNvSpPr txBox="1"/>
          <p:nvPr/>
        </p:nvSpPr>
        <p:spPr>
          <a:xfrm>
            <a:off x="6901684" y="3054181"/>
            <a:ext cx="198072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ln w="9525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Ответ: </a:t>
            </a:r>
            <a:r>
              <a:rPr lang="ru-RU" sz="2800" b="1" dirty="0">
                <a:ln w="9525" cmpd="sng">
                  <a:solidFill>
                    <a:srgbClr val="C00000"/>
                  </a:solidFill>
                  <a:prstDash val="solid"/>
                </a:ln>
                <a:solidFill>
                  <a:schemeClr val="accent6">
                    <a:lumMod val="60000"/>
                    <a:lumOff val="40000"/>
                  </a:schemeClr>
                </a:solidFill>
              </a:rPr>
              <a:t>?</a:t>
            </a:r>
            <a:endParaRPr lang="ru-RU" sz="1400" dirty="0">
              <a:ln w="9525" cmpd="sng">
                <a:solidFill>
                  <a:srgbClr val="C00000"/>
                </a:solidFill>
                <a:prstDash val="solid"/>
              </a:ln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3A857AD-EF89-CCD7-F87F-1128A840DAFC}"/>
              </a:ext>
            </a:extLst>
          </p:cNvPr>
          <p:cNvSpPr txBox="1"/>
          <p:nvPr/>
        </p:nvSpPr>
        <p:spPr>
          <a:xfrm>
            <a:off x="8006040" y="3054181"/>
            <a:ext cx="947364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800" b="1" dirty="0">
                <a:ln w="9525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205</a:t>
            </a:r>
            <a:endParaRPr lang="ru-RU" sz="1400" dirty="0">
              <a:ln w="9525">
                <a:solidFill>
                  <a:schemeClr val="tx1"/>
                </a:solidFill>
              </a:ln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AB7F4CF-F37C-51D5-2EEE-EB61725D09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177" y="1628800"/>
            <a:ext cx="6152515" cy="2324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6016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F642C68-3400-103B-2D7D-466A25D5FCBF}"/>
              </a:ext>
            </a:extLst>
          </p:cNvPr>
          <p:cNvSpPr/>
          <p:nvPr/>
        </p:nvSpPr>
        <p:spPr>
          <a:xfrm>
            <a:off x="395536" y="-1972"/>
            <a:ext cx="222048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Задание № 2</a:t>
            </a:r>
            <a:endParaRPr lang="ru-RU" sz="28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99355A3-8662-0809-EF06-B566AB48DF0A}"/>
              </a:ext>
            </a:extLst>
          </p:cNvPr>
          <p:cNvSpPr txBox="1"/>
          <p:nvPr/>
        </p:nvSpPr>
        <p:spPr>
          <a:xfrm>
            <a:off x="6937180" y="637039"/>
            <a:ext cx="198072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ln w="9525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Ответ: </a:t>
            </a:r>
            <a:r>
              <a:rPr lang="ru-RU" sz="2800" b="1" dirty="0">
                <a:ln w="9525" cmpd="sng">
                  <a:solidFill>
                    <a:srgbClr val="C00000"/>
                  </a:solidFill>
                  <a:prstDash val="solid"/>
                </a:ln>
                <a:solidFill>
                  <a:schemeClr val="accent6">
                    <a:lumMod val="60000"/>
                    <a:lumOff val="40000"/>
                  </a:schemeClr>
                </a:solidFill>
              </a:rPr>
              <a:t>?</a:t>
            </a:r>
            <a:endParaRPr lang="ru-RU" sz="1400" dirty="0">
              <a:ln w="9525" cmpd="sng">
                <a:solidFill>
                  <a:srgbClr val="C00000"/>
                </a:solidFill>
                <a:prstDash val="solid"/>
              </a:ln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328C6EB-2BA9-CB39-6D51-F3356F286012}"/>
              </a:ext>
            </a:extLst>
          </p:cNvPr>
          <p:cNvSpPr txBox="1"/>
          <p:nvPr/>
        </p:nvSpPr>
        <p:spPr>
          <a:xfrm>
            <a:off x="8041536" y="637039"/>
            <a:ext cx="947364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800" b="1" dirty="0">
                <a:ln w="9525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0,75</a:t>
            </a:r>
            <a:endParaRPr lang="ru-RU" sz="1400" dirty="0">
              <a:ln w="9525">
                <a:solidFill>
                  <a:schemeClr val="tx1"/>
                </a:solidFill>
              </a:ln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16AD0D3C-DF8F-1FF0-56CC-59524928CA94}"/>
              </a:ext>
            </a:extLst>
          </p:cNvPr>
          <p:cNvSpPr/>
          <p:nvPr/>
        </p:nvSpPr>
        <p:spPr>
          <a:xfrm>
            <a:off x="395536" y="1522770"/>
            <a:ext cx="222048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Задание № 3</a:t>
            </a:r>
            <a:endParaRPr lang="ru-RU" sz="28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ED0D485-BB78-A977-C142-7513E00CC721}"/>
              </a:ext>
            </a:extLst>
          </p:cNvPr>
          <p:cNvSpPr txBox="1"/>
          <p:nvPr/>
        </p:nvSpPr>
        <p:spPr>
          <a:xfrm>
            <a:off x="6937180" y="2416123"/>
            <a:ext cx="198072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ln w="9525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Ответ: </a:t>
            </a:r>
            <a:r>
              <a:rPr lang="ru-RU" sz="2800" b="1" dirty="0">
                <a:ln w="9525" cmpd="sng">
                  <a:solidFill>
                    <a:srgbClr val="C00000"/>
                  </a:solidFill>
                  <a:prstDash val="solid"/>
                </a:ln>
                <a:solidFill>
                  <a:schemeClr val="accent6">
                    <a:lumMod val="60000"/>
                    <a:lumOff val="40000"/>
                  </a:schemeClr>
                </a:solidFill>
              </a:rPr>
              <a:t>?</a:t>
            </a:r>
            <a:endParaRPr lang="ru-RU" sz="1400" dirty="0">
              <a:ln w="9525" cmpd="sng">
                <a:solidFill>
                  <a:srgbClr val="C00000"/>
                </a:solidFill>
                <a:prstDash val="solid"/>
              </a:ln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0B6F5C4-68DB-3773-E191-79213500D91E}"/>
              </a:ext>
            </a:extLst>
          </p:cNvPr>
          <p:cNvSpPr txBox="1"/>
          <p:nvPr/>
        </p:nvSpPr>
        <p:spPr>
          <a:xfrm>
            <a:off x="8041536" y="2416123"/>
            <a:ext cx="947364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800" b="1" dirty="0">
                <a:ln w="9525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17,9</a:t>
            </a:r>
            <a:endParaRPr lang="ru-RU" sz="1400" dirty="0">
              <a:ln w="9525">
                <a:solidFill>
                  <a:schemeClr val="tx1"/>
                </a:solidFill>
              </a:ln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01F72D9D-9ED3-9E4E-0C58-97D6430BD9AD}"/>
              </a:ext>
            </a:extLst>
          </p:cNvPr>
          <p:cNvSpPr/>
          <p:nvPr/>
        </p:nvSpPr>
        <p:spPr>
          <a:xfrm>
            <a:off x="395536" y="2993534"/>
            <a:ext cx="222048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Задание № 4</a:t>
            </a:r>
            <a:endParaRPr lang="ru-RU" sz="28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9F3BA8E-E53E-B829-8A2C-A8FB554389C6}"/>
              </a:ext>
            </a:extLst>
          </p:cNvPr>
          <p:cNvSpPr txBox="1"/>
          <p:nvPr/>
        </p:nvSpPr>
        <p:spPr>
          <a:xfrm>
            <a:off x="6937180" y="3799569"/>
            <a:ext cx="198072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ln w="9525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Ответ: </a:t>
            </a:r>
            <a:r>
              <a:rPr lang="ru-RU" sz="2800" b="1" dirty="0">
                <a:ln w="9525" cmpd="sng">
                  <a:solidFill>
                    <a:srgbClr val="C00000"/>
                  </a:solidFill>
                  <a:prstDash val="solid"/>
                </a:ln>
                <a:solidFill>
                  <a:schemeClr val="accent6">
                    <a:lumMod val="60000"/>
                    <a:lumOff val="40000"/>
                  </a:schemeClr>
                </a:solidFill>
              </a:rPr>
              <a:t>?</a:t>
            </a:r>
            <a:endParaRPr lang="ru-RU" sz="1400" dirty="0">
              <a:ln w="9525" cmpd="sng">
                <a:solidFill>
                  <a:srgbClr val="C00000"/>
                </a:solidFill>
                <a:prstDash val="solid"/>
              </a:ln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4748DBB-41BB-CC0B-2FB4-75611E146ADD}"/>
              </a:ext>
            </a:extLst>
          </p:cNvPr>
          <p:cNvSpPr txBox="1"/>
          <p:nvPr/>
        </p:nvSpPr>
        <p:spPr>
          <a:xfrm>
            <a:off x="8041536" y="3799569"/>
            <a:ext cx="1138976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800" b="1" dirty="0">
                <a:ln w="9525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577,6</a:t>
            </a:r>
            <a:endParaRPr lang="ru-RU" sz="1400" dirty="0">
              <a:ln w="9525">
                <a:solidFill>
                  <a:schemeClr val="tx1"/>
                </a:solidFill>
              </a:ln>
            </a:endParaRP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39126FB4-0B4D-E7AD-AA1A-10AECF87D5CD}"/>
              </a:ext>
            </a:extLst>
          </p:cNvPr>
          <p:cNvSpPr/>
          <p:nvPr/>
        </p:nvSpPr>
        <p:spPr>
          <a:xfrm>
            <a:off x="395536" y="4186786"/>
            <a:ext cx="222048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Задание № 5</a:t>
            </a:r>
            <a:endParaRPr lang="ru-RU" sz="28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A0B7028-EC58-C862-091B-11D6FB75D7C3}"/>
              </a:ext>
            </a:extLst>
          </p:cNvPr>
          <p:cNvSpPr txBox="1"/>
          <p:nvPr/>
        </p:nvSpPr>
        <p:spPr>
          <a:xfrm>
            <a:off x="6937180" y="5129699"/>
            <a:ext cx="198072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ln w="9525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Ответ: </a:t>
            </a:r>
            <a:r>
              <a:rPr lang="ru-RU" sz="2800" b="1" dirty="0">
                <a:ln w="9525" cmpd="sng">
                  <a:solidFill>
                    <a:srgbClr val="C00000"/>
                  </a:solidFill>
                  <a:prstDash val="solid"/>
                </a:ln>
                <a:solidFill>
                  <a:schemeClr val="accent6">
                    <a:lumMod val="60000"/>
                    <a:lumOff val="40000"/>
                  </a:schemeClr>
                </a:solidFill>
              </a:rPr>
              <a:t>?</a:t>
            </a:r>
            <a:endParaRPr lang="ru-RU" sz="1400" dirty="0">
              <a:ln w="9525" cmpd="sng">
                <a:solidFill>
                  <a:srgbClr val="C00000"/>
                </a:solidFill>
                <a:prstDash val="solid"/>
              </a:ln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0DFE929-D967-D748-047D-14CF2B6DB41D}"/>
              </a:ext>
            </a:extLst>
          </p:cNvPr>
          <p:cNvSpPr txBox="1"/>
          <p:nvPr/>
        </p:nvSpPr>
        <p:spPr>
          <a:xfrm>
            <a:off x="8041536" y="5129699"/>
            <a:ext cx="947364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800" b="1" dirty="0">
                <a:ln w="9525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2436</a:t>
            </a:r>
            <a:endParaRPr lang="ru-RU" sz="1400" dirty="0">
              <a:ln w="9525">
                <a:solidFill>
                  <a:schemeClr val="tx1"/>
                </a:solidFill>
              </a:ln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7EE7F36-99F3-94C2-98A8-0FC12C9CFA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092" y="448014"/>
            <a:ext cx="5669280" cy="9144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07FD360-7F44-3454-4D2E-55CE7A9CE6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092" y="1975176"/>
            <a:ext cx="5661660" cy="90678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6CD3CD2-4C5F-A0D6-BF93-49EDA96E6E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662" y="3498579"/>
            <a:ext cx="5692140" cy="60198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560A07CF-01EC-D1E0-5D75-BCE575DC740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4422" y="4655206"/>
            <a:ext cx="5940425" cy="188849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10BB7D94-32BA-D783-E08D-8FBA2B4292CD}"/>
              </a:ext>
            </a:extLst>
          </p:cNvPr>
          <p:cNvSpPr txBox="1"/>
          <p:nvPr/>
        </p:nvSpPr>
        <p:spPr>
          <a:xfrm>
            <a:off x="86709" y="6543696"/>
            <a:ext cx="569214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В ответе запишите наиболее выгодную сумму, предлагаемую автосервисом.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541208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8" grpId="0"/>
      <p:bldP spid="20" grpId="0"/>
      <p:bldP spid="21" grpId="0" animBg="1"/>
      <p:bldP spid="26" grpId="0"/>
      <p:bldP spid="27" grpId="0"/>
      <p:bldP spid="28" grpId="0" animBg="1"/>
      <p:bldP spid="31" grpId="0"/>
      <p:bldP spid="32" grpId="0"/>
      <p:bldP spid="33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F642C68-3400-103B-2D7D-466A25D5FCBF}"/>
              </a:ext>
            </a:extLst>
          </p:cNvPr>
          <p:cNvSpPr/>
          <p:nvPr/>
        </p:nvSpPr>
        <p:spPr>
          <a:xfrm>
            <a:off x="2864438" y="0"/>
            <a:ext cx="341516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Рефлексия</a:t>
            </a:r>
            <a:endParaRPr lang="ru-RU" sz="54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5557" y="1340768"/>
            <a:ext cx="8532927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+mj-lt"/>
              <a:buAutoNum type="arabicPeriod"/>
            </a:pPr>
            <a:r>
              <a:rPr lang="ru-RU" sz="2800" i="1" dirty="0"/>
              <a:t>Что было легко?</a:t>
            </a:r>
            <a:endParaRPr lang="ru-RU" sz="2800" dirty="0"/>
          </a:p>
          <a:p>
            <a:pPr marL="342900" lvl="0" indent="-342900">
              <a:buFont typeface="+mj-lt"/>
              <a:buAutoNum type="arabicPeriod"/>
            </a:pPr>
            <a:r>
              <a:rPr lang="ru-RU" sz="2800" i="1" dirty="0"/>
              <a:t>Какие трудности были при решении практико – ориентированных задач?</a:t>
            </a:r>
            <a:endParaRPr lang="ru-RU" sz="2800" dirty="0"/>
          </a:p>
          <a:p>
            <a:pPr marL="342900" lvl="0" indent="-342900">
              <a:buFont typeface="+mj-lt"/>
              <a:buAutoNum type="arabicPeriod"/>
            </a:pPr>
            <a:r>
              <a:rPr lang="ru-RU" sz="2800" i="1" dirty="0"/>
              <a:t>Считаете ли, что именно вам досталась самая сложная задача? </a:t>
            </a:r>
            <a:endParaRPr lang="ru-RU" sz="2800" dirty="0"/>
          </a:p>
          <a:p>
            <a:pPr marL="342900" lvl="0" indent="-342900">
              <a:buFont typeface="+mj-lt"/>
              <a:buAutoNum type="arabicPeriod"/>
            </a:pPr>
            <a:r>
              <a:rPr lang="ru-RU" sz="2800" i="1" dirty="0"/>
              <a:t>Какая задача, среди рассмотренных была сложней других с Вашей точки зрения? Почему? </a:t>
            </a:r>
            <a:endParaRPr lang="ru-RU" sz="2800" dirty="0"/>
          </a:p>
          <a:p>
            <a:pPr marL="342900" lvl="0" indent="-342900">
              <a:buFont typeface="+mj-lt"/>
              <a:buAutoNum type="arabicPeriod"/>
            </a:pPr>
            <a:r>
              <a:rPr lang="ru-RU" sz="2800" i="1" dirty="0"/>
              <a:t>Что Вы можете сделать для того, чтобы не было сложностей при решений такого типа задач?</a:t>
            </a:r>
            <a:endParaRPr lang="ru-RU" sz="2800" dirty="0"/>
          </a:p>
          <a:p>
            <a:pPr marL="342900" lvl="0" indent="-342900">
              <a:buFont typeface="+mj-lt"/>
              <a:buAutoNum type="arabicPeriod"/>
            </a:pPr>
            <a:r>
              <a:rPr lang="ru-RU" sz="2800" i="1" dirty="0"/>
              <a:t>Кто самый активный в команде?</a:t>
            </a:r>
            <a:endParaRPr lang="ru-RU" sz="2800" dirty="0"/>
          </a:p>
          <a:p>
            <a:pPr marL="342900" lvl="0" indent="-342900">
              <a:buFont typeface="+mj-lt"/>
              <a:buAutoNum type="arabicPeriod"/>
            </a:pPr>
            <a:r>
              <a:rPr lang="ru-RU" sz="2800" i="1" dirty="0"/>
              <a:t>Как вы оцениваете работу своей команды?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783593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2416" y="2669862"/>
            <a:ext cx="8092440" cy="3893820"/>
          </a:xfrm>
          <a:prstGeom prst="rect">
            <a:avLst/>
          </a:prstGeom>
        </p:spPr>
      </p:pic>
      <p:sp>
        <p:nvSpPr>
          <p:cNvPr id="5" name="Овал 4">
            <a:hlinkClick r:id="rId3" action="ppaction://hlinksldjump"/>
            <a:extLst>
              <a:ext uri="{FF2B5EF4-FFF2-40B4-BE49-F238E27FC236}">
                <a16:creationId xmlns:a16="http://schemas.microsoft.com/office/drawing/2014/main" id="{4515B4CD-31D2-9D15-70F1-28B0EF5C9F24}"/>
              </a:ext>
            </a:extLst>
          </p:cNvPr>
          <p:cNvSpPr/>
          <p:nvPr/>
        </p:nvSpPr>
        <p:spPr>
          <a:xfrm>
            <a:off x="3306049" y="3913704"/>
            <a:ext cx="360000" cy="36000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  <a:t>7</a:t>
            </a:r>
          </a:p>
        </p:txBody>
      </p:sp>
      <p:sp>
        <p:nvSpPr>
          <p:cNvPr id="7" name="Овал 6">
            <a:hlinkClick r:id="rId4" action="ppaction://hlinksldjump"/>
            <a:extLst>
              <a:ext uri="{FF2B5EF4-FFF2-40B4-BE49-F238E27FC236}">
                <a16:creationId xmlns:a16="http://schemas.microsoft.com/office/drawing/2014/main" id="{33268E50-5E57-8667-881E-609220A94165}"/>
              </a:ext>
            </a:extLst>
          </p:cNvPr>
          <p:cNvSpPr/>
          <p:nvPr/>
        </p:nvSpPr>
        <p:spPr>
          <a:xfrm>
            <a:off x="4808711" y="3366144"/>
            <a:ext cx="360000" cy="36000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  <a:t>1</a:t>
            </a:r>
          </a:p>
        </p:txBody>
      </p:sp>
      <p:sp>
        <p:nvSpPr>
          <p:cNvPr id="8" name="Овал 7">
            <a:hlinkClick r:id="rId5" action="ppaction://hlinksldjump"/>
            <a:extLst>
              <a:ext uri="{FF2B5EF4-FFF2-40B4-BE49-F238E27FC236}">
                <a16:creationId xmlns:a16="http://schemas.microsoft.com/office/drawing/2014/main" id="{3C59FE6E-EBA5-A524-96C7-6041FCD47C9D}"/>
              </a:ext>
            </a:extLst>
          </p:cNvPr>
          <p:cNvSpPr/>
          <p:nvPr/>
        </p:nvSpPr>
        <p:spPr>
          <a:xfrm>
            <a:off x="1482098" y="3505970"/>
            <a:ext cx="360000" cy="36000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  <a:t>5</a:t>
            </a:r>
          </a:p>
        </p:txBody>
      </p:sp>
      <p:sp>
        <p:nvSpPr>
          <p:cNvPr id="9" name="Овал 8">
            <a:hlinkClick r:id="rId6" action="ppaction://hlinksldjump"/>
            <a:extLst>
              <a:ext uri="{FF2B5EF4-FFF2-40B4-BE49-F238E27FC236}">
                <a16:creationId xmlns:a16="http://schemas.microsoft.com/office/drawing/2014/main" id="{B8911214-7A9A-CA19-3984-58AD8F3B63A8}"/>
              </a:ext>
            </a:extLst>
          </p:cNvPr>
          <p:cNvSpPr/>
          <p:nvPr/>
        </p:nvSpPr>
        <p:spPr>
          <a:xfrm>
            <a:off x="1096016" y="4050989"/>
            <a:ext cx="360000" cy="36000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  <a:t>6</a:t>
            </a:r>
          </a:p>
        </p:txBody>
      </p:sp>
      <p:sp>
        <p:nvSpPr>
          <p:cNvPr id="10" name="Овал 9">
            <a:hlinkClick r:id="rId7" action="ppaction://hlinksldjump"/>
            <a:extLst>
              <a:ext uri="{FF2B5EF4-FFF2-40B4-BE49-F238E27FC236}">
                <a16:creationId xmlns:a16="http://schemas.microsoft.com/office/drawing/2014/main" id="{1C49A772-6513-A686-09B1-DAC4D03D959E}"/>
              </a:ext>
            </a:extLst>
          </p:cNvPr>
          <p:cNvSpPr/>
          <p:nvPr/>
        </p:nvSpPr>
        <p:spPr>
          <a:xfrm>
            <a:off x="1250528" y="5607528"/>
            <a:ext cx="360000" cy="36000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  <a:t>4</a:t>
            </a:r>
          </a:p>
        </p:txBody>
      </p:sp>
      <p:sp>
        <p:nvSpPr>
          <p:cNvPr id="11" name="Овал 10">
            <a:hlinkClick r:id="rId8" action="ppaction://hlinksldjump"/>
            <a:extLst>
              <a:ext uri="{FF2B5EF4-FFF2-40B4-BE49-F238E27FC236}">
                <a16:creationId xmlns:a16="http://schemas.microsoft.com/office/drawing/2014/main" id="{8002F210-6C8A-E641-12E8-BEEDB23130E2}"/>
              </a:ext>
            </a:extLst>
          </p:cNvPr>
          <p:cNvSpPr/>
          <p:nvPr/>
        </p:nvSpPr>
        <p:spPr>
          <a:xfrm>
            <a:off x="2970787" y="5786976"/>
            <a:ext cx="360000" cy="36000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  <a:t>3</a:t>
            </a:r>
          </a:p>
        </p:txBody>
      </p:sp>
      <p:sp>
        <p:nvSpPr>
          <p:cNvPr id="12" name="Овал 11">
            <a:hlinkClick r:id="rId9" action="ppaction://hlinksldjump"/>
            <a:extLst>
              <a:ext uri="{FF2B5EF4-FFF2-40B4-BE49-F238E27FC236}">
                <a16:creationId xmlns:a16="http://schemas.microsoft.com/office/drawing/2014/main" id="{38784365-EFE4-89A7-479A-F8A3CEFEC774}"/>
              </a:ext>
            </a:extLst>
          </p:cNvPr>
          <p:cNvSpPr/>
          <p:nvPr/>
        </p:nvSpPr>
        <p:spPr>
          <a:xfrm>
            <a:off x="4657778" y="5607528"/>
            <a:ext cx="360000" cy="36000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  <a:t>2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C41DC24C-42BA-D4BF-91C2-F79CF2B5C172}"/>
              </a:ext>
            </a:extLst>
          </p:cNvPr>
          <p:cNvSpPr/>
          <p:nvPr/>
        </p:nvSpPr>
        <p:spPr>
          <a:xfrm>
            <a:off x="1256290" y="805536"/>
            <a:ext cx="663143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none" spc="0" dirty="0">
                <a:ln w="9525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по адресу: п. Сосновка, ул. Зелёная, д. 19</a:t>
            </a:r>
            <a:endParaRPr lang="ru-RU" sz="5400" b="1" cap="none" spc="0" dirty="0">
              <a:ln w="9525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B7EE974-8BE9-2E5E-B556-7F782A3CEB6B}"/>
              </a:ext>
            </a:extLst>
          </p:cNvPr>
          <p:cNvSpPr txBox="1"/>
          <p:nvPr/>
        </p:nvSpPr>
        <p:spPr>
          <a:xfrm>
            <a:off x="143000" y="1432957"/>
            <a:ext cx="9001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ln w="9525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Задание № 1. Для объектов, указанных на плане, определите, какими цифрами они обозначены: </a:t>
            </a:r>
            <a:r>
              <a:rPr lang="ru-RU" sz="2400" b="1" i="1" dirty="0">
                <a:ln w="9525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баня, гараж, жилой дом, сарай, теплица, огород, яблоневый сад</a:t>
            </a:r>
            <a:r>
              <a:rPr lang="ru-RU" sz="2400" b="1" dirty="0">
                <a:ln w="9525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.</a:t>
            </a:r>
            <a:endParaRPr lang="ru-RU" sz="2400" dirty="0">
              <a:ln w="9525">
                <a:solidFill>
                  <a:schemeClr val="tx1"/>
                </a:solidFill>
              </a:ln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80B3297-3667-C08C-FD22-FFC41B91586E}"/>
              </a:ext>
            </a:extLst>
          </p:cNvPr>
          <p:cNvSpPr/>
          <p:nvPr/>
        </p:nvSpPr>
        <p:spPr>
          <a:xfrm>
            <a:off x="2519583" y="0"/>
            <a:ext cx="410484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План участка</a:t>
            </a:r>
          </a:p>
        </p:txBody>
      </p:sp>
    </p:spTree>
    <p:extLst>
      <p:ext uri="{BB962C8B-B14F-4D97-AF65-F5344CB8AC3E}">
        <p14:creationId xmlns:p14="http://schemas.microsoft.com/office/powerpoint/2010/main" val="377150442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endParaRPr lang="ru-RU" sz="6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44" y="9160"/>
            <a:ext cx="9144000" cy="68617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60092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111AF01-C3EF-C6A2-5893-F07C340D49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1556792"/>
            <a:ext cx="5760640" cy="5103176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486FFB4-D568-E636-5597-27514398787E}"/>
              </a:ext>
            </a:extLst>
          </p:cNvPr>
          <p:cNvSpPr/>
          <p:nvPr/>
        </p:nvSpPr>
        <p:spPr>
          <a:xfrm>
            <a:off x="3755109" y="0"/>
            <a:ext cx="163378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Баня</a:t>
            </a:r>
          </a:p>
        </p:txBody>
      </p:sp>
      <p:sp>
        <p:nvSpPr>
          <p:cNvPr id="7" name="Управляющая кнопка: &quot;Назад&quot; или &quot;Предыдущий&quot; 6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D58FC797-26BF-BA27-7B89-CEE7A9C49508}"/>
              </a:ext>
            </a:extLst>
          </p:cNvPr>
          <p:cNvSpPr/>
          <p:nvPr/>
        </p:nvSpPr>
        <p:spPr>
          <a:xfrm>
            <a:off x="107504" y="6021288"/>
            <a:ext cx="758165" cy="758165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878339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111AF01-C3EF-C6A2-5893-F07C340D49D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91680" y="2288582"/>
            <a:ext cx="5760640" cy="3639595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486FFB4-D568-E636-5597-27514398787E}"/>
              </a:ext>
            </a:extLst>
          </p:cNvPr>
          <p:cNvSpPr/>
          <p:nvPr/>
        </p:nvSpPr>
        <p:spPr>
          <a:xfrm>
            <a:off x="3569001" y="0"/>
            <a:ext cx="200599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Гараж</a:t>
            </a:r>
          </a:p>
        </p:txBody>
      </p:sp>
      <p:sp>
        <p:nvSpPr>
          <p:cNvPr id="2" name="Управляющая кнопка: &quot;Назад&quot; или &quot;Предыдущий&quot; 1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3B30096B-3753-F0F5-7D59-0402DF683DA1}"/>
              </a:ext>
            </a:extLst>
          </p:cNvPr>
          <p:cNvSpPr/>
          <p:nvPr/>
        </p:nvSpPr>
        <p:spPr>
          <a:xfrm>
            <a:off x="107504" y="6021288"/>
            <a:ext cx="758165" cy="758165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379740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111AF01-C3EF-C6A2-5893-F07C340D49D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71600" y="1858130"/>
            <a:ext cx="7200800" cy="4500500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486FFB4-D568-E636-5597-27514398787E}"/>
              </a:ext>
            </a:extLst>
          </p:cNvPr>
          <p:cNvSpPr/>
          <p:nvPr/>
        </p:nvSpPr>
        <p:spPr>
          <a:xfrm>
            <a:off x="2729352" y="0"/>
            <a:ext cx="368530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Жилой дом</a:t>
            </a:r>
          </a:p>
        </p:txBody>
      </p:sp>
      <p:sp>
        <p:nvSpPr>
          <p:cNvPr id="2" name="Управляющая кнопка: &quot;Назад&quot; или &quot;Предыдущий&quot; 1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7DA295CF-7942-03BE-C0C1-915B42C14934}"/>
              </a:ext>
            </a:extLst>
          </p:cNvPr>
          <p:cNvSpPr/>
          <p:nvPr/>
        </p:nvSpPr>
        <p:spPr>
          <a:xfrm>
            <a:off x="107504" y="6021288"/>
            <a:ext cx="758165" cy="758165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3191203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111AF01-C3EF-C6A2-5893-F07C340D49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91680" y="1950953"/>
            <a:ext cx="5760640" cy="4314854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486FFB4-D568-E636-5597-27514398787E}"/>
              </a:ext>
            </a:extLst>
          </p:cNvPr>
          <p:cNvSpPr/>
          <p:nvPr/>
        </p:nvSpPr>
        <p:spPr>
          <a:xfrm>
            <a:off x="3375648" y="0"/>
            <a:ext cx="239270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Огород</a:t>
            </a:r>
          </a:p>
        </p:txBody>
      </p:sp>
      <p:sp>
        <p:nvSpPr>
          <p:cNvPr id="2" name="Управляющая кнопка: &quot;Назад&quot; или &quot;Предыдущий&quot; 1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732DE1BD-4F44-739C-0ABF-8B25D8C079CD}"/>
              </a:ext>
            </a:extLst>
          </p:cNvPr>
          <p:cNvSpPr/>
          <p:nvPr/>
        </p:nvSpPr>
        <p:spPr>
          <a:xfrm>
            <a:off x="107504" y="6021288"/>
            <a:ext cx="758165" cy="758165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9903662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111AF01-C3EF-C6A2-5893-F07C340D49D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633"/>
          <a:stretch/>
        </p:blipFill>
        <p:spPr>
          <a:xfrm>
            <a:off x="1691680" y="1861731"/>
            <a:ext cx="5760640" cy="4015542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486FFB4-D568-E636-5597-27514398787E}"/>
              </a:ext>
            </a:extLst>
          </p:cNvPr>
          <p:cNvSpPr/>
          <p:nvPr/>
        </p:nvSpPr>
        <p:spPr>
          <a:xfrm>
            <a:off x="3576375" y="0"/>
            <a:ext cx="199125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Сарай</a:t>
            </a:r>
          </a:p>
        </p:txBody>
      </p:sp>
      <p:sp>
        <p:nvSpPr>
          <p:cNvPr id="2" name="Управляющая кнопка: &quot;Назад&quot; или &quot;Предыдущий&quot; 1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32E14E05-815A-8D33-9BA9-A5CD0EDAC85C}"/>
              </a:ext>
            </a:extLst>
          </p:cNvPr>
          <p:cNvSpPr/>
          <p:nvPr/>
        </p:nvSpPr>
        <p:spPr>
          <a:xfrm>
            <a:off x="107504" y="6021288"/>
            <a:ext cx="758165" cy="758165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5719227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111AF01-C3EF-C6A2-5893-F07C340D49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91680" y="2223371"/>
            <a:ext cx="5760640" cy="3770018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486FFB4-D568-E636-5597-27514398787E}"/>
              </a:ext>
            </a:extLst>
          </p:cNvPr>
          <p:cNvSpPr/>
          <p:nvPr/>
        </p:nvSpPr>
        <p:spPr>
          <a:xfrm>
            <a:off x="3237341" y="0"/>
            <a:ext cx="266932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Теплица</a:t>
            </a:r>
          </a:p>
        </p:txBody>
      </p:sp>
      <p:sp>
        <p:nvSpPr>
          <p:cNvPr id="2" name="Управляющая кнопка: &quot;Назад&quot; или &quot;Предыдущий&quot; 1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1D727E80-EF06-7ED3-55D1-6E0235FD901C}"/>
              </a:ext>
            </a:extLst>
          </p:cNvPr>
          <p:cNvSpPr/>
          <p:nvPr/>
        </p:nvSpPr>
        <p:spPr>
          <a:xfrm>
            <a:off x="107504" y="6021288"/>
            <a:ext cx="758165" cy="758165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4680757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111AF01-C3EF-C6A2-5893-F07C340D49D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91" r="67500" b="22247"/>
          <a:stretch/>
        </p:blipFill>
        <p:spPr>
          <a:xfrm>
            <a:off x="3074233" y="2204863"/>
            <a:ext cx="2995532" cy="3456386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486FFB4-D568-E636-5597-27514398787E}"/>
              </a:ext>
            </a:extLst>
          </p:cNvPr>
          <p:cNvSpPr/>
          <p:nvPr/>
        </p:nvSpPr>
        <p:spPr>
          <a:xfrm>
            <a:off x="2165255" y="0"/>
            <a:ext cx="481349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Яблоневый сад</a:t>
            </a:r>
          </a:p>
        </p:txBody>
      </p:sp>
      <p:sp>
        <p:nvSpPr>
          <p:cNvPr id="2" name="Управляющая кнопка: &quot;Назад&quot; или &quot;Предыдущий&quot; 1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D8B52E1C-46E9-F563-7428-E87A1357706A}"/>
              </a:ext>
            </a:extLst>
          </p:cNvPr>
          <p:cNvSpPr/>
          <p:nvPr/>
        </p:nvSpPr>
        <p:spPr>
          <a:xfrm>
            <a:off x="107504" y="6021288"/>
            <a:ext cx="758165" cy="758165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433081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74BA02DB-D73D-096D-9198-DB798658AC28}"/>
              </a:ext>
            </a:extLst>
          </p:cNvPr>
          <p:cNvSpPr/>
          <p:nvPr/>
        </p:nvSpPr>
        <p:spPr>
          <a:xfrm>
            <a:off x="2519997" y="0"/>
            <a:ext cx="410400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Задание № 2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EB199EA-5C36-1D3B-547E-924486071106}"/>
              </a:ext>
            </a:extLst>
          </p:cNvPr>
          <p:cNvSpPr txBox="1"/>
          <p:nvPr/>
        </p:nvSpPr>
        <p:spPr>
          <a:xfrm>
            <a:off x="143000" y="409972"/>
            <a:ext cx="8821488" cy="18774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sz="4400" b="1" dirty="0">
              <a:ln w="9525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  <a:p>
            <a:r>
              <a:rPr lang="ru-RU" sz="2400" b="1" dirty="0">
                <a:ln w="9525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Плитки для садовых дорожек продаются в упаковках по</a:t>
            </a:r>
          </a:p>
          <a:p>
            <a:r>
              <a:rPr lang="ru-RU" sz="2400" b="1" dirty="0">
                <a:ln w="9525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10 штук. Сколько упаковок плиток понадобилось, чтобы выложить все дорожки и площадку между сараем и гаражом?</a:t>
            </a:r>
            <a:endParaRPr lang="ru-RU" sz="2400" dirty="0">
              <a:ln w="9525">
                <a:solidFill>
                  <a:schemeClr val="tx1"/>
                </a:solidFill>
              </a:ln>
            </a:endParaRPr>
          </a:p>
        </p:txBody>
      </p:sp>
      <p:pic>
        <p:nvPicPr>
          <p:cNvPr id="6" name="Объект 3">
            <a:extLst>
              <a:ext uri="{FF2B5EF4-FFF2-40B4-BE49-F238E27FC236}">
                <a16:creationId xmlns:a16="http://schemas.microsoft.com/office/drawing/2014/main" id="{90845AEA-9D2E-4572-1410-D0850A95DA91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0888" y="2276872"/>
            <a:ext cx="7517456" cy="3691013"/>
          </a:xfrm>
          <a:prstGeom prst="rect">
            <a:avLst/>
          </a:prstGeom>
        </p:spPr>
      </p:pic>
      <p:sp>
        <p:nvSpPr>
          <p:cNvPr id="7" name="Овал 6">
            <a:hlinkClick r:id="rId3" action="ppaction://hlinksldjump"/>
            <a:extLst>
              <a:ext uri="{FF2B5EF4-FFF2-40B4-BE49-F238E27FC236}">
                <a16:creationId xmlns:a16="http://schemas.microsoft.com/office/drawing/2014/main" id="{C9517A06-1753-7FFB-69FD-9D3D981A51C8}"/>
              </a:ext>
            </a:extLst>
          </p:cNvPr>
          <p:cNvSpPr/>
          <p:nvPr/>
        </p:nvSpPr>
        <p:spPr>
          <a:xfrm>
            <a:off x="2641432" y="3452272"/>
            <a:ext cx="329161" cy="329161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  <a:t>7</a:t>
            </a:r>
          </a:p>
        </p:txBody>
      </p:sp>
      <p:sp>
        <p:nvSpPr>
          <p:cNvPr id="8" name="Овал 7">
            <a:hlinkClick r:id="rId4" action="ppaction://hlinksldjump"/>
            <a:extLst>
              <a:ext uri="{FF2B5EF4-FFF2-40B4-BE49-F238E27FC236}">
                <a16:creationId xmlns:a16="http://schemas.microsoft.com/office/drawing/2014/main" id="{B20E3392-421A-78D8-7EE3-CB9C2F17BAA9}"/>
              </a:ext>
            </a:extLst>
          </p:cNvPr>
          <p:cNvSpPr/>
          <p:nvPr/>
        </p:nvSpPr>
        <p:spPr>
          <a:xfrm>
            <a:off x="4030941" y="2928470"/>
            <a:ext cx="329161" cy="329161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  <a:t>1</a:t>
            </a:r>
          </a:p>
        </p:txBody>
      </p:sp>
      <p:sp>
        <p:nvSpPr>
          <p:cNvPr id="9" name="Овал 8">
            <a:hlinkClick r:id="rId5" action="ppaction://hlinksldjump"/>
            <a:extLst>
              <a:ext uri="{FF2B5EF4-FFF2-40B4-BE49-F238E27FC236}">
                <a16:creationId xmlns:a16="http://schemas.microsoft.com/office/drawing/2014/main" id="{AF265672-0F78-D472-0D1E-009D675F1D30}"/>
              </a:ext>
            </a:extLst>
          </p:cNvPr>
          <p:cNvSpPr/>
          <p:nvPr/>
        </p:nvSpPr>
        <p:spPr>
          <a:xfrm>
            <a:off x="997877" y="3093051"/>
            <a:ext cx="329161" cy="329161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  <a:t>5</a:t>
            </a:r>
          </a:p>
        </p:txBody>
      </p:sp>
      <p:sp>
        <p:nvSpPr>
          <p:cNvPr id="10" name="Овал 9">
            <a:hlinkClick r:id="rId6" action="ppaction://hlinksldjump"/>
            <a:extLst>
              <a:ext uri="{FF2B5EF4-FFF2-40B4-BE49-F238E27FC236}">
                <a16:creationId xmlns:a16="http://schemas.microsoft.com/office/drawing/2014/main" id="{27AE7E1C-A320-3FA2-BAA7-58F29BC0AEA6}"/>
              </a:ext>
            </a:extLst>
          </p:cNvPr>
          <p:cNvSpPr/>
          <p:nvPr/>
        </p:nvSpPr>
        <p:spPr>
          <a:xfrm>
            <a:off x="635379" y="3572820"/>
            <a:ext cx="329161" cy="329161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  <a:t>6</a:t>
            </a:r>
          </a:p>
        </p:txBody>
      </p:sp>
      <p:sp>
        <p:nvSpPr>
          <p:cNvPr id="12" name="Овал 11">
            <a:hlinkClick r:id="rId7" action="ppaction://hlinksldjump"/>
            <a:extLst>
              <a:ext uri="{FF2B5EF4-FFF2-40B4-BE49-F238E27FC236}">
                <a16:creationId xmlns:a16="http://schemas.microsoft.com/office/drawing/2014/main" id="{341C8F20-D697-6FC5-834D-CF16BBBA7B33}"/>
              </a:ext>
            </a:extLst>
          </p:cNvPr>
          <p:cNvSpPr/>
          <p:nvPr/>
        </p:nvSpPr>
        <p:spPr>
          <a:xfrm>
            <a:off x="746028" y="5061201"/>
            <a:ext cx="329161" cy="329161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  <a:t>4</a:t>
            </a:r>
          </a:p>
        </p:txBody>
      </p:sp>
      <p:sp>
        <p:nvSpPr>
          <p:cNvPr id="13" name="Овал 12">
            <a:hlinkClick r:id="rId8" action="ppaction://hlinksldjump"/>
            <a:extLst>
              <a:ext uri="{FF2B5EF4-FFF2-40B4-BE49-F238E27FC236}">
                <a16:creationId xmlns:a16="http://schemas.microsoft.com/office/drawing/2014/main" id="{90716D72-CDCF-CAB6-247D-503B45532D27}"/>
              </a:ext>
            </a:extLst>
          </p:cNvPr>
          <p:cNvSpPr/>
          <p:nvPr/>
        </p:nvSpPr>
        <p:spPr>
          <a:xfrm>
            <a:off x="2355947" y="5225782"/>
            <a:ext cx="329161" cy="329161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  <a:t>3</a:t>
            </a:r>
          </a:p>
        </p:txBody>
      </p:sp>
      <p:sp>
        <p:nvSpPr>
          <p:cNvPr id="14" name="Овал 13">
            <a:hlinkClick r:id="rId4" action="ppaction://hlinksldjump"/>
            <a:extLst>
              <a:ext uri="{FF2B5EF4-FFF2-40B4-BE49-F238E27FC236}">
                <a16:creationId xmlns:a16="http://schemas.microsoft.com/office/drawing/2014/main" id="{A6FA6E0F-53AE-0CB9-EBDC-AA7C58BE4902}"/>
              </a:ext>
            </a:extLst>
          </p:cNvPr>
          <p:cNvSpPr/>
          <p:nvPr/>
        </p:nvSpPr>
        <p:spPr>
          <a:xfrm>
            <a:off x="3902792" y="5061202"/>
            <a:ext cx="329161" cy="329161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  <a:t>2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8E5767D-57F4-EDC8-0D74-7F85A66E5533}"/>
              </a:ext>
            </a:extLst>
          </p:cNvPr>
          <p:cNvSpPr txBox="1"/>
          <p:nvPr/>
        </p:nvSpPr>
        <p:spPr>
          <a:xfrm>
            <a:off x="172093" y="5967887"/>
            <a:ext cx="198072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b="1" dirty="0">
                <a:ln w="9525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Ответ: </a:t>
            </a:r>
            <a:r>
              <a:rPr lang="ru-RU" sz="4000" b="1" dirty="0">
                <a:ln w="9525" cmpd="sng">
                  <a:solidFill>
                    <a:srgbClr val="C00000"/>
                  </a:solidFill>
                  <a:prstDash val="solid"/>
                </a:ln>
                <a:solidFill>
                  <a:schemeClr val="accent6">
                    <a:lumMod val="60000"/>
                    <a:lumOff val="40000"/>
                  </a:schemeClr>
                </a:solidFill>
              </a:rPr>
              <a:t>?</a:t>
            </a:r>
            <a:endParaRPr lang="ru-RU" sz="2000" dirty="0">
              <a:ln w="9525" cmpd="sng">
                <a:solidFill>
                  <a:srgbClr val="C00000"/>
                </a:solidFill>
                <a:prstDash val="solid"/>
              </a:ln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47E9B2D-18CB-1BDA-9F9B-8A8237D65C8A}"/>
              </a:ext>
            </a:extLst>
          </p:cNvPr>
          <p:cNvSpPr txBox="1"/>
          <p:nvPr/>
        </p:nvSpPr>
        <p:spPr>
          <a:xfrm>
            <a:off x="1691680" y="5967887"/>
            <a:ext cx="793890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000" b="1" dirty="0">
                <a:ln w="9525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7</a:t>
            </a:r>
            <a:endParaRPr lang="ru-RU" sz="2000" dirty="0">
              <a:ln w="9525">
                <a:solidFill>
                  <a:schemeClr val="tx1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3479378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74BA02DB-D73D-096D-9198-DB798658AC28}"/>
              </a:ext>
            </a:extLst>
          </p:cNvPr>
          <p:cNvSpPr/>
          <p:nvPr/>
        </p:nvSpPr>
        <p:spPr>
          <a:xfrm>
            <a:off x="2519997" y="0"/>
            <a:ext cx="410400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Задание № 3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EB199EA-5C36-1D3B-547E-924486071106}"/>
              </a:ext>
            </a:extLst>
          </p:cNvPr>
          <p:cNvSpPr txBox="1"/>
          <p:nvPr/>
        </p:nvSpPr>
        <p:spPr>
          <a:xfrm>
            <a:off x="143000" y="409972"/>
            <a:ext cx="8821488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sz="4400" b="1" dirty="0">
              <a:ln w="9525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  <a:p>
            <a:r>
              <a:rPr lang="ru-RU" sz="2400" b="1" dirty="0">
                <a:ln w="9525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Найдите площадь открытого грунта огорода (вне теплицы). Ответ дайте в квадратных метрах.</a:t>
            </a:r>
          </a:p>
        </p:txBody>
      </p:sp>
      <p:pic>
        <p:nvPicPr>
          <p:cNvPr id="6" name="Объект 3">
            <a:extLst>
              <a:ext uri="{FF2B5EF4-FFF2-40B4-BE49-F238E27FC236}">
                <a16:creationId xmlns:a16="http://schemas.microsoft.com/office/drawing/2014/main" id="{90845AEA-9D2E-4572-1410-D0850A95DA91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0888" y="2276872"/>
            <a:ext cx="7517456" cy="3691013"/>
          </a:xfrm>
          <a:prstGeom prst="rect">
            <a:avLst/>
          </a:prstGeom>
        </p:spPr>
      </p:pic>
      <p:sp>
        <p:nvSpPr>
          <p:cNvPr id="7" name="Овал 6">
            <a:hlinkClick r:id="rId3" action="ppaction://hlinksldjump"/>
            <a:extLst>
              <a:ext uri="{FF2B5EF4-FFF2-40B4-BE49-F238E27FC236}">
                <a16:creationId xmlns:a16="http://schemas.microsoft.com/office/drawing/2014/main" id="{C9517A06-1753-7FFB-69FD-9D3D981A51C8}"/>
              </a:ext>
            </a:extLst>
          </p:cNvPr>
          <p:cNvSpPr/>
          <p:nvPr/>
        </p:nvSpPr>
        <p:spPr>
          <a:xfrm>
            <a:off x="2641432" y="3452272"/>
            <a:ext cx="329161" cy="329161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  <a:t>7</a:t>
            </a:r>
          </a:p>
        </p:txBody>
      </p:sp>
      <p:sp>
        <p:nvSpPr>
          <p:cNvPr id="8" name="Овал 7">
            <a:hlinkClick r:id="rId4" action="ppaction://hlinksldjump"/>
            <a:extLst>
              <a:ext uri="{FF2B5EF4-FFF2-40B4-BE49-F238E27FC236}">
                <a16:creationId xmlns:a16="http://schemas.microsoft.com/office/drawing/2014/main" id="{B20E3392-421A-78D8-7EE3-CB9C2F17BAA9}"/>
              </a:ext>
            </a:extLst>
          </p:cNvPr>
          <p:cNvSpPr/>
          <p:nvPr/>
        </p:nvSpPr>
        <p:spPr>
          <a:xfrm>
            <a:off x="4030941" y="2928470"/>
            <a:ext cx="329161" cy="329161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  <a:t>1</a:t>
            </a:r>
          </a:p>
        </p:txBody>
      </p:sp>
      <p:sp>
        <p:nvSpPr>
          <p:cNvPr id="9" name="Овал 8">
            <a:hlinkClick r:id="rId5" action="ppaction://hlinksldjump"/>
            <a:extLst>
              <a:ext uri="{FF2B5EF4-FFF2-40B4-BE49-F238E27FC236}">
                <a16:creationId xmlns:a16="http://schemas.microsoft.com/office/drawing/2014/main" id="{AF265672-0F78-D472-0D1E-009D675F1D30}"/>
              </a:ext>
            </a:extLst>
          </p:cNvPr>
          <p:cNvSpPr/>
          <p:nvPr/>
        </p:nvSpPr>
        <p:spPr>
          <a:xfrm>
            <a:off x="997877" y="3093051"/>
            <a:ext cx="329161" cy="329161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  <a:t>5</a:t>
            </a:r>
          </a:p>
        </p:txBody>
      </p:sp>
      <p:sp>
        <p:nvSpPr>
          <p:cNvPr id="10" name="Овал 9">
            <a:hlinkClick r:id="rId6" action="ppaction://hlinksldjump"/>
            <a:extLst>
              <a:ext uri="{FF2B5EF4-FFF2-40B4-BE49-F238E27FC236}">
                <a16:creationId xmlns:a16="http://schemas.microsoft.com/office/drawing/2014/main" id="{27AE7E1C-A320-3FA2-BAA7-58F29BC0AEA6}"/>
              </a:ext>
            </a:extLst>
          </p:cNvPr>
          <p:cNvSpPr/>
          <p:nvPr/>
        </p:nvSpPr>
        <p:spPr>
          <a:xfrm>
            <a:off x="635379" y="3572820"/>
            <a:ext cx="329161" cy="329161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  <a:t>6</a:t>
            </a:r>
          </a:p>
        </p:txBody>
      </p:sp>
      <p:sp>
        <p:nvSpPr>
          <p:cNvPr id="12" name="Овал 11">
            <a:hlinkClick r:id="rId7" action="ppaction://hlinksldjump"/>
            <a:extLst>
              <a:ext uri="{FF2B5EF4-FFF2-40B4-BE49-F238E27FC236}">
                <a16:creationId xmlns:a16="http://schemas.microsoft.com/office/drawing/2014/main" id="{341C8F20-D697-6FC5-834D-CF16BBBA7B33}"/>
              </a:ext>
            </a:extLst>
          </p:cNvPr>
          <p:cNvSpPr/>
          <p:nvPr/>
        </p:nvSpPr>
        <p:spPr>
          <a:xfrm>
            <a:off x="746028" y="5061201"/>
            <a:ext cx="329161" cy="329161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  <a:t>4</a:t>
            </a:r>
          </a:p>
        </p:txBody>
      </p:sp>
      <p:sp>
        <p:nvSpPr>
          <p:cNvPr id="13" name="Овал 12">
            <a:hlinkClick r:id="rId8" action="ppaction://hlinksldjump"/>
            <a:extLst>
              <a:ext uri="{FF2B5EF4-FFF2-40B4-BE49-F238E27FC236}">
                <a16:creationId xmlns:a16="http://schemas.microsoft.com/office/drawing/2014/main" id="{90716D72-CDCF-CAB6-247D-503B45532D27}"/>
              </a:ext>
            </a:extLst>
          </p:cNvPr>
          <p:cNvSpPr/>
          <p:nvPr/>
        </p:nvSpPr>
        <p:spPr>
          <a:xfrm>
            <a:off x="2355947" y="5225782"/>
            <a:ext cx="329161" cy="329161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  <a:t>3</a:t>
            </a:r>
          </a:p>
        </p:txBody>
      </p:sp>
      <p:sp>
        <p:nvSpPr>
          <p:cNvPr id="14" name="Овал 13">
            <a:hlinkClick r:id="rId4" action="ppaction://hlinksldjump"/>
            <a:extLst>
              <a:ext uri="{FF2B5EF4-FFF2-40B4-BE49-F238E27FC236}">
                <a16:creationId xmlns:a16="http://schemas.microsoft.com/office/drawing/2014/main" id="{A6FA6E0F-53AE-0CB9-EBDC-AA7C58BE4902}"/>
              </a:ext>
            </a:extLst>
          </p:cNvPr>
          <p:cNvSpPr/>
          <p:nvPr/>
        </p:nvSpPr>
        <p:spPr>
          <a:xfrm>
            <a:off x="3902792" y="5061202"/>
            <a:ext cx="329161" cy="329161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  <a:t>2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FA196B8-A66C-4B98-6E5E-5733DBCD510A}"/>
              </a:ext>
            </a:extLst>
          </p:cNvPr>
          <p:cNvSpPr txBox="1"/>
          <p:nvPr/>
        </p:nvSpPr>
        <p:spPr>
          <a:xfrm>
            <a:off x="172093" y="5967887"/>
            <a:ext cx="198072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b="1" dirty="0">
                <a:ln w="9525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Ответ: </a:t>
            </a:r>
            <a:r>
              <a:rPr lang="ru-RU" sz="4000" b="1" dirty="0">
                <a:ln w="9525" cmpd="sng">
                  <a:solidFill>
                    <a:srgbClr val="C00000"/>
                  </a:solidFill>
                  <a:prstDash val="solid"/>
                </a:ln>
                <a:solidFill>
                  <a:schemeClr val="accent6">
                    <a:lumMod val="60000"/>
                    <a:lumOff val="40000"/>
                  </a:schemeClr>
                </a:solidFill>
              </a:rPr>
              <a:t>?</a:t>
            </a:r>
            <a:endParaRPr lang="ru-RU" sz="2000" dirty="0">
              <a:ln w="9525" cmpd="sng">
                <a:solidFill>
                  <a:srgbClr val="C00000"/>
                </a:solidFill>
                <a:prstDash val="solid"/>
              </a:ln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4B77D3A-DD80-F9E0-1EAF-46A38AED47BD}"/>
              </a:ext>
            </a:extLst>
          </p:cNvPr>
          <p:cNvSpPr txBox="1"/>
          <p:nvPr/>
        </p:nvSpPr>
        <p:spPr>
          <a:xfrm>
            <a:off x="1691680" y="5967887"/>
            <a:ext cx="1656184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000" b="1" dirty="0">
                <a:ln w="9525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108</a:t>
            </a:r>
            <a:endParaRPr lang="ru-RU" sz="2000" dirty="0">
              <a:ln w="9525">
                <a:solidFill>
                  <a:schemeClr val="tx1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3406504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74BA02DB-D73D-096D-9198-DB798658AC28}"/>
              </a:ext>
            </a:extLst>
          </p:cNvPr>
          <p:cNvSpPr/>
          <p:nvPr/>
        </p:nvSpPr>
        <p:spPr>
          <a:xfrm>
            <a:off x="2519997" y="0"/>
            <a:ext cx="410400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Задание № 4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EB199EA-5C36-1D3B-547E-924486071106}"/>
              </a:ext>
            </a:extLst>
          </p:cNvPr>
          <p:cNvSpPr txBox="1"/>
          <p:nvPr/>
        </p:nvSpPr>
        <p:spPr>
          <a:xfrm>
            <a:off x="143000" y="409972"/>
            <a:ext cx="8821488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sz="4400" b="1" dirty="0">
              <a:ln w="9525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  <a:p>
            <a:r>
              <a:rPr lang="ru-RU" sz="2400" b="1" dirty="0">
                <a:ln w="9525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На сколько процентов площадь, которую занимает гараж, больше площади, которую занимает теплица.</a:t>
            </a:r>
          </a:p>
        </p:txBody>
      </p:sp>
      <p:pic>
        <p:nvPicPr>
          <p:cNvPr id="6" name="Объект 3">
            <a:extLst>
              <a:ext uri="{FF2B5EF4-FFF2-40B4-BE49-F238E27FC236}">
                <a16:creationId xmlns:a16="http://schemas.microsoft.com/office/drawing/2014/main" id="{90845AEA-9D2E-4572-1410-D0850A95DA91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0888" y="2276872"/>
            <a:ext cx="7517456" cy="3691013"/>
          </a:xfrm>
          <a:prstGeom prst="rect">
            <a:avLst/>
          </a:prstGeom>
        </p:spPr>
      </p:pic>
      <p:sp>
        <p:nvSpPr>
          <p:cNvPr id="7" name="Овал 6">
            <a:hlinkClick r:id="rId3" action="ppaction://hlinksldjump"/>
            <a:extLst>
              <a:ext uri="{FF2B5EF4-FFF2-40B4-BE49-F238E27FC236}">
                <a16:creationId xmlns:a16="http://schemas.microsoft.com/office/drawing/2014/main" id="{C9517A06-1753-7FFB-69FD-9D3D981A51C8}"/>
              </a:ext>
            </a:extLst>
          </p:cNvPr>
          <p:cNvSpPr/>
          <p:nvPr/>
        </p:nvSpPr>
        <p:spPr>
          <a:xfrm>
            <a:off x="2641432" y="3452272"/>
            <a:ext cx="329161" cy="329161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  <a:t>7</a:t>
            </a:r>
          </a:p>
        </p:txBody>
      </p:sp>
      <p:sp>
        <p:nvSpPr>
          <p:cNvPr id="8" name="Овал 7">
            <a:hlinkClick r:id="rId4" action="ppaction://hlinksldjump"/>
            <a:extLst>
              <a:ext uri="{FF2B5EF4-FFF2-40B4-BE49-F238E27FC236}">
                <a16:creationId xmlns:a16="http://schemas.microsoft.com/office/drawing/2014/main" id="{B20E3392-421A-78D8-7EE3-CB9C2F17BAA9}"/>
              </a:ext>
            </a:extLst>
          </p:cNvPr>
          <p:cNvSpPr/>
          <p:nvPr/>
        </p:nvSpPr>
        <p:spPr>
          <a:xfrm>
            <a:off x="4030941" y="2928470"/>
            <a:ext cx="329161" cy="329161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  <a:t>1</a:t>
            </a:r>
          </a:p>
        </p:txBody>
      </p:sp>
      <p:sp>
        <p:nvSpPr>
          <p:cNvPr id="9" name="Овал 8">
            <a:hlinkClick r:id="rId5" action="ppaction://hlinksldjump"/>
            <a:extLst>
              <a:ext uri="{FF2B5EF4-FFF2-40B4-BE49-F238E27FC236}">
                <a16:creationId xmlns:a16="http://schemas.microsoft.com/office/drawing/2014/main" id="{AF265672-0F78-D472-0D1E-009D675F1D30}"/>
              </a:ext>
            </a:extLst>
          </p:cNvPr>
          <p:cNvSpPr/>
          <p:nvPr/>
        </p:nvSpPr>
        <p:spPr>
          <a:xfrm>
            <a:off x="997877" y="3093051"/>
            <a:ext cx="329161" cy="329161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  <a:t>5</a:t>
            </a:r>
          </a:p>
        </p:txBody>
      </p:sp>
      <p:sp>
        <p:nvSpPr>
          <p:cNvPr id="10" name="Овал 9">
            <a:hlinkClick r:id="rId6" action="ppaction://hlinksldjump"/>
            <a:extLst>
              <a:ext uri="{FF2B5EF4-FFF2-40B4-BE49-F238E27FC236}">
                <a16:creationId xmlns:a16="http://schemas.microsoft.com/office/drawing/2014/main" id="{27AE7E1C-A320-3FA2-BAA7-58F29BC0AEA6}"/>
              </a:ext>
            </a:extLst>
          </p:cNvPr>
          <p:cNvSpPr/>
          <p:nvPr/>
        </p:nvSpPr>
        <p:spPr>
          <a:xfrm>
            <a:off x="635379" y="3572820"/>
            <a:ext cx="329161" cy="329161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  <a:t>6</a:t>
            </a:r>
          </a:p>
        </p:txBody>
      </p:sp>
      <p:sp>
        <p:nvSpPr>
          <p:cNvPr id="12" name="Овал 11">
            <a:hlinkClick r:id="rId7" action="ppaction://hlinksldjump"/>
            <a:extLst>
              <a:ext uri="{FF2B5EF4-FFF2-40B4-BE49-F238E27FC236}">
                <a16:creationId xmlns:a16="http://schemas.microsoft.com/office/drawing/2014/main" id="{341C8F20-D697-6FC5-834D-CF16BBBA7B33}"/>
              </a:ext>
            </a:extLst>
          </p:cNvPr>
          <p:cNvSpPr/>
          <p:nvPr/>
        </p:nvSpPr>
        <p:spPr>
          <a:xfrm>
            <a:off x="746028" y="5061201"/>
            <a:ext cx="329161" cy="329161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  <a:t>4</a:t>
            </a:r>
          </a:p>
        </p:txBody>
      </p:sp>
      <p:sp>
        <p:nvSpPr>
          <p:cNvPr id="13" name="Овал 12">
            <a:hlinkClick r:id="rId8" action="ppaction://hlinksldjump"/>
            <a:extLst>
              <a:ext uri="{FF2B5EF4-FFF2-40B4-BE49-F238E27FC236}">
                <a16:creationId xmlns:a16="http://schemas.microsoft.com/office/drawing/2014/main" id="{90716D72-CDCF-CAB6-247D-503B45532D27}"/>
              </a:ext>
            </a:extLst>
          </p:cNvPr>
          <p:cNvSpPr/>
          <p:nvPr/>
        </p:nvSpPr>
        <p:spPr>
          <a:xfrm>
            <a:off x="2355947" y="5225782"/>
            <a:ext cx="329161" cy="329161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  <a:t>3</a:t>
            </a:r>
          </a:p>
        </p:txBody>
      </p:sp>
      <p:sp>
        <p:nvSpPr>
          <p:cNvPr id="14" name="Овал 13">
            <a:hlinkClick r:id="rId9" action="ppaction://hlinksldjump"/>
            <a:extLst>
              <a:ext uri="{FF2B5EF4-FFF2-40B4-BE49-F238E27FC236}">
                <a16:creationId xmlns:a16="http://schemas.microsoft.com/office/drawing/2014/main" id="{A6FA6E0F-53AE-0CB9-EBDC-AA7C58BE4902}"/>
              </a:ext>
            </a:extLst>
          </p:cNvPr>
          <p:cNvSpPr/>
          <p:nvPr/>
        </p:nvSpPr>
        <p:spPr>
          <a:xfrm>
            <a:off x="3902792" y="5061202"/>
            <a:ext cx="329161" cy="329161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  <a:t>2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D96680B-91E2-43ED-56AE-6B566865B009}"/>
              </a:ext>
            </a:extLst>
          </p:cNvPr>
          <p:cNvSpPr txBox="1"/>
          <p:nvPr/>
        </p:nvSpPr>
        <p:spPr>
          <a:xfrm>
            <a:off x="172093" y="5967887"/>
            <a:ext cx="198072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b="1" dirty="0">
                <a:ln w="9525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Ответ: </a:t>
            </a:r>
            <a:r>
              <a:rPr lang="ru-RU" sz="4000" b="1" dirty="0">
                <a:ln w="9525" cmpd="sng">
                  <a:solidFill>
                    <a:srgbClr val="C00000"/>
                  </a:solidFill>
                  <a:prstDash val="solid"/>
                </a:ln>
                <a:solidFill>
                  <a:schemeClr val="accent6">
                    <a:lumMod val="60000"/>
                    <a:lumOff val="40000"/>
                  </a:schemeClr>
                </a:solidFill>
              </a:rPr>
              <a:t>?</a:t>
            </a:r>
            <a:endParaRPr lang="ru-RU" sz="2000" dirty="0">
              <a:ln w="9525" cmpd="sng">
                <a:solidFill>
                  <a:srgbClr val="C00000"/>
                </a:solidFill>
                <a:prstDash val="solid"/>
              </a:ln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5FB74C8-ACF1-7455-F3C5-EBC68BD3B676}"/>
              </a:ext>
            </a:extLst>
          </p:cNvPr>
          <p:cNvSpPr txBox="1"/>
          <p:nvPr/>
        </p:nvSpPr>
        <p:spPr>
          <a:xfrm>
            <a:off x="1691680" y="5967887"/>
            <a:ext cx="1584176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000" b="1" dirty="0">
                <a:ln w="9525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300</a:t>
            </a:r>
            <a:endParaRPr lang="ru-RU" sz="2000" dirty="0">
              <a:ln w="9525">
                <a:solidFill>
                  <a:schemeClr val="tx1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3023818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74BA02DB-D73D-096D-9198-DB798658AC28}"/>
              </a:ext>
            </a:extLst>
          </p:cNvPr>
          <p:cNvSpPr/>
          <p:nvPr/>
        </p:nvSpPr>
        <p:spPr>
          <a:xfrm>
            <a:off x="2519997" y="0"/>
            <a:ext cx="410400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Задание № 5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CD7CDD2-F5A3-656D-03C3-306AAF52F62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80" r="480"/>
          <a:stretch/>
        </p:blipFill>
        <p:spPr>
          <a:xfrm>
            <a:off x="323529" y="1268760"/>
            <a:ext cx="8496944" cy="347945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670E7216-7DE0-E8E6-C974-5B834446538E}"/>
              </a:ext>
            </a:extLst>
          </p:cNvPr>
          <p:cNvSpPr txBox="1"/>
          <p:nvPr/>
        </p:nvSpPr>
        <p:spPr>
          <a:xfrm>
            <a:off x="172093" y="5967887"/>
            <a:ext cx="198072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b="1" dirty="0">
                <a:ln w="9525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Ответ: </a:t>
            </a:r>
            <a:r>
              <a:rPr lang="ru-RU" sz="4000" b="1" dirty="0">
                <a:ln w="9525" cmpd="sng">
                  <a:solidFill>
                    <a:srgbClr val="C00000"/>
                  </a:solidFill>
                  <a:prstDash val="solid"/>
                </a:ln>
                <a:solidFill>
                  <a:schemeClr val="accent6">
                    <a:lumMod val="60000"/>
                    <a:lumOff val="40000"/>
                  </a:schemeClr>
                </a:solidFill>
              </a:rPr>
              <a:t>?</a:t>
            </a:r>
            <a:endParaRPr lang="ru-RU" sz="2000" dirty="0">
              <a:ln w="9525" cmpd="sng">
                <a:solidFill>
                  <a:srgbClr val="C00000"/>
                </a:solidFill>
                <a:prstDash val="solid"/>
              </a:ln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3AB216F-48F7-15EC-6312-5020580E42C6}"/>
              </a:ext>
            </a:extLst>
          </p:cNvPr>
          <p:cNvSpPr txBox="1"/>
          <p:nvPr/>
        </p:nvSpPr>
        <p:spPr>
          <a:xfrm>
            <a:off x="1691680" y="5967887"/>
            <a:ext cx="1800200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000" b="1" dirty="0">
                <a:ln w="9525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600</a:t>
            </a:r>
            <a:endParaRPr lang="ru-RU" sz="2000" dirty="0">
              <a:ln w="9525">
                <a:solidFill>
                  <a:schemeClr val="tx1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4099176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>
            <a:hlinkClick r:id="rId2" action="ppaction://hlinksldjump"/>
            <a:extLst>
              <a:ext uri="{FF2B5EF4-FFF2-40B4-BE49-F238E27FC236}">
                <a16:creationId xmlns:a16="http://schemas.microsoft.com/office/drawing/2014/main" id="{D6B5C535-369E-3366-02CE-4240834F0E85}"/>
              </a:ext>
            </a:extLst>
          </p:cNvPr>
          <p:cNvSpPr/>
          <p:nvPr/>
        </p:nvSpPr>
        <p:spPr>
          <a:xfrm>
            <a:off x="210266" y="1250861"/>
            <a:ext cx="1368152" cy="1368152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1</a:t>
            </a:r>
          </a:p>
        </p:txBody>
      </p:sp>
      <p:sp>
        <p:nvSpPr>
          <p:cNvPr id="5" name="Овал 4">
            <a:hlinkClick r:id="rId3" action="ppaction://hlinksldjump"/>
            <a:extLst>
              <a:ext uri="{FF2B5EF4-FFF2-40B4-BE49-F238E27FC236}">
                <a16:creationId xmlns:a16="http://schemas.microsoft.com/office/drawing/2014/main" id="{CEEF8060-E3CE-B12A-B424-13AFF27B08EB}"/>
              </a:ext>
            </a:extLst>
          </p:cNvPr>
          <p:cNvSpPr/>
          <p:nvPr/>
        </p:nvSpPr>
        <p:spPr>
          <a:xfrm>
            <a:off x="1434402" y="1934937"/>
            <a:ext cx="1368152" cy="1368152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0" dirty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2</a:t>
            </a:r>
          </a:p>
        </p:txBody>
      </p:sp>
      <p:sp>
        <p:nvSpPr>
          <p:cNvPr id="6" name="Овал 5">
            <a:hlinkClick r:id="rId4" action="ppaction://hlinksldjump"/>
            <a:extLst>
              <a:ext uri="{FF2B5EF4-FFF2-40B4-BE49-F238E27FC236}">
                <a16:creationId xmlns:a16="http://schemas.microsoft.com/office/drawing/2014/main" id="{20A2053B-8DC1-CE15-34AB-54BBA2AF52A9}"/>
              </a:ext>
            </a:extLst>
          </p:cNvPr>
          <p:cNvSpPr/>
          <p:nvPr/>
        </p:nvSpPr>
        <p:spPr>
          <a:xfrm>
            <a:off x="2658538" y="2619013"/>
            <a:ext cx="1368152" cy="1368152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0" dirty="0">
                <a:solidFill>
                  <a:schemeClr val="accent3">
                    <a:lumMod val="50000"/>
                  </a:schemeClr>
                </a:solidFill>
                <a:latin typeface="Arial Black" panose="020B0A04020102020204" pitchFamily="34" charset="0"/>
              </a:rPr>
              <a:t>3</a:t>
            </a:r>
          </a:p>
        </p:txBody>
      </p:sp>
      <p:sp>
        <p:nvSpPr>
          <p:cNvPr id="7" name="Овал 6">
            <a:hlinkClick r:id="rId5" action="ppaction://hlinksldjump"/>
            <a:extLst>
              <a:ext uri="{FF2B5EF4-FFF2-40B4-BE49-F238E27FC236}">
                <a16:creationId xmlns:a16="http://schemas.microsoft.com/office/drawing/2014/main" id="{70E0D13C-20F4-3C85-ABC9-E7C7FC9FB073}"/>
              </a:ext>
            </a:extLst>
          </p:cNvPr>
          <p:cNvSpPr/>
          <p:nvPr/>
        </p:nvSpPr>
        <p:spPr>
          <a:xfrm>
            <a:off x="3882674" y="3303089"/>
            <a:ext cx="1368152" cy="1368152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0" dirty="0">
                <a:solidFill>
                  <a:schemeClr val="accent4">
                    <a:lumMod val="50000"/>
                  </a:schemeClr>
                </a:solidFill>
                <a:latin typeface="Arial Black" panose="020B0A04020102020204" pitchFamily="34" charset="0"/>
              </a:rPr>
              <a:t>4</a:t>
            </a:r>
          </a:p>
        </p:txBody>
      </p:sp>
      <p:sp>
        <p:nvSpPr>
          <p:cNvPr id="8" name="Овал 7">
            <a:hlinkClick r:id="rId6" action="ppaction://hlinksldjump"/>
            <a:extLst>
              <a:ext uri="{FF2B5EF4-FFF2-40B4-BE49-F238E27FC236}">
                <a16:creationId xmlns:a16="http://schemas.microsoft.com/office/drawing/2014/main" id="{152098EC-FB32-1501-1349-989CC806F5A2}"/>
              </a:ext>
            </a:extLst>
          </p:cNvPr>
          <p:cNvSpPr/>
          <p:nvPr/>
        </p:nvSpPr>
        <p:spPr>
          <a:xfrm>
            <a:off x="5148064" y="3915157"/>
            <a:ext cx="1368152" cy="1368152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0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5</a:t>
            </a:r>
          </a:p>
        </p:txBody>
      </p:sp>
      <p:sp>
        <p:nvSpPr>
          <p:cNvPr id="9" name="Овал 8">
            <a:hlinkClick r:id="rId7" action="ppaction://hlinksldjump"/>
            <a:extLst>
              <a:ext uri="{FF2B5EF4-FFF2-40B4-BE49-F238E27FC236}">
                <a16:creationId xmlns:a16="http://schemas.microsoft.com/office/drawing/2014/main" id="{358B2E96-D08D-CF3E-6C8C-5924915A61D5}"/>
              </a:ext>
            </a:extLst>
          </p:cNvPr>
          <p:cNvSpPr/>
          <p:nvPr/>
        </p:nvSpPr>
        <p:spPr>
          <a:xfrm>
            <a:off x="6330946" y="4671241"/>
            <a:ext cx="1368152" cy="1368152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6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708B76E-7059-45B5-91AE-F9F48E0FC26B}"/>
              </a:ext>
            </a:extLst>
          </p:cNvPr>
          <p:cNvSpPr/>
          <p:nvPr/>
        </p:nvSpPr>
        <p:spPr>
          <a:xfrm>
            <a:off x="1902680" y="345430"/>
            <a:ext cx="266932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ВЫБЕРИ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C1D23BC-2FC2-F7FD-9BA8-EEDB14BB73A5}"/>
              </a:ext>
            </a:extLst>
          </p:cNvPr>
          <p:cNvSpPr/>
          <p:nvPr/>
        </p:nvSpPr>
        <p:spPr>
          <a:xfrm>
            <a:off x="4860032" y="1268760"/>
            <a:ext cx="304666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ЗАДАНИЕ</a:t>
            </a:r>
          </a:p>
        </p:txBody>
      </p:sp>
      <p:sp>
        <p:nvSpPr>
          <p:cNvPr id="10" name="Овал 9">
            <a:hlinkClick r:id="rId8" action="ppaction://hlinksldjump"/>
            <a:extLst>
              <a:ext uri="{FF2B5EF4-FFF2-40B4-BE49-F238E27FC236}">
                <a16:creationId xmlns:a16="http://schemas.microsoft.com/office/drawing/2014/main" id="{831DC146-027E-4B86-66BC-4E0D10CAF17F}"/>
              </a:ext>
            </a:extLst>
          </p:cNvPr>
          <p:cNvSpPr/>
          <p:nvPr/>
        </p:nvSpPr>
        <p:spPr>
          <a:xfrm>
            <a:off x="7554295" y="5355317"/>
            <a:ext cx="1368152" cy="1368152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0" dirty="0">
                <a:solidFill>
                  <a:schemeClr val="tx2">
                    <a:lumMod val="50000"/>
                  </a:schemeClr>
                </a:solidFill>
                <a:latin typeface="Arial Black" panose="020B0A04020102020204" pitchFamily="34" charset="0"/>
              </a:rPr>
              <a:t>7</a:t>
            </a:r>
          </a:p>
        </p:txBody>
      </p:sp>
      <p:sp>
        <p:nvSpPr>
          <p:cNvPr id="11" name="Управляющая кнопка: далее 10">
            <a:hlinkClick r:id="rId9" action="ppaction://hlinksldjump" highlightClick="1"/>
          </p:cNvPr>
          <p:cNvSpPr/>
          <p:nvPr/>
        </p:nvSpPr>
        <p:spPr>
          <a:xfrm>
            <a:off x="373134" y="5445224"/>
            <a:ext cx="1042416" cy="104241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043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F642C68-3400-103B-2D7D-466A25D5FCBF}"/>
              </a:ext>
            </a:extLst>
          </p:cNvPr>
          <p:cNvSpPr/>
          <p:nvPr/>
        </p:nvSpPr>
        <p:spPr>
          <a:xfrm>
            <a:off x="2726786" y="0"/>
            <a:ext cx="36904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1. Квартира</a:t>
            </a:r>
            <a:endParaRPr lang="ru-RU" sz="54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4" name="Управляющая кнопка: &quot;Назад&quot; или &quot;Предыдущий&quot; 3">
            <a:hlinkClick r:id="rId2" action="ppaction://hlinksldjump" highlightClick="1"/>
            <a:extLst>
              <a:ext uri="{FF2B5EF4-FFF2-40B4-BE49-F238E27FC236}">
                <a16:creationId xmlns:a16="http://schemas.microsoft.com/office/drawing/2014/main" id="{3865F473-3D78-1A3E-E86E-8980A742211C}"/>
              </a:ext>
            </a:extLst>
          </p:cNvPr>
          <p:cNvSpPr/>
          <p:nvPr/>
        </p:nvSpPr>
        <p:spPr>
          <a:xfrm>
            <a:off x="107504" y="6021288"/>
            <a:ext cx="758165" cy="758165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C775E79-59AF-A6CD-927A-06F40941FE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6894" y="1052736"/>
            <a:ext cx="6152515" cy="284607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53D7859-1E26-E7FB-2088-2995A0A285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6727" y="4171533"/>
            <a:ext cx="7515713" cy="2259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3919688"/>
      </p:ext>
    </p:extLst>
  </p:cSld>
  <p:clrMapOvr>
    <a:masterClrMapping/>
  </p:clrMapOvr>
</p:sld>
</file>

<file path=ppt/theme/theme1.xml><?xml version="1.0" encoding="utf-8"?>
<a:theme xmlns:a="http://schemas.openxmlformats.org/drawingml/2006/main" name="Паркет">
  <a:themeElements>
    <a:clrScheme name="Паркет">
      <a:dk1>
        <a:sysClr val="windowText" lastClr="000000"/>
      </a:dk1>
      <a:lt1>
        <a:sysClr val="window" lastClr="FFFFFF"/>
      </a:lt1>
      <a:dk2>
        <a:srgbClr val="1D3641"/>
      </a:dk2>
      <a:lt2>
        <a:srgbClr val="DFE6D0"/>
      </a:lt2>
      <a:accent1>
        <a:srgbClr val="759AA5"/>
      </a:accent1>
      <a:accent2>
        <a:srgbClr val="CFC60D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Паркет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Thatch</Template>
  <TotalTime>284</TotalTime>
  <Words>562</Words>
  <Application>Microsoft Office PowerPoint</Application>
  <PresentationFormat>Экран (4:3)</PresentationFormat>
  <Paragraphs>191</Paragraphs>
  <Slides>37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42" baseType="lpstr">
      <vt:lpstr>Arial</vt:lpstr>
      <vt:lpstr>Arial Black</vt:lpstr>
      <vt:lpstr>Calibri</vt:lpstr>
      <vt:lpstr>Tw Cen MT</vt:lpstr>
      <vt:lpstr>Паркет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dubikov150569@gmail.com</dc:creator>
  <cp:lastModifiedBy>Лариса Тихенко</cp:lastModifiedBy>
  <cp:revision>182</cp:revision>
  <dcterms:created xsi:type="dcterms:W3CDTF">2023-01-02T15:57:25Z</dcterms:created>
  <dcterms:modified xsi:type="dcterms:W3CDTF">2025-10-28T14:04:49Z</dcterms:modified>
</cp:coreProperties>
</file>