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  <p:sldId id="257" r:id="rId3"/>
    <p:sldId id="277" r:id="rId4"/>
    <p:sldId id="258" r:id="rId5"/>
    <p:sldId id="261" r:id="rId6"/>
    <p:sldId id="262" r:id="rId7"/>
    <p:sldId id="263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59" r:id="rId21"/>
    <p:sldId id="260" r:id="rId22"/>
    <p:sldId id="280" r:id="rId23"/>
    <p:sldId id="283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93" autoAdjust="0"/>
    <p:restoredTop sz="94660"/>
  </p:normalViewPr>
  <p:slideViewPr>
    <p:cSldViewPr>
      <p:cViewPr varScale="1">
        <p:scale>
          <a:sx n="70" d="100"/>
          <a:sy n="70" d="100"/>
        </p:scale>
        <p:origin x="142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42976" y="3214686"/>
            <a:ext cx="6643734" cy="2071702"/>
          </a:xfrm>
          <a:prstGeom prst="rect">
            <a:avLst/>
          </a:prstGeom>
          <a:noFill/>
        </p:spPr>
        <p:txBody>
          <a:bodyPr wrap="none">
            <a:prstTxWarp prst="textWave2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18000">
                  <a:solidFill>
                    <a:srgbClr val="92D050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Иллюзии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18000">
                  <a:solidFill>
                    <a:srgbClr val="92D050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движения</a:t>
            </a:r>
            <a:endParaRPr lang="ru-RU" sz="5400" b="1" dirty="0">
              <a:ln w="18000">
                <a:solidFill>
                  <a:srgbClr val="92D050"/>
                </a:solidFill>
                <a:prstDash val="solid"/>
                <a:miter lim="800000"/>
              </a:ln>
              <a:solidFill>
                <a:srgbClr val="FFC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n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42976" y="357166"/>
            <a:ext cx="6429420" cy="2643206"/>
          </a:xfrm>
          <a:prstGeom prst="rect">
            <a:avLst/>
          </a:prstGeom>
          <a:noFill/>
        </p:spPr>
        <p:txBody>
          <a:bodyPr>
            <a:prstTxWarp prst="textDeflateInflate">
              <a:avLst>
                <a:gd name="adj" fmla="val 25437"/>
              </a:avLst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100" dirty="0">
                <a:ln w="18000">
                  <a:solidFill>
                    <a:srgbClr val="C0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+mn-lt"/>
              </a:rPr>
              <a:t>Оптические иллюзии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57158" y="285728"/>
            <a:ext cx="8258204" cy="90010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 smtClean="0"/>
              <a:t>Видите волны?   Это не анимация, а статическая картинка!</a:t>
            </a: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357158" y="5715016"/>
            <a:ext cx="2286016" cy="75723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Иллюзия </a:t>
            </a:r>
            <a:r>
              <a:rPr lang="ru-RU" dirty="0" err="1" smtClean="0"/>
              <a:t>Akiyoshi</a:t>
            </a:r>
            <a:r>
              <a:rPr lang="ru-RU" dirty="0" smtClean="0"/>
              <a:t> </a:t>
            </a:r>
            <a:r>
              <a:rPr lang="ru-RU" dirty="0" err="1" smtClean="0"/>
              <a:t>Kitaoka</a:t>
            </a:r>
            <a:r>
              <a:rPr lang="ru-RU" dirty="0" smtClean="0"/>
              <a:t>, 2002</a:t>
            </a:r>
          </a:p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488" y="857232"/>
            <a:ext cx="5805798" cy="58197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Иллюзия </a:t>
            </a:r>
            <a:r>
              <a:rPr lang="ru-RU" dirty="0" err="1" smtClean="0"/>
              <a:t>Akiyoshi</a:t>
            </a:r>
            <a:r>
              <a:rPr lang="ru-RU" dirty="0" smtClean="0"/>
              <a:t> </a:t>
            </a:r>
            <a:r>
              <a:rPr lang="ru-RU" dirty="0" err="1" smtClean="0"/>
              <a:t>Kitaoka</a:t>
            </a:r>
            <a:r>
              <a:rPr lang="ru-RU" dirty="0" smtClean="0"/>
              <a:t>, 2002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500694" y="1285860"/>
            <a:ext cx="3214710" cy="1900237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dirty="0" smtClean="0"/>
              <a:t>Смотрите в центр рисунка и подвигайте головой вперед назад. </a:t>
            </a:r>
          </a:p>
          <a:p>
            <a:endParaRPr lang="ru-RU" dirty="0" smtClean="0"/>
          </a:p>
          <a:p>
            <a:endParaRPr lang="ru-RU" dirty="0" smtClean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5572132" y="4643446"/>
            <a:ext cx="3109906" cy="1685924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dirty="0" smtClean="0"/>
              <a:t>Окружности на рисунке превратятся в движущиеся спирали.</a:t>
            </a:r>
          </a:p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19" y="1500174"/>
            <a:ext cx="5128855" cy="50006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Иллюзия </a:t>
            </a:r>
            <a:r>
              <a:rPr lang="ru-RU" dirty="0" err="1" smtClean="0"/>
              <a:t>Akiyoshi</a:t>
            </a:r>
            <a:r>
              <a:rPr lang="ru-RU" dirty="0" smtClean="0"/>
              <a:t> </a:t>
            </a:r>
            <a:r>
              <a:rPr lang="ru-RU" dirty="0" err="1" smtClean="0"/>
              <a:t>Kitaoka</a:t>
            </a:r>
            <a:r>
              <a:rPr lang="ru-RU" dirty="0" smtClean="0"/>
              <a:t>, 2003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5572140"/>
            <a:ext cx="6715172" cy="107157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Окружности</a:t>
            </a:r>
          </a:p>
          <a:p>
            <a:pPr marL="0" indent="0">
              <a:buNone/>
            </a:pPr>
            <a:r>
              <a:rPr lang="ru-RU" dirty="0" smtClean="0"/>
              <a:t> воспринимаются как вращающиеся.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1214422"/>
            <a:ext cx="6194090" cy="46386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Иллюзия </a:t>
            </a:r>
            <a:r>
              <a:rPr lang="ru-RU" dirty="0" err="1" smtClean="0"/>
              <a:t>Akiyoshi</a:t>
            </a:r>
            <a:r>
              <a:rPr lang="ru-RU" dirty="0" smtClean="0"/>
              <a:t> </a:t>
            </a:r>
            <a:r>
              <a:rPr lang="ru-RU" dirty="0" err="1" smtClean="0"/>
              <a:t>Kitaoka</a:t>
            </a:r>
            <a:r>
              <a:rPr lang="ru-RU" dirty="0" smtClean="0"/>
              <a:t>, 2004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57422" y="6243647"/>
            <a:ext cx="6500858" cy="61435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А круги, ведь, совсем неподвижны.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000108"/>
            <a:ext cx="6858048" cy="51511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Иллюзия </a:t>
            </a:r>
            <a:r>
              <a:rPr lang="ru-RU" dirty="0" err="1" smtClean="0"/>
              <a:t>Akiyoshi</a:t>
            </a:r>
            <a:r>
              <a:rPr lang="ru-RU" dirty="0" smtClean="0"/>
              <a:t> </a:t>
            </a:r>
            <a:r>
              <a:rPr lang="ru-RU" dirty="0" err="1" smtClean="0"/>
              <a:t>Kitaoka</a:t>
            </a:r>
            <a:r>
              <a:rPr lang="ru-RU" dirty="0" smtClean="0"/>
              <a:t>, 2003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1571612"/>
            <a:ext cx="3571900" cy="47147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Пульсирует картинка?</a:t>
            </a:r>
          </a:p>
          <a:p>
            <a:endParaRPr lang="ru-RU" dirty="0" smtClean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28596" y="4357694"/>
            <a:ext cx="3286148" cy="200026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Чтобы ещё усилить эффект, смотря в центр рисунка, подвигайте головой вперед-назад.</a:t>
            </a:r>
          </a:p>
          <a:p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14744" y="1357298"/>
            <a:ext cx="5000660" cy="50006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15074" y="785795"/>
            <a:ext cx="2643206" cy="35719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 smtClean="0"/>
              <a:t>Вращающиеся квадраты с закруглёнными краями вызывают иллюзию, что рисунок пульсирует</a:t>
            </a:r>
            <a:endParaRPr lang="ru-RU" sz="2800" dirty="0"/>
          </a:p>
        </p:txBody>
      </p:sp>
      <p:pic>
        <p:nvPicPr>
          <p:cNvPr id="15362" name="Picture 2" descr="D:\Данные\Мой документы\Разное\Дом\Картинки\Анимация\rotsq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714356"/>
            <a:ext cx="5357850" cy="53578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571612"/>
            <a:ext cx="2828916" cy="1185858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Смотрите в центр.</a:t>
            </a:r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05701" y="293804"/>
            <a:ext cx="5428751" cy="62784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72166" y="1571612"/>
            <a:ext cx="3071834" cy="61435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3000" dirty="0" smtClean="0"/>
              <a:t>Круги вращаются?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6072198" y="5786454"/>
            <a:ext cx="2614602" cy="785818"/>
          </a:xfrm>
        </p:spPr>
        <p:txBody>
          <a:bodyPr>
            <a:normAutofit fontScale="92500" lnSpcReduction="10000"/>
          </a:bodyPr>
          <a:lstStyle/>
          <a:p>
            <a:pPr marL="92075" indent="-92075">
              <a:buNone/>
            </a:pPr>
            <a:r>
              <a:rPr lang="ru-RU" sz="2600" dirty="0" smtClean="0"/>
              <a:t>Автор:  </a:t>
            </a:r>
            <a:r>
              <a:rPr lang="ru-RU" sz="2600" dirty="0" err="1" smtClean="0"/>
              <a:t>Bob</a:t>
            </a:r>
            <a:r>
              <a:rPr lang="ru-RU" sz="2600" dirty="0" smtClean="0"/>
              <a:t> </a:t>
            </a:r>
            <a:r>
              <a:rPr lang="ru-RU" sz="2600" dirty="0" err="1" smtClean="0"/>
              <a:t>Ausbourne</a:t>
            </a:r>
            <a:r>
              <a:rPr lang="ru-RU" sz="2600" dirty="0" smtClean="0"/>
              <a:t>, 2004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828628"/>
            <a:ext cx="5715040" cy="57150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Иллюзия кофейных зёрен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6243622"/>
            <a:ext cx="8501122" cy="614378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Возникает ощущение, что картинка </a:t>
            </a:r>
            <a:r>
              <a:rPr lang="ru-RU" dirty="0" err="1" smtClean="0"/>
              <a:t>колышится</a:t>
            </a:r>
            <a:r>
              <a:rPr lang="ru-RU" dirty="0" smtClean="0"/>
              <a:t>?</a:t>
            </a:r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000108"/>
            <a:ext cx="7176125" cy="52864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285984" y="214290"/>
            <a:ext cx="6643734" cy="68579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200" dirty="0" smtClean="0"/>
              <a:t>Ещё одна иллюзия кофейных зёрен.</a:t>
            </a:r>
          </a:p>
          <a:p>
            <a:endParaRPr lang="ru-RU" dirty="0" smtClean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6572264" y="1928802"/>
            <a:ext cx="2143140" cy="107157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Круги вращаются?</a:t>
            </a:r>
          </a:p>
          <a:p>
            <a:pPr algn="ctr"/>
            <a:endParaRPr lang="ru-RU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857232"/>
            <a:ext cx="5715000" cy="5695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Иллюзия </a:t>
            </a:r>
            <a:r>
              <a:rPr lang="ru-RU" dirty="0" err="1" smtClean="0"/>
              <a:t>Оучи</a:t>
            </a:r>
            <a:r>
              <a:rPr lang="ru-RU" dirty="0" smtClean="0"/>
              <a:t>   </a:t>
            </a:r>
            <a:r>
              <a:rPr lang="ru-RU" sz="3100" dirty="0" smtClean="0"/>
              <a:t>(</a:t>
            </a:r>
            <a:r>
              <a:rPr lang="ru-RU" sz="3100" dirty="0" err="1" smtClean="0"/>
              <a:t>Ouchi</a:t>
            </a:r>
            <a:r>
              <a:rPr lang="ru-RU" sz="3100" dirty="0" smtClean="0"/>
              <a:t>, 1977).</a:t>
            </a:r>
            <a:endParaRPr lang="ru-RU" sz="31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00034" y="928670"/>
            <a:ext cx="8401080" cy="100013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Пристально смотрите на шар в центре.</a:t>
            </a:r>
          </a:p>
          <a:p>
            <a:pPr marL="0" indent="0">
              <a:buNone/>
            </a:pPr>
            <a:r>
              <a:rPr lang="ru-RU" dirty="0" smtClean="0"/>
              <a:t>Кажется, что узор на нем движется из стороны в сторону?</a:t>
            </a:r>
          </a:p>
          <a:p>
            <a:pPr>
              <a:buNone/>
            </a:pPr>
            <a:endParaRPr lang="ru-RU" dirty="0" smtClean="0"/>
          </a:p>
          <a:p>
            <a:endParaRPr lang="ru-RU" dirty="0" smtClean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6429388" y="2928934"/>
            <a:ext cx="2538402" cy="3686188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dirty="0" smtClean="0"/>
              <a:t>Не отрывая взгляда от центра круга, подвигайте головой. </a:t>
            </a:r>
          </a:p>
          <a:p>
            <a:pPr marL="0" indent="0" algn="ctr">
              <a:buNone/>
            </a:pPr>
            <a:r>
              <a:rPr lang="ru-RU" dirty="0" smtClean="0"/>
              <a:t>Возникла иллюзия, что узор вокруг шара сдвигается?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4372" y="1785926"/>
            <a:ext cx="5983578" cy="49050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428604"/>
            <a:ext cx="8229600" cy="111442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Параллелограмм должен казаться дрожащим и слегка перемещающимся вправо-влево.</a:t>
            </a:r>
            <a:endParaRPr lang="ru-RU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2143116"/>
            <a:ext cx="6643734" cy="37921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28596" y="1071546"/>
            <a:ext cx="3471858" cy="900106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sz="3600" dirty="0" smtClean="0"/>
              <a:t>Колесо вращается по часовой стрелке?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285720" y="4857760"/>
            <a:ext cx="3786214" cy="1697031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sz="3600" dirty="0" smtClean="0"/>
              <a:t>А теперь вообразите, что оно вращается против часовой стрелки.</a:t>
            </a:r>
          </a:p>
          <a:p>
            <a:pPr algn="ctr"/>
            <a:endParaRPr lang="ru-RU" dirty="0"/>
          </a:p>
        </p:txBody>
      </p:sp>
      <p:pic>
        <p:nvPicPr>
          <p:cNvPr id="21506" name="Picture 2" descr="D:\Данные\Мой документы\Разное\Дом\Картинки\Анимация\wheel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10" y="571480"/>
            <a:ext cx="4554172" cy="552020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429256" y="357166"/>
            <a:ext cx="3471858" cy="307183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dirty="0" smtClean="0"/>
              <a:t>10-20 секунд неотрывно смотрите в центр движущегося на вас туннеля, а затем остановите анимацию, щёлкнув мышкой.</a:t>
            </a: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5572132" y="4143380"/>
            <a:ext cx="3328982" cy="150019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Движение в туннеле сменилось на противоположное?</a:t>
            </a:r>
          </a:p>
        </p:txBody>
      </p:sp>
      <p:pic>
        <p:nvPicPr>
          <p:cNvPr id="22530" name="Picture 2" descr="D:\Данные\Мой документы\Разное\Дом\Картинки\Анимация\tunnel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357298"/>
            <a:ext cx="4643470" cy="464347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286512" y="6215082"/>
            <a:ext cx="21126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Автор: Олег Иванов</a:t>
            </a:r>
            <a:endParaRPr lang="ru-RU" dirty="0"/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357298"/>
            <a:ext cx="4643470" cy="46434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Содержимое 2"/>
          <p:cNvSpPr>
            <a:spLocks noGrp="1"/>
          </p:cNvSpPr>
          <p:nvPr>
            <p:ph idx="1"/>
          </p:nvPr>
        </p:nvSpPr>
        <p:spPr>
          <a:xfrm>
            <a:off x="1428750" y="1928813"/>
            <a:ext cx="6472238" cy="1357312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mtClean="0"/>
              <a:t>Данные  иллюзии  нашлись  на</a:t>
            </a:r>
          </a:p>
          <a:p>
            <a:pPr eaLnBrk="1" hangingPunct="1">
              <a:buFont typeface="Arial" charset="0"/>
              <a:buNone/>
            </a:pPr>
            <a:r>
              <a:rPr lang="en-US" smtClean="0"/>
              <a:t>http://www.psy.msu.ru/illusion/</a:t>
            </a:r>
            <a:endParaRPr lang="ru-RU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Иллюзия </a:t>
            </a:r>
            <a:r>
              <a:rPr lang="ru-RU" dirty="0" err="1" smtClean="0"/>
              <a:t>Райли</a:t>
            </a:r>
            <a:r>
              <a:rPr lang="ru-RU" dirty="0" smtClean="0"/>
              <a:t>   </a:t>
            </a:r>
            <a:r>
              <a:rPr lang="ru-RU" sz="3100" dirty="0" smtClean="0"/>
              <a:t>(</a:t>
            </a:r>
            <a:r>
              <a:rPr lang="ru-RU" sz="3100" dirty="0" err="1" smtClean="0"/>
              <a:t>Bridget</a:t>
            </a:r>
            <a:r>
              <a:rPr lang="ru-RU" sz="3100" dirty="0" smtClean="0"/>
              <a:t> </a:t>
            </a:r>
            <a:r>
              <a:rPr lang="ru-RU" sz="3100" dirty="0" err="1" smtClean="0"/>
              <a:t>Riley</a:t>
            </a:r>
            <a:r>
              <a:rPr lang="ru-RU" sz="3100" dirty="0" smtClean="0"/>
              <a:t>)</a:t>
            </a:r>
            <a:endParaRPr lang="ru-RU" sz="31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3929066"/>
            <a:ext cx="2571736" cy="204311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Возникает иллюзия движения квадратов?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54" y="1113689"/>
            <a:ext cx="5576908" cy="54966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500042"/>
            <a:ext cx="8229600" cy="9715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Кажется, что черные и белые полосы движутся в противоположных направлениях?</a:t>
            </a:r>
            <a:endParaRPr lang="ru-RU" dirty="0"/>
          </a:p>
        </p:txBody>
      </p:sp>
      <p:pic>
        <p:nvPicPr>
          <p:cNvPr id="3074" name="Picture 2" descr="D:\Данные\Мой документы\Разное\Дом\Картинки\Анимация\spin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2214554"/>
            <a:ext cx="3929090" cy="392909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28596" y="285728"/>
            <a:ext cx="8258204" cy="1042982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Смотрите на черную точку в центре и, не отрывая взгляда, подвигайте головой вперед-назад.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6500826" y="5000636"/>
            <a:ext cx="2257412" cy="1571636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Круги вокруг точки начнут двигаться.</a:t>
            </a: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357298"/>
            <a:ext cx="5072098" cy="52871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71472" y="428605"/>
            <a:ext cx="8215370" cy="5715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Смотрите в центр и двигайте головой вперед-назад. 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357158" y="2214554"/>
            <a:ext cx="2928958" cy="27146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В данном случае, иллюзия сильнее - она может возникать, даже если головой и не двигать.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3306" y="1357298"/>
            <a:ext cx="4929222" cy="49292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285720" y="6286520"/>
            <a:ext cx="22692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Автор: </a:t>
            </a:r>
            <a:r>
              <a:rPr lang="ru-RU" dirty="0" err="1" smtClean="0"/>
              <a:t>Nicholas</a:t>
            </a:r>
            <a:r>
              <a:rPr lang="ru-RU" dirty="0" smtClean="0"/>
              <a:t> </a:t>
            </a:r>
            <a:r>
              <a:rPr lang="ru-RU" dirty="0" err="1" smtClean="0"/>
              <a:t>Wade</a:t>
            </a:r>
            <a:endParaRPr lang="ru-RU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build="p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643570" y="857232"/>
            <a:ext cx="3228940" cy="2786082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dirty="0" smtClean="0"/>
              <a:t>Если пристально смотреть на центр данной фигуры, то будет казаться, что она вращается и от нее исходит сияние.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071526"/>
            <a:ext cx="5214974" cy="52149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42910" y="357166"/>
            <a:ext cx="8186766" cy="64294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3200" dirty="0" smtClean="0"/>
              <a:t>Смотрите пристально в центр спирали.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357158" y="4071942"/>
            <a:ext cx="2643206" cy="207170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dirty="0" smtClean="0"/>
              <a:t>Должна возникнуть иллюзия, что она медленно вращается.</a:t>
            </a:r>
          </a:p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0430" y="1000108"/>
            <a:ext cx="5200660" cy="53845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72066" y="274638"/>
            <a:ext cx="3614734" cy="136841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Фрактальная </a:t>
            </a:r>
            <a:br>
              <a:rPr lang="ru-RU" dirty="0" smtClean="0"/>
            </a:br>
            <a:r>
              <a:rPr lang="ru-RU" dirty="0" smtClean="0"/>
              <a:t>иллюзия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643570" y="3071811"/>
            <a:ext cx="3043230" cy="214314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Возникает иллюзия, что рисунок пульсирует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14290"/>
            <a:ext cx="4286280" cy="64598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359</Words>
  <Application>Microsoft Office PowerPoint</Application>
  <PresentationFormat>Экран (4:3)</PresentationFormat>
  <Paragraphs>50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6" baseType="lpstr">
      <vt:lpstr>Arial</vt:lpstr>
      <vt:lpstr>Calibri</vt:lpstr>
      <vt:lpstr>Тема Office</vt:lpstr>
      <vt:lpstr>Презентация PowerPoint</vt:lpstr>
      <vt:lpstr>Иллюзия Оучи   (Ouchi, 1977).</vt:lpstr>
      <vt:lpstr>Иллюзия Райли   (Bridget Riley)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Фрактальная  иллюзия</vt:lpstr>
      <vt:lpstr>Презентация PowerPoint</vt:lpstr>
      <vt:lpstr>Иллюзия Akiyoshi Kitaoka, 2002</vt:lpstr>
      <vt:lpstr>Иллюзия Akiyoshi Kitaoka, 2003</vt:lpstr>
      <vt:lpstr>Иллюзия Akiyoshi Kitaoka, 2004</vt:lpstr>
      <vt:lpstr>Иллюзия Akiyoshi Kitaoka, 2003</vt:lpstr>
      <vt:lpstr>Презентация PowerPoint</vt:lpstr>
      <vt:lpstr>Презентация PowerPoint</vt:lpstr>
      <vt:lpstr>Презентация PowerPoint</vt:lpstr>
      <vt:lpstr>Иллюзия кофейных зёрен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Иллюзии движения</dc:title>
  <cp:lastModifiedBy>Psiholog</cp:lastModifiedBy>
  <cp:revision>23</cp:revision>
  <dcterms:modified xsi:type="dcterms:W3CDTF">2021-09-03T05:34:59Z</dcterms:modified>
</cp:coreProperties>
</file>