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3" r:id="rId5"/>
    <p:sldId id="259" r:id="rId6"/>
    <p:sldId id="264" r:id="rId7"/>
    <p:sldId id="261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17" autoAdjust="0"/>
  </p:normalViewPr>
  <p:slideViewPr>
    <p:cSldViewPr>
      <p:cViewPr varScale="1">
        <p:scale>
          <a:sx n="66" d="100"/>
          <a:sy n="66" d="100"/>
        </p:scale>
        <p:origin x="149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2C69B-C93A-4B32-B4F7-F5A2AF98963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FC5D-A33D-4343-AF2A-67A692C8B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6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FC5D-A33D-4343-AF2A-67A692C8B7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6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FC5D-A33D-4343-AF2A-67A692C8B7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9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powerpoint-templates.html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04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5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9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8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4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1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1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0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8407-C38D-4933-A07F-6568BF04E89C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A3B9-1CE3-49BA-A121-E2D4E63AD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tube.ru/video/private/de63072161b46990" TargetMode="External"/><Relationship Id="rId3" Type="http://schemas.openxmlformats.org/officeDocument/2006/relationships/hyperlink" Target="https://vk.com/wall-217365042_2362" TargetMode="External"/><Relationship Id="rId7" Type="http://schemas.openxmlformats.org/officeDocument/2006/relationships/hyperlink" Target="https://ok.ru/profile/553790606116/statuses/156275680880676" TargetMode="Externa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wall485711555_43" TargetMode="External"/><Relationship Id="rId11" Type="http://schemas.openxmlformats.org/officeDocument/2006/relationships/hyperlink" Target="https://vk.com/wall-217365042_2308" TargetMode="External"/><Relationship Id="rId5" Type="http://schemas.openxmlformats.org/officeDocument/2006/relationships/hyperlink" Target="https://youtu.be/bvGzOe7d2xc?feature=shared" TargetMode="External"/><Relationship Id="rId10" Type="http://schemas.openxmlformats.org/officeDocument/2006/relationships/hyperlink" Target="https://t.me/+5C4ZdzFh8QU1ZmVi" TargetMode="External"/><Relationship Id="rId4" Type="http://schemas.openxmlformats.org/officeDocument/2006/relationships/hyperlink" Target="https://vk.com/wall-217365042_2354" TargetMode="External"/><Relationship Id="rId9" Type="http://schemas.openxmlformats.org/officeDocument/2006/relationships/hyperlink" Target="https://vk.com/wall-217365042_23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804248" cy="2085803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000" u="sng" dirty="0" smtClean="0"/>
              <a:t>Муниципальное </a:t>
            </a:r>
            <a:r>
              <a:rPr lang="ru-RU" sz="2000" u="sng" dirty="0"/>
              <a:t>бюджетное общеобразовательное учреждение 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>«</a:t>
            </a:r>
            <a:r>
              <a:rPr lang="ru-RU" sz="2000" u="sng" dirty="0" err="1"/>
              <a:t>Табачновская</a:t>
            </a:r>
            <a:r>
              <a:rPr lang="ru-RU" sz="2000" u="sng" dirty="0"/>
              <a:t> средняя общеобразовательная школа 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>имени </a:t>
            </a:r>
            <a:r>
              <a:rPr lang="ru-RU" sz="2000" u="sng" dirty="0"/>
              <a:t>Николая Григорьевича Сотника» </a:t>
            </a:r>
            <a:br>
              <a:rPr lang="ru-RU" sz="2000" u="sng" dirty="0"/>
            </a:br>
            <a:r>
              <a:rPr lang="ru-RU" sz="2000" u="sng" dirty="0"/>
              <a:t>Муниципал</a:t>
            </a:r>
            <a:r>
              <a:rPr lang="ru-RU" sz="2000" u="sng" dirty="0" smtClean="0"/>
              <a:t>ьного </a:t>
            </a:r>
            <a:r>
              <a:rPr lang="ru-RU" sz="2000" u="sng" dirty="0"/>
              <a:t>образования </a:t>
            </a:r>
            <a:br>
              <a:rPr lang="ru-RU" sz="2000" u="sng" dirty="0"/>
            </a:br>
            <a:r>
              <a:rPr lang="ru-RU" sz="2000" u="sng" dirty="0"/>
              <a:t>Бахчисарайский район  Республики Крым</a:t>
            </a: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</a:br>
            <a:endParaRPr lang="ru-RU" sz="20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429356" y="5429240"/>
            <a:ext cx="2714644" cy="1428760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5943600"/>
            <a:ext cx="9144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293018" cy="2085803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563972" y="2161134"/>
            <a:ext cx="6392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«Школьное инициативное бюджетирование»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62279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ПРОЕКТ</a:t>
            </a:r>
          </a:p>
          <a:p>
            <a:pPr algn="ctr"/>
            <a:r>
              <a:rPr lang="ru-RU" sz="4800" b="1" i="1" u="sng" dirty="0">
                <a:solidFill>
                  <a:srgbClr val="0070C0"/>
                </a:solidFill>
              </a:rPr>
              <a:t>«Медиа 4К»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400523" y="4438007"/>
            <a:ext cx="6696744" cy="2303362"/>
          </a:xfrm>
          <a:prstGeom prst="rect">
            <a:avLst/>
          </a:prstGeom>
          <a:ln w="57150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</a:br>
            <a:endParaRPr lang="ru-RU" sz="20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2661" y="4479259"/>
            <a:ext cx="65946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u="sng" dirty="0" smtClean="0"/>
              <a:t>Участники проекта: </a:t>
            </a:r>
            <a:r>
              <a:rPr lang="ru-RU" sz="2000" dirty="0" smtClean="0"/>
              <a:t>учащиеся 8, 9, 10, 11 классов</a:t>
            </a:r>
          </a:p>
          <a:p>
            <a:pPr algn="just"/>
            <a:r>
              <a:rPr lang="ru-RU" sz="2000" dirty="0" smtClean="0"/>
              <a:t>Лобанов Владимир, Черемных </a:t>
            </a:r>
            <a:r>
              <a:rPr lang="ru-RU" sz="2000" dirty="0" err="1" smtClean="0"/>
              <a:t>Виталина</a:t>
            </a:r>
            <a:r>
              <a:rPr lang="ru-RU" sz="2000" dirty="0" smtClean="0"/>
              <a:t>, Алексеенко Александр, </a:t>
            </a:r>
            <a:r>
              <a:rPr lang="ru-RU" sz="2000" dirty="0" err="1" smtClean="0"/>
              <a:t>Кучерянова</a:t>
            </a:r>
            <a:r>
              <a:rPr lang="ru-RU" sz="2000" dirty="0" smtClean="0"/>
              <a:t> Ангелина, Кравец Марк, </a:t>
            </a:r>
            <a:r>
              <a:rPr lang="ru-RU" sz="2000" dirty="0" err="1" smtClean="0"/>
              <a:t>Роква</a:t>
            </a:r>
            <a:r>
              <a:rPr lang="ru-RU" sz="2000" dirty="0" smtClean="0"/>
              <a:t> Анна, Ситников Владислав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               </a:t>
            </a:r>
            <a:r>
              <a:rPr lang="ru-RU" sz="2000" dirty="0" err="1" smtClean="0"/>
              <a:t>с.Табачное</a:t>
            </a:r>
            <a:r>
              <a:rPr lang="ru-RU" sz="2000" dirty="0" smtClean="0"/>
              <a:t>, 2024г.</a:t>
            </a:r>
            <a:endParaRPr lang="ru-RU" sz="2000" dirty="0" smtClean="0"/>
          </a:p>
        </p:txBody>
      </p:sp>
      <p:pic>
        <p:nvPicPr>
          <p:cNvPr id="15" name="Picture 3" descr="C:\Users\school2016\Desktop\проект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1" y="4458632"/>
            <a:ext cx="2169942" cy="2282736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003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861" y="-618540"/>
            <a:ext cx="6809410" cy="2000264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Arial Narrow" pitchFamily="34" charset="0"/>
              </a:rPr>
              <a:t>Актуальность проекта</a:t>
            </a:r>
            <a:endParaRPr lang="ru-RU" b="1" i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pic>
        <p:nvPicPr>
          <p:cNvPr id="3" name="Picture 10" descr="LB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025"/>
            <a:ext cx="1259632" cy="12269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>
            <a:off x="350378" y="-190247"/>
            <a:ext cx="7143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00B0F0"/>
                </a:solidFill>
                <a:latin typeface="Arial Narrow" pitchFamily="34" charset="0"/>
              </a:rPr>
              <a:t>!</a:t>
            </a:r>
            <a:endParaRPr lang="ru-RU" sz="8800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 rot="5400000">
            <a:off x="4225094" y="-2861825"/>
            <a:ext cx="810942" cy="8890389"/>
          </a:xfrm>
          <a:prstGeom prst="roundRect">
            <a:avLst>
              <a:gd name="adj" fmla="val 19894"/>
            </a:avLst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vert="vert270" wrap="none" anchor="ctr"/>
          <a:lstStyle/>
          <a:p>
            <a:pPr algn="just"/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образования через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учебный процесс средств ИКТ.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информационного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с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проработкой методики создания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крупной организационной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единицы, какой может стать медиа центр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5400000">
            <a:off x="4087677" y="-1775105"/>
            <a:ext cx="1085777" cy="8890389"/>
          </a:xfrm>
          <a:prstGeom prst="roundRect">
            <a:avLst>
              <a:gd name="adj" fmla="val 19894"/>
            </a:avLst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vert="vert270" wrap="none" anchor="ctr"/>
          <a:lstStyle/>
          <a:p>
            <a:pPr algn="just"/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«Медиа 4К»  — это возможность максимального раскрытия творческого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развития способностей, навыков работы с текстами разных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жанров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 выступлений, средство обучения воспитанников по данному направлению через 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, мастер-классы, участия в конкурсах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 rot="5400000">
            <a:off x="3725120" y="-193445"/>
            <a:ext cx="1810889" cy="8890389"/>
          </a:xfrm>
          <a:prstGeom prst="roundRect">
            <a:avLst>
              <a:gd name="adj" fmla="val 19894"/>
            </a:avLst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vert="vert270" wrap="none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 –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обучение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реальным медиа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продуктом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пополнение видео-, фотоархива с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районных праздников и мероприятий,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созданием медиа текстов,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новостей о событиях в школе для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официального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сайта, мультимедийное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мероприятий,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фестивалей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конкурсов разного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уровня. В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данного проекта перспективной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представляется формирование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медиацентра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разновозростной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 rot="5400000">
            <a:off x="3867626" y="1650015"/>
            <a:ext cx="1588003" cy="8890389"/>
          </a:xfrm>
          <a:prstGeom prst="roundRect">
            <a:avLst>
              <a:gd name="adj" fmla="val 19894"/>
            </a:avLst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vert="vert270" wrap="none" anchor="ctr"/>
          <a:lstStyle/>
          <a:p>
            <a:pPr algn="just"/>
            <a:endParaRPr lang="ru-RU" sz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качественному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программному обеспечению и компьютерной технике.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just"/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«Медиа 4 К»  позволит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выйтина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уровень  качества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снимаемых видео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продуктов.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поможет возобновить 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«Росток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действовала с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2021 год.  Выпуски газет производились 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старом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оборудовании,  тиражирование бумажного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было в очень ограниченном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количестве.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оснащение очень актуально на данный момент.</a:t>
            </a:r>
          </a:p>
          <a:p>
            <a:pPr algn="just"/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Grp="1" noChangeArrowheads="1"/>
          </p:cNvSpPr>
          <p:nvPr>
            <p:ph type="title"/>
          </p:nvPr>
        </p:nvSpPr>
        <p:spPr bwMode="gray">
          <a:xfrm>
            <a:off x="611560" y="131361"/>
            <a:ext cx="6552728" cy="780414"/>
          </a:xfrm>
          <a:prstGeom prst="roundRect">
            <a:avLst>
              <a:gd name="adj" fmla="val 19894"/>
            </a:avLst>
          </a:prstGeom>
          <a:solidFill>
            <a:srgbClr val="0070C0"/>
          </a:soli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>
            <a:noAutofit/>
          </a:bodyPr>
          <a:lstStyle/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Идея  проекта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gray">
          <a:xfrm>
            <a:off x="107503" y="997370"/>
            <a:ext cx="8928991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привлечение денежных средств для технического обеспечения специально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предоставленного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работы медиа центра «Медиа 4К»</a:t>
            </a:r>
          </a:p>
        </p:txBody>
      </p:sp>
      <p:pic>
        <p:nvPicPr>
          <p:cNvPr id="4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-22889"/>
            <a:ext cx="1071570" cy="108891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gray">
          <a:xfrm>
            <a:off x="107504" y="2040169"/>
            <a:ext cx="8928991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список необходимого современного оборудования для работы школьного медиа центра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смену расходов на его приобретение;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и установить техническое оборудование;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реализовать обучающие мини курсы, а также организовать мастер –классы, профессиональные пробы с приглашением представителей профессий медиа сообщества;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авторские медиа продукты в различных форматах (фото, видео, и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возобновить работу школьной редакции  «Росток»;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программу «Говорим о важном», »Диалог без галстука» с авторскими видеосюжетами.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коллекцию школьной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медиатеки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распространить созданные медиа продукты за пределами школы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41" y="2426064"/>
            <a:ext cx="285720" cy="240666"/>
          </a:xfrm>
          <a:prstGeom prst="rect">
            <a:avLst/>
          </a:prstGeom>
          <a:noFill/>
        </p:spPr>
      </p:pic>
      <p:pic>
        <p:nvPicPr>
          <p:cNvPr id="11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37" y="3032772"/>
            <a:ext cx="285720" cy="240666"/>
          </a:xfrm>
          <a:prstGeom prst="rect">
            <a:avLst/>
          </a:prstGeom>
          <a:noFill/>
        </p:spPr>
      </p:pic>
      <p:pic>
        <p:nvPicPr>
          <p:cNvPr id="12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934"/>
            <a:ext cx="285720" cy="240666"/>
          </a:xfrm>
          <a:prstGeom prst="rect">
            <a:avLst/>
          </a:prstGeom>
          <a:noFill/>
        </p:spPr>
      </p:pic>
      <p:pic>
        <p:nvPicPr>
          <p:cNvPr id="13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68" y="3621871"/>
            <a:ext cx="285720" cy="240666"/>
          </a:xfrm>
          <a:prstGeom prst="rect">
            <a:avLst/>
          </a:prstGeom>
          <a:noFill/>
        </p:spPr>
      </p:pic>
      <p:pic>
        <p:nvPicPr>
          <p:cNvPr id="15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68" y="4531781"/>
            <a:ext cx="285720" cy="240666"/>
          </a:xfrm>
          <a:prstGeom prst="rect">
            <a:avLst/>
          </a:prstGeom>
          <a:noFill/>
        </p:spPr>
      </p:pic>
      <p:pic>
        <p:nvPicPr>
          <p:cNvPr id="16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41" y="5169439"/>
            <a:ext cx="285720" cy="240666"/>
          </a:xfrm>
          <a:prstGeom prst="rect">
            <a:avLst/>
          </a:prstGeom>
          <a:noFill/>
        </p:spPr>
      </p:pic>
      <p:pic>
        <p:nvPicPr>
          <p:cNvPr id="17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41" y="5441691"/>
            <a:ext cx="285720" cy="240666"/>
          </a:xfrm>
          <a:prstGeom prst="rect">
            <a:avLst/>
          </a:prstGeom>
          <a:noFill/>
        </p:spPr>
      </p:pic>
      <p:pic>
        <p:nvPicPr>
          <p:cNvPr id="18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76" y="6070309"/>
            <a:ext cx="285720" cy="240666"/>
          </a:xfrm>
          <a:prstGeom prst="rect">
            <a:avLst/>
          </a:prstGeom>
          <a:noFill/>
        </p:spPr>
      </p:pic>
      <p:pic>
        <p:nvPicPr>
          <p:cNvPr id="19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97" y="6365246"/>
            <a:ext cx="285720" cy="240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859216" cy="642942"/>
          </a:xfrm>
          <a:ln w="571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i="1" dirty="0" smtClean="0">
                <a:latin typeface="Arial Narrow" pitchFamily="34" charset="0"/>
              </a:rPr>
              <a:t>Ожидаемые результаты</a:t>
            </a:r>
            <a:endParaRPr lang="ru-RU" b="1" i="1" dirty="0"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4" y="1052736"/>
            <a:ext cx="4176464" cy="2818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44" y="4083318"/>
            <a:ext cx="4176464" cy="25642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052736"/>
            <a:ext cx="4505672" cy="25922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3871496"/>
            <a:ext cx="4361656" cy="3445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-418356"/>
            <a:ext cx="7772400" cy="83671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Arial Narrow" pitchFamily="34" charset="0"/>
              </a:rPr>
              <a:t>Смета проекта</a:t>
            </a:r>
            <a:endParaRPr lang="ru-RU" sz="2800" i="1" dirty="0">
              <a:solidFill>
                <a:srgbClr val="7030A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797045"/>
              </p:ext>
            </p:extLst>
          </p:nvPr>
        </p:nvGraphicFramePr>
        <p:xfrm>
          <a:off x="141275" y="332656"/>
          <a:ext cx="8856985" cy="6624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5544616"/>
                <a:gridCol w="576064"/>
                <a:gridCol w="1080120"/>
                <a:gridCol w="1224137"/>
              </a:tblGrid>
              <a:tr h="448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Цена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Итоговая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цена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Цифровой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фотоаппарат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Canon</a:t>
                      </a:r>
                      <a:endParaRPr lang="ru-RU" sz="18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77800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00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77800.00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Ноутбук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Intel Core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i3RAM SSD 512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</a:t>
                      </a:r>
                      <a:endParaRPr lang="ru-RU" sz="18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47000.00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47000.00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Видео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камера</a:t>
                      </a:r>
                      <a:endParaRPr lang="ru-RU" sz="18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75020.00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75020.00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Радиомикрофоны</a:t>
                      </a:r>
                      <a:endParaRPr lang="ru-RU" sz="18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15000.00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30000.00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/>
                        <a:t>Штатив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1500.00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Фон-полотно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хромокей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160*250 см.</a:t>
                      </a:r>
                      <a:endParaRPr lang="ru-RU" sz="18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Фон бумажный белый 160*250 см.</a:t>
                      </a:r>
                      <a:endParaRPr lang="ru-RU" sz="18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1200,00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1200.00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Держатели фонов</a:t>
                      </a:r>
                      <a:endParaRPr lang="ru-RU" sz="18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2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3500.00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7000.00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baseline="0" dirty="0" smtClean="0">
                          <a:effectLst/>
                        </a:rPr>
                        <a:t>К</a:t>
                      </a:r>
                      <a:r>
                        <a:rPr lang="ru-RU" sz="1800" baseline="0" dirty="0" smtClean="0"/>
                        <a:t>омплект </a:t>
                      </a:r>
                      <a:r>
                        <a:rPr lang="ru-RU" sz="1800" baseline="0" dirty="0" smtClean="0"/>
                        <a:t>осветитель + стойка 50*70 +85Вт</a:t>
                      </a:r>
                      <a:endParaRPr lang="ru-RU" sz="18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6500.00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13000.00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/>
                        <a:t>Микшерный пульт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1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15000.00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15000.00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/>
                        <a:t>Цифровой диктофон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/>
                        <a:t>Стол круглый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15000.00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15000.00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Стул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3500.00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21000.00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/>
                        <a:t>Шкаф для</a:t>
                      </a:r>
                      <a:r>
                        <a:rPr lang="ru-RU" sz="1800" baseline="0" dirty="0" smtClean="0"/>
                        <a:t> аппаратуры</a:t>
                      </a:r>
                      <a:endParaRPr lang="ru-RU" sz="18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7000.00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7000.00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Полка напольная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1 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5000.00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5000.00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/>
                        <a:t>Доска – </a:t>
                      </a:r>
                      <a:r>
                        <a:rPr lang="ru-RU" sz="1800" dirty="0" err="1" smtClean="0"/>
                        <a:t>флипчарт</a:t>
                      </a:r>
                      <a:r>
                        <a:rPr lang="ru-RU" sz="1800" dirty="0" smtClean="0"/>
                        <a:t> магнитно-маркерная передвижная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8000.00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8000.00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3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/>
                        <a:t>Многофункциональное устройство для сканирования, печати и копирования </a:t>
                      </a:r>
                      <a:r>
                        <a:rPr lang="ru-RU" sz="1800" dirty="0" smtClean="0"/>
                        <a:t>документов </a:t>
                      </a:r>
                      <a:endParaRPr lang="ru-RU" sz="18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18000.00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18000.00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 </a:t>
                      </a: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020.00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"/>
            <a:ext cx="7340352" cy="764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Arial Narrow" pitchFamily="34" charset="0"/>
              </a:rPr>
              <a:t>Целевая аудитория</a:t>
            </a:r>
            <a:endParaRPr lang="ru-RU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851731"/>
            <a:ext cx="8388424" cy="10431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1050123"/>
            <a:ext cx="3525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Учащиеся школы</a:t>
            </a:r>
          </a:p>
        </p:txBody>
      </p:sp>
      <p:pic>
        <p:nvPicPr>
          <p:cNvPr id="9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2120" y="905236"/>
            <a:ext cx="1386033" cy="989611"/>
          </a:xfrm>
          <a:prstGeom prst="rect">
            <a:avLst/>
          </a:prstGeom>
        </p:spPr>
      </p:pic>
      <p:pic>
        <p:nvPicPr>
          <p:cNvPr id="10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981873"/>
            <a:ext cx="8209420" cy="11885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52527" y="2233979"/>
            <a:ext cx="198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Педагоги</a:t>
            </a:r>
          </a:p>
        </p:txBody>
      </p:sp>
      <p:pic>
        <p:nvPicPr>
          <p:cNvPr id="12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51720" y="2041535"/>
            <a:ext cx="1440159" cy="1070480"/>
          </a:xfrm>
          <a:prstGeom prst="rect">
            <a:avLst/>
          </a:prstGeom>
        </p:spPr>
      </p:pic>
      <p:pic>
        <p:nvPicPr>
          <p:cNvPr id="13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5576" y="3230056"/>
            <a:ext cx="8401248" cy="1144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15940" y="356303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Р</a:t>
            </a:r>
            <a:r>
              <a:rPr lang="ru-RU" sz="3600" dirty="0" smtClean="0"/>
              <a:t>одители</a:t>
            </a:r>
            <a:endParaRPr lang="ru-RU" sz="3600" dirty="0"/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52120" y="3242533"/>
            <a:ext cx="1391474" cy="108109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434717"/>
            <a:ext cx="8209420" cy="1239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68192" y="4698221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Социальные партнёры</a:t>
            </a:r>
            <a:endParaRPr lang="ru-RU" sz="3600" dirty="0"/>
          </a:p>
        </p:txBody>
      </p:sp>
      <p:pic>
        <p:nvPicPr>
          <p:cNvPr id="18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79295" y="4477741"/>
            <a:ext cx="1530050" cy="1188679"/>
          </a:xfrm>
          <a:prstGeom prst="rect">
            <a:avLst/>
          </a:prstGeom>
        </p:spPr>
      </p:pic>
      <p:pic>
        <p:nvPicPr>
          <p:cNvPr id="19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5576" y="5719144"/>
            <a:ext cx="8401248" cy="11673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8689" y="5780783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Образовательные </a:t>
            </a:r>
          </a:p>
          <a:p>
            <a:r>
              <a:rPr lang="ru-RU" sz="3200" dirty="0"/>
              <a:t>о</a:t>
            </a:r>
            <a:r>
              <a:rPr lang="ru-RU" sz="3200" dirty="0" smtClean="0"/>
              <a:t>рганизации района</a:t>
            </a:r>
            <a:endParaRPr lang="ru-RU" sz="3200" dirty="0"/>
          </a:p>
        </p:txBody>
      </p:sp>
      <p:pic>
        <p:nvPicPr>
          <p:cNvPr id="21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08104" y="5733633"/>
            <a:ext cx="1530049" cy="1124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4290"/>
            <a:ext cx="8678166" cy="11430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>
                <a:latin typeface="Arial Narrow" pitchFamily="34" charset="0"/>
              </a:rPr>
              <a:t>М</a:t>
            </a:r>
            <a:r>
              <a:rPr lang="ru-RU" b="1" i="1" dirty="0" smtClean="0">
                <a:latin typeface="Arial Narrow" pitchFamily="34" charset="0"/>
              </a:rPr>
              <a:t>ероприятия по продвижению</a:t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>проекта 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 rot="5400000">
            <a:off x="2909413" y="-1452719"/>
            <a:ext cx="1458617" cy="727744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vert="vert270" wrap="none" anchor="ctr"/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vk.com/wall-217365042_2362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vk.com/wall-217365042_2354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youtu.be/bvGzOe7d2xc?feature=shared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>
                <a:latin typeface="Arial Narrow" pitchFamily="34" charset="0"/>
                <a:cs typeface="Times New Roman" pitchFamily="18" charset="0"/>
                <a:hlinkClick r:id="rId6"/>
              </a:rPr>
              <a:t>https://vk.com/wall485711555_43</a:t>
            </a:r>
            <a:r>
              <a:rPr lang="ru-RU" b="1" dirty="0">
                <a:latin typeface="Arial Narrow" pitchFamily="34" charset="0"/>
                <a:cs typeface="Times New Roman" pitchFamily="18" charset="0"/>
              </a:rPr>
              <a:t> </a:t>
            </a:r>
            <a:endParaRPr lang="ru-RU" b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b="1" u="sng" dirty="0">
                <a:latin typeface="Arial Narrow" pitchFamily="34" charset="0"/>
                <a:cs typeface="Times New Roman" pitchFamily="18" charset="0"/>
                <a:hlinkClick r:id="rId7"/>
              </a:rPr>
              <a:t>https://</a:t>
            </a:r>
            <a:r>
              <a:rPr lang="en-US" b="1" u="sng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hlinkClick r:id="rId7"/>
              </a:rPr>
              <a:t>ok.ru/profile/553790606116/statuses/156275680880676</a:t>
            </a:r>
            <a:endParaRPr lang="ru-RU" b="1" u="sng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ru-RU" b="1" dirty="0" smtClean="0">
              <a:latin typeface="Arial Narrow" pitchFamily="34" charset="0"/>
              <a:cs typeface="Times New Roman" pitchFamily="18" charset="0"/>
            </a:endParaRPr>
          </a:p>
          <a:p>
            <a:endParaRPr lang="ru-RU" b="1" dirty="0">
              <a:latin typeface="Arial Narrow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2400" b="1" dirty="0" smtClean="0">
              <a:solidFill>
                <a:srgbClr val="FF0000"/>
              </a:solidFill>
              <a:latin typeface="Agency FB" pitchFamily="34" charset="0"/>
              <a:cs typeface="Times New Roman" pitchFamily="18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 rot="5400000">
            <a:off x="2610469" y="455940"/>
            <a:ext cx="2269080" cy="7277443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vert="vert270" wrap="none" anchor="ctr"/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8"/>
              </a:rPr>
              <a:t>https://rutube.ru/video/private/de63072161b469904a40ef82bb4a522e/?p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=</a:t>
            </a:r>
            <a:endParaRPr lang="ru-RU" sz="1400" b="1" dirty="0" smtClean="0">
              <a:latin typeface="Times New Roman" pitchFamily="18" charset="0"/>
              <a:cs typeface="Times New Roman" pitchFamily="18" charset="0"/>
              <a:hlinkClick r:id="rId8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2CpV4Pbs-BUNJDKeTVIgoA</a:t>
            </a:r>
            <a:endParaRPr lang="ru-RU" sz="1400" b="1" dirty="0" smtClean="0">
              <a:latin typeface="Times New Roman" pitchFamily="18" charset="0"/>
              <a:cs typeface="Times New Roman" pitchFamily="18" charset="0"/>
              <a:hlinkClick r:id="rId8"/>
            </a:endParaRPr>
          </a:p>
          <a:p>
            <a:pPr eaLnBrk="0" hangingPunct="0"/>
            <a:r>
              <a:rPr lang="en-US" b="1" dirty="0">
                <a:latin typeface="Agency FB" pitchFamily="34" charset="0"/>
                <a:cs typeface="Times New Roman" pitchFamily="18" charset="0"/>
                <a:hlinkClick r:id="rId9"/>
              </a:rPr>
              <a:t>https://</a:t>
            </a:r>
            <a:r>
              <a:rPr lang="en-US" b="1" dirty="0" smtClean="0">
                <a:latin typeface="Agency FB" pitchFamily="34" charset="0"/>
                <a:cs typeface="Times New Roman" pitchFamily="18" charset="0"/>
                <a:hlinkClick r:id="rId9"/>
              </a:rPr>
              <a:t>vk.com/wall-217365042_2340</a:t>
            </a:r>
            <a:endParaRPr lang="ru-RU" b="1" dirty="0" smtClean="0">
              <a:latin typeface="Agency FB" pitchFamily="34" charset="0"/>
              <a:cs typeface="Times New Roman" pitchFamily="18" charset="0"/>
            </a:endParaRPr>
          </a:p>
          <a:p>
            <a:pPr eaLnBrk="0" hangingPunct="0"/>
            <a:r>
              <a:rPr lang="en-US" b="1" dirty="0">
                <a:hlinkClick r:id="rId10"/>
              </a:rPr>
              <a:t>https://t.me/+</a:t>
            </a:r>
            <a:r>
              <a:rPr lang="en-US" b="1" dirty="0" smtClean="0">
                <a:hlinkClick r:id="rId10"/>
              </a:rPr>
              <a:t>5C4ZdzFh8QU1ZmVi</a:t>
            </a:r>
            <a:r>
              <a:rPr lang="ru-RU" b="1" dirty="0" smtClean="0"/>
              <a:t> </a:t>
            </a:r>
          </a:p>
          <a:p>
            <a:pPr eaLnBrk="0" hangingPunct="0"/>
            <a:r>
              <a:rPr lang="en-US" b="1" dirty="0">
                <a:hlinkClick r:id="rId11"/>
              </a:rPr>
              <a:t>https://</a:t>
            </a:r>
            <a:r>
              <a:rPr lang="en-US" b="1" dirty="0" smtClean="0">
                <a:hlinkClick r:id="rId11"/>
              </a:rPr>
              <a:t>vk.com/wall-217365042_2308</a:t>
            </a:r>
            <a:r>
              <a:rPr lang="ru-RU" b="1" dirty="0" smtClean="0"/>
              <a:t> </a:t>
            </a:r>
          </a:p>
          <a:p>
            <a:pPr eaLnBrk="0" hangingPunct="0"/>
            <a:r>
              <a:rPr lang="ru-RU" b="1" dirty="0" smtClean="0">
                <a:latin typeface="Agency FB" pitchFamily="34" charset="0"/>
                <a:cs typeface="Times New Roman" pitchFamily="18" charset="0"/>
              </a:rPr>
              <a:t> </a:t>
            </a:r>
            <a:endParaRPr lang="en-US" b="1" dirty="0" smtClean="0">
              <a:latin typeface="Agency FB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38602"/>
            <a:ext cx="3275855" cy="5820709"/>
          </a:xfrm>
          <a:prstGeom prst="rect">
            <a:avLst/>
          </a:prstGeom>
        </p:spPr>
      </p:pic>
      <p:sp>
        <p:nvSpPr>
          <p:cNvPr id="34" name="AutoShape 3"/>
          <p:cNvSpPr>
            <a:spLocks noChangeArrowheads="1"/>
          </p:cNvSpPr>
          <p:nvPr/>
        </p:nvSpPr>
        <p:spPr bwMode="gray">
          <a:xfrm rot="5400000">
            <a:off x="2434005" y="3352393"/>
            <a:ext cx="1000132" cy="5761857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vert="vert270" wrap="none" anchor="ctr"/>
          <a:lstStyle/>
          <a:p>
            <a:r>
              <a:rPr lang="ru-RU" b="1" dirty="0" smtClean="0">
                <a:latin typeface="Agency FB" pitchFamily="34" charset="0"/>
                <a:cs typeface="Times New Roman" pitchFamily="18" charset="0"/>
              </a:rPr>
              <a:t>К проекту привлечены спонсоры в поддержку </a:t>
            </a:r>
          </a:p>
          <a:p>
            <a:r>
              <a:rPr lang="ru-RU" b="1" dirty="0" smtClean="0">
                <a:latin typeface="Agency FB" pitchFamily="34" charset="0"/>
                <a:cs typeface="Times New Roman" pitchFamily="18" charset="0"/>
              </a:rPr>
              <a:t>проекта в </a:t>
            </a:r>
            <a:r>
              <a:rPr lang="ru-RU" b="1" dirty="0" err="1" smtClean="0">
                <a:latin typeface="Agency FB" pitchFamily="34" charset="0"/>
                <a:cs typeface="Times New Roman" pitchFamily="18" charset="0"/>
              </a:rPr>
              <a:t>неденежной</a:t>
            </a:r>
            <a:r>
              <a:rPr lang="ru-RU" b="1" dirty="0" smtClean="0">
                <a:latin typeface="Agency FB" pitchFamily="34" charset="0"/>
                <a:cs typeface="Times New Roman" pitchFamily="18" charset="0"/>
              </a:rPr>
              <a:t> форме.</a:t>
            </a:r>
            <a:endParaRPr lang="en-US" b="1" dirty="0" smtClean="0">
              <a:latin typeface="Agency FB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e258affa6930bc79cb14bb31e9ccf519ad97d2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435</Words>
  <Application>Microsoft Office PowerPoint</Application>
  <PresentationFormat>Экран (4:3)</PresentationFormat>
  <Paragraphs>177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Agency FB</vt:lpstr>
      <vt:lpstr>Arial</vt:lpstr>
      <vt:lpstr>Arial Narrow</vt:lpstr>
      <vt:lpstr>Calibri</vt:lpstr>
      <vt:lpstr>Times New Roman</vt:lpstr>
      <vt:lpstr>Тема Office</vt:lpstr>
      <vt:lpstr> Муниципальное бюджетное общеобразовательное учреждение  «Табачновская средняя общеобразовательная школа  имени Николая Григорьевича Сотника»  Муниципального образования  Бахчисарайский район  Республики Крым  </vt:lpstr>
      <vt:lpstr>Актуальность проекта</vt:lpstr>
      <vt:lpstr>Идея  проекта</vt:lpstr>
      <vt:lpstr>Ожидаемые результаты</vt:lpstr>
      <vt:lpstr>Презентация PowerPoint</vt:lpstr>
      <vt:lpstr>Целевая аудитория</vt:lpstr>
      <vt:lpstr>Мероприятия по продвижению проекта 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Цветные квадраты</dc:title>
  <dc:creator>obstinate</dc:creator>
  <cp:lastModifiedBy>Пользователь</cp:lastModifiedBy>
  <cp:revision>79</cp:revision>
  <cp:lastPrinted>2024-10-21T13:33:54Z</cp:lastPrinted>
  <dcterms:created xsi:type="dcterms:W3CDTF">2017-06-26T18:15:24Z</dcterms:created>
  <dcterms:modified xsi:type="dcterms:W3CDTF">2024-10-25T11:03:35Z</dcterms:modified>
</cp:coreProperties>
</file>