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2" r:id="rId1"/>
  </p:sldMasterIdLst>
  <p:notesMasterIdLst>
    <p:notesMasterId r:id="rId8"/>
  </p:notesMasterIdLst>
  <p:sldIdLst>
    <p:sldId id="256" r:id="rId2"/>
    <p:sldId id="266" r:id="rId3"/>
    <p:sldId id="269" r:id="rId4"/>
    <p:sldId id="274" r:id="rId5"/>
    <p:sldId id="279" r:id="rId6"/>
    <p:sldId id="278" r:id="rId7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101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48DE0-D9A3-4CD6-B0E1-3A824BE45E5C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93A664E-950F-4FAA-994B-7E22BDDB3047}" type="pres">
      <dgm:prSet presAssocID="{6EF48DE0-D9A3-4CD6-B0E1-3A824BE45E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8021CB5-0B45-438B-86D9-B07190F2A839}" type="presOf" srcId="{6EF48DE0-D9A3-4CD6-B0E1-3A824BE45E5C}" destId="{593A664E-950F-4FAA-994B-7E22BDDB3047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844E0-E6CA-4C02-9FAE-97ECDF62E34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6E061D1-3D16-4870-9F53-C3897F13D20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Получение образования по профилю инженерной геологоразведочной направленности.</a:t>
          </a:r>
          <a:endParaRPr lang="ru-RU" sz="1800" dirty="0"/>
        </a:p>
      </dgm:t>
    </dgm:pt>
    <dgm:pt modelId="{8B530919-0F5F-47EA-BE76-B580B0CEB524}" type="parTrans" cxnId="{5265BA29-380A-462F-ABA6-B8ADD63BFC32}">
      <dgm:prSet/>
      <dgm:spPr/>
      <dgm:t>
        <a:bodyPr/>
        <a:lstStyle/>
        <a:p>
          <a:endParaRPr lang="ru-RU"/>
        </a:p>
      </dgm:t>
    </dgm:pt>
    <dgm:pt modelId="{2E5B8D52-4C7D-4C37-8687-221579531F86}" type="sibTrans" cxnId="{5265BA29-380A-462F-ABA6-B8ADD63BFC32}">
      <dgm:prSet/>
      <dgm:spPr/>
      <dgm:t>
        <a:bodyPr/>
        <a:lstStyle/>
        <a:p>
          <a:endParaRPr lang="ru-RU"/>
        </a:p>
      </dgm:t>
    </dgm:pt>
    <dgm:pt modelId="{4E11E602-8D3A-4D42-922B-D3377BCADDB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Практико-ориентированное обучение для качественной подготовки к освоению будущей профессии по инженерной специальности.</a:t>
          </a:r>
          <a:endParaRPr lang="ru-RU" sz="1800" dirty="0"/>
        </a:p>
      </dgm:t>
    </dgm:pt>
    <dgm:pt modelId="{9879BC38-5C2C-4DCA-89D1-866980C4F427}" type="parTrans" cxnId="{8CFDFFD6-FA6E-4F65-BB2A-C93990E1240E}">
      <dgm:prSet/>
      <dgm:spPr/>
      <dgm:t>
        <a:bodyPr/>
        <a:lstStyle/>
        <a:p>
          <a:endParaRPr lang="ru-RU"/>
        </a:p>
      </dgm:t>
    </dgm:pt>
    <dgm:pt modelId="{61573B60-0F6F-41A0-9995-A80640F2192C}" type="sibTrans" cxnId="{8CFDFFD6-FA6E-4F65-BB2A-C93990E1240E}">
      <dgm:prSet/>
      <dgm:spPr/>
      <dgm:t>
        <a:bodyPr/>
        <a:lstStyle/>
        <a:p>
          <a:endParaRPr lang="ru-RU"/>
        </a:p>
      </dgm:t>
    </dgm:pt>
    <dgm:pt modelId="{6DBD3A82-C728-4F5D-A841-FF68EA97658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Взаимодействие с ВУЗами и организациями инженерно-технической направленности..</a:t>
          </a:r>
          <a:endParaRPr lang="ru-RU" sz="1800" dirty="0"/>
        </a:p>
      </dgm:t>
    </dgm:pt>
    <dgm:pt modelId="{B9391F56-9D61-4C6D-A42B-48AC385629CC}" type="parTrans" cxnId="{DA665933-36FA-4A1F-AEDE-A163D5E66B81}">
      <dgm:prSet/>
      <dgm:spPr/>
      <dgm:t>
        <a:bodyPr/>
        <a:lstStyle/>
        <a:p>
          <a:endParaRPr lang="ru-RU"/>
        </a:p>
      </dgm:t>
    </dgm:pt>
    <dgm:pt modelId="{9E27F67F-D4B3-4DB4-962C-14730A69A14E}" type="sibTrans" cxnId="{DA665933-36FA-4A1F-AEDE-A163D5E66B81}">
      <dgm:prSet/>
      <dgm:spPr/>
      <dgm:t>
        <a:bodyPr/>
        <a:lstStyle/>
        <a:p>
          <a:endParaRPr lang="ru-RU"/>
        </a:p>
      </dgm:t>
    </dgm:pt>
    <dgm:pt modelId="{83BCAEC5-42EA-4EDD-8E9E-7C02733B175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effectLst/>
            </a:rPr>
            <a:t>Обучение основам проектирования, моделирования и конструирования.</a:t>
          </a:r>
          <a:endParaRPr lang="ru-RU" sz="1800" dirty="0">
            <a:effectLst/>
          </a:endParaRPr>
        </a:p>
      </dgm:t>
    </dgm:pt>
    <dgm:pt modelId="{20BD2184-ABE2-4FA0-95C2-13955F265D9A}" type="parTrans" cxnId="{3B66FB3C-1AF2-4C7F-AF30-41B8794C38C7}">
      <dgm:prSet/>
      <dgm:spPr/>
      <dgm:t>
        <a:bodyPr/>
        <a:lstStyle/>
        <a:p>
          <a:endParaRPr lang="ru-RU"/>
        </a:p>
      </dgm:t>
    </dgm:pt>
    <dgm:pt modelId="{A757CB51-C391-4364-8649-AA6242EC21B6}" type="sibTrans" cxnId="{3B66FB3C-1AF2-4C7F-AF30-41B8794C38C7}">
      <dgm:prSet/>
      <dgm:spPr/>
      <dgm:t>
        <a:bodyPr/>
        <a:lstStyle/>
        <a:p>
          <a:endParaRPr lang="ru-RU"/>
        </a:p>
      </dgm:t>
    </dgm:pt>
    <dgm:pt modelId="{D0522FDD-C6F3-463E-B695-6FDC057B8CC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Обучение и мотивация школьников к научно-исследовательской работе.</a:t>
          </a:r>
          <a:endParaRPr lang="ru-RU" sz="1800" dirty="0"/>
        </a:p>
      </dgm:t>
    </dgm:pt>
    <dgm:pt modelId="{A47A3660-71D1-40AF-AEC1-F663D65F83AD}" type="parTrans" cxnId="{83E97C8F-EE22-4AD5-B05A-727A394C13A6}">
      <dgm:prSet/>
      <dgm:spPr/>
      <dgm:t>
        <a:bodyPr/>
        <a:lstStyle/>
        <a:p>
          <a:endParaRPr lang="ru-RU"/>
        </a:p>
      </dgm:t>
    </dgm:pt>
    <dgm:pt modelId="{9C2EFF6C-FBEB-43B7-9ED4-3706A171F637}" type="sibTrans" cxnId="{83E97C8F-EE22-4AD5-B05A-727A394C13A6}">
      <dgm:prSet/>
      <dgm:spPr/>
      <dgm:t>
        <a:bodyPr/>
        <a:lstStyle/>
        <a:p>
          <a:endParaRPr lang="ru-RU"/>
        </a:p>
      </dgm:t>
    </dgm:pt>
    <dgm:pt modelId="{A4B38463-E9AC-4D91-83D5-0D988DB3A8A7}">
      <dgm:prSet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effectLst/>
            </a:rPr>
            <a:t>Создание углубленной и расширенной программы по STEM-дисциплинам (химия, физика, инженерия, математика, география).</a:t>
          </a:r>
        </a:p>
      </dgm:t>
    </dgm:pt>
    <dgm:pt modelId="{B416D56D-528B-4337-A061-FDFDDF583625}" type="parTrans" cxnId="{B0983867-845B-4AA4-85B3-288303BEF395}">
      <dgm:prSet/>
      <dgm:spPr/>
      <dgm:t>
        <a:bodyPr/>
        <a:lstStyle/>
        <a:p>
          <a:endParaRPr lang="ru-RU"/>
        </a:p>
      </dgm:t>
    </dgm:pt>
    <dgm:pt modelId="{250A6590-3466-4EA3-826E-B2D2192FA847}" type="sibTrans" cxnId="{B0983867-845B-4AA4-85B3-288303BEF395}">
      <dgm:prSet/>
      <dgm:spPr/>
      <dgm:t>
        <a:bodyPr/>
        <a:lstStyle/>
        <a:p>
          <a:endParaRPr lang="ru-RU"/>
        </a:p>
      </dgm:t>
    </dgm:pt>
    <dgm:pt modelId="{025091BD-BABF-4CAA-A90F-B29047E8FE1F}" type="pres">
      <dgm:prSet presAssocID="{9A7844E0-E6CA-4C02-9FAE-97ECDF62E3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BB82DD9-F2A2-45B8-9DDC-E284526CA084}" type="pres">
      <dgm:prSet presAssocID="{9A7844E0-E6CA-4C02-9FAE-97ECDF62E348}" presName="Name1" presStyleCnt="0"/>
      <dgm:spPr/>
    </dgm:pt>
    <dgm:pt modelId="{5E86E4A6-968D-4A27-A2E5-F79511C5C5BC}" type="pres">
      <dgm:prSet presAssocID="{9A7844E0-E6CA-4C02-9FAE-97ECDF62E348}" presName="cycle" presStyleCnt="0"/>
      <dgm:spPr/>
    </dgm:pt>
    <dgm:pt modelId="{04D2FEEC-0E21-4BBF-B749-C1A65CFB525F}" type="pres">
      <dgm:prSet presAssocID="{9A7844E0-E6CA-4C02-9FAE-97ECDF62E348}" presName="srcNode" presStyleLbl="node1" presStyleIdx="0" presStyleCnt="6"/>
      <dgm:spPr/>
    </dgm:pt>
    <dgm:pt modelId="{2B95F744-E02C-4F7F-BDFC-DA6C59A4BAE2}" type="pres">
      <dgm:prSet presAssocID="{9A7844E0-E6CA-4C02-9FAE-97ECDF62E348}" presName="conn" presStyleLbl="parChTrans1D2" presStyleIdx="0" presStyleCnt="1"/>
      <dgm:spPr/>
      <dgm:t>
        <a:bodyPr/>
        <a:lstStyle/>
        <a:p>
          <a:endParaRPr lang="ru-RU"/>
        </a:p>
      </dgm:t>
    </dgm:pt>
    <dgm:pt modelId="{09F15095-BE89-478F-A658-A776B37D4AC7}" type="pres">
      <dgm:prSet presAssocID="{9A7844E0-E6CA-4C02-9FAE-97ECDF62E348}" presName="extraNode" presStyleLbl="node1" presStyleIdx="0" presStyleCnt="6"/>
      <dgm:spPr/>
    </dgm:pt>
    <dgm:pt modelId="{A7886B85-E1A9-47F5-BA33-C6D7A9995674}" type="pres">
      <dgm:prSet presAssocID="{9A7844E0-E6CA-4C02-9FAE-97ECDF62E348}" presName="dstNode" presStyleLbl="node1" presStyleIdx="0" presStyleCnt="6"/>
      <dgm:spPr/>
    </dgm:pt>
    <dgm:pt modelId="{49107A37-9742-44FC-A896-1C1021B2FD8C}" type="pres">
      <dgm:prSet presAssocID="{46E061D1-3D16-4870-9F53-C3897F13D20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25FCE-71FC-4FE4-A97A-ABBD52EE0B0F}" type="pres">
      <dgm:prSet presAssocID="{46E061D1-3D16-4870-9F53-C3897F13D208}" presName="accent_1" presStyleCnt="0"/>
      <dgm:spPr/>
    </dgm:pt>
    <dgm:pt modelId="{23DD30D4-8E23-4A07-8648-4F11A9418B62}" type="pres">
      <dgm:prSet presAssocID="{46E061D1-3D16-4870-9F53-C3897F13D208}" presName="accentRepeatNode" presStyleLbl="solidFgAcc1" presStyleIdx="0" presStyleCnt="6"/>
      <dgm:spPr/>
    </dgm:pt>
    <dgm:pt modelId="{6B543C93-4E35-4C8B-91EE-C3854ED17E89}" type="pres">
      <dgm:prSet presAssocID="{4E11E602-8D3A-4D42-922B-D3377BCADDBB}" presName="text_2" presStyleLbl="node1" presStyleIdx="1" presStyleCnt="6" custScaleY="188085" custLinFactNeighborX="93" custLinFactNeighborY="23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9B6DE-1260-487A-9A36-3EB8BEA9EC6D}" type="pres">
      <dgm:prSet presAssocID="{4E11E602-8D3A-4D42-922B-D3377BCADDBB}" presName="accent_2" presStyleCnt="0"/>
      <dgm:spPr/>
    </dgm:pt>
    <dgm:pt modelId="{14A0AC98-BF2D-46BF-A452-3E6CD6056ABF}" type="pres">
      <dgm:prSet presAssocID="{4E11E602-8D3A-4D42-922B-D3377BCADDBB}" presName="accentRepeatNode" presStyleLbl="solidFgAcc1" presStyleIdx="1" presStyleCnt="6"/>
      <dgm:spPr/>
    </dgm:pt>
    <dgm:pt modelId="{27C6A1FC-52B7-4F0F-958B-2ED42690D117}" type="pres">
      <dgm:prSet presAssocID="{6DBD3A82-C728-4F5D-A841-FF68EA976588}" presName="text_3" presStyleLbl="node1" presStyleIdx="2" presStyleCnt="6" custScaleX="98323" custScaleY="135844" custLinFactNeighborX="782" custLinFactNeighborY="49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8CEA6-17B4-44DD-824E-51FABB0941ED}" type="pres">
      <dgm:prSet presAssocID="{6DBD3A82-C728-4F5D-A841-FF68EA976588}" presName="accent_3" presStyleCnt="0"/>
      <dgm:spPr/>
    </dgm:pt>
    <dgm:pt modelId="{27947CC8-D632-420E-A82A-4F138948DC21}" type="pres">
      <dgm:prSet presAssocID="{6DBD3A82-C728-4F5D-A841-FF68EA976588}" presName="accentRepeatNode" presStyleLbl="solidFgAcc1" presStyleIdx="2" presStyleCnt="6"/>
      <dgm:spPr/>
    </dgm:pt>
    <dgm:pt modelId="{9776B4FC-9777-4302-A933-E529269AA891}" type="pres">
      <dgm:prSet presAssocID="{83BCAEC5-42EA-4EDD-8E9E-7C02733B175C}" presName="text_4" presStyleLbl="node1" presStyleIdx="3" presStyleCnt="6" custLinFactNeighborX="20" custLinFactNeighborY="24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52655-7BB2-4D75-87A5-67D7B519F7C6}" type="pres">
      <dgm:prSet presAssocID="{83BCAEC5-42EA-4EDD-8E9E-7C02733B175C}" presName="accent_4" presStyleCnt="0"/>
      <dgm:spPr/>
    </dgm:pt>
    <dgm:pt modelId="{5832FC20-01BB-4A4D-8966-B1344764F4F9}" type="pres">
      <dgm:prSet presAssocID="{83BCAEC5-42EA-4EDD-8E9E-7C02733B175C}" presName="accentRepeatNode" presStyleLbl="solidFgAcc1" presStyleIdx="3" presStyleCnt="6"/>
      <dgm:spPr/>
    </dgm:pt>
    <dgm:pt modelId="{C78FC373-44BC-446E-A0B2-91A9A3DCCAFD}" type="pres">
      <dgm:prSet presAssocID="{D0522FDD-C6F3-463E-B695-6FDC057B8CC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EFEA9-C986-486B-AEC6-886215C3DCB0}" type="pres">
      <dgm:prSet presAssocID="{D0522FDD-C6F3-463E-B695-6FDC057B8CC4}" presName="accent_5" presStyleCnt="0"/>
      <dgm:spPr/>
    </dgm:pt>
    <dgm:pt modelId="{F867C173-30E4-4EB2-92F5-A3EB5DF83921}" type="pres">
      <dgm:prSet presAssocID="{D0522FDD-C6F3-463E-B695-6FDC057B8CC4}" presName="accentRepeatNode" presStyleLbl="solidFgAcc1" presStyleIdx="4" presStyleCnt="6"/>
      <dgm:spPr/>
    </dgm:pt>
    <dgm:pt modelId="{7441DAB0-956C-4B6C-839B-7830D5529252}" type="pres">
      <dgm:prSet presAssocID="{A4B38463-E9AC-4D91-83D5-0D988DB3A8A7}" presName="text_6" presStyleLbl="node1" presStyleIdx="5" presStyleCnt="6" custScaleX="99892" custScaleY="169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2333B-72CC-4C1C-B8DB-B7C0F5D3DBA2}" type="pres">
      <dgm:prSet presAssocID="{A4B38463-E9AC-4D91-83D5-0D988DB3A8A7}" presName="accent_6" presStyleCnt="0"/>
      <dgm:spPr/>
    </dgm:pt>
    <dgm:pt modelId="{7EB97DD2-1BA0-4268-B79D-AF07EFC6A471}" type="pres">
      <dgm:prSet presAssocID="{A4B38463-E9AC-4D91-83D5-0D988DB3A8A7}" presName="accentRepeatNode" presStyleLbl="solidFgAcc1" presStyleIdx="5" presStyleCnt="6"/>
      <dgm:spPr/>
    </dgm:pt>
  </dgm:ptLst>
  <dgm:cxnLst>
    <dgm:cxn modelId="{DA665933-36FA-4A1F-AEDE-A163D5E66B81}" srcId="{9A7844E0-E6CA-4C02-9FAE-97ECDF62E348}" destId="{6DBD3A82-C728-4F5D-A841-FF68EA976588}" srcOrd="2" destOrd="0" parTransId="{B9391F56-9D61-4C6D-A42B-48AC385629CC}" sibTransId="{9E27F67F-D4B3-4DB4-962C-14730A69A14E}"/>
    <dgm:cxn modelId="{B7FE41FB-B271-4AE4-A23C-4E97FF36FA3F}" type="presOf" srcId="{4E11E602-8D3A-4D42-922B-D3377BCADDBB}" destId="{6B543C93-4E35-4C8B-91EE-C3854ED17E89}" srcOrd="0" destOrd="0" presId="urn:microsoft.com/office/officeart/2008/layout/VerticalCurvedList"/>
    <dgm:cxn modelId="{49E3E6C6-5D06-4CC6-9D3A-D6AC9542EC14}" type="presOf" srcId="{9A7844E0-E6CA-4C02-9FAE-97ECDF62E348}" destId="{025091BD-BABF-4CAA-A90F-B29047E8FE1F}" srcOrd="0" destOrd="0" presId="urn:microsoft.com/office/officeart/2008/layout/VerticalCurvedList"/>
    <dgm:cxn modelId="{F1835AF1-A192-4215-BBAC-5FB35898F2BE}" type="presOf" srcId="{83BCAEC5-42EA-4EDD-8E9E-7C02733B175C}" destId="{9776B4FC-9777-4302-A933-E529269AA891}" srcOrd="0" destOrd="0" presId="urn:microsoft.com/office/officeart/2008/layout/VerticalCurvedList"/>
    <dgm:cxn modelId="{0A6EEB0C-A55A-4F59-9679-9AFCDBD417AC}" type="presOf" srcId="{A4B38463-E9AC-4D91-83D5-0D988DB3A8A7}" destId="{7441DAB0-956C-4B6C-839B-7830D5529252}" srcOrd="0" destOrd="0" presId="urn:microsoft.com/office/officeart/2008/layout/VerticalCurvedList"/>
    <dgm:cxn modelId="{3B66FB3C-1AF2-4C7F-AF30-41B8794C38C7}" srcId="{9A7844E0-E6CA-4C02-9FAE-97ECDF62E348}" destId="{83BCAEC5-42EA-4EDD-8E9E-7C02733B175C}" srcOrd="3" destOrd="0" parTransId="{20BD2184-ABE2-4FA0-95C2-13955F265D9A}" sibTransId="{A757CB51-C391-4364-8649-AA6242EC21B6}"/>
    <dgm:cxn modelId="{7467DE84-81D0-428D-A90C-61F9BD4C7B4C}" type="presOf" srcId="{6DBD3A82-C728-4F5D-A841-FF68EA976588}" destId="{27C6A1FC-52B7-4F0F-958B-2ED42690D117}" srcOrd="0" destOrd="0" presId="urn:microsoft.com/office/officeart/2008/layout/VerticalCurvedList"/>
    <dgm:cxn modelId="{5265BA29-380A-462F-ABA6-B8ADD63BFC32}" srcId="{9A7844E0-E6CA-4C02-9FAE-97ECDF62E348}" destId="{46E061D1-3D16-4870-9F53-C3897F13D208}" srcOrd="0" destOrd="0" parTransId="{8B530919-0F5F-47EA-BE76-B580B0CEB524}" sibTransId="{2E5B8D52-4C7D-4C37-8687-221579531F86}"/>
    <dgm:cxn modelId="{469E2CD3-6CE6-4E39-976B-8B54A60D976C}" type="presOf" srcId="{D0522FDD-C6F3-463E-B695-6FDC057B8CC4}" destId="{C78FC373-44BC-446E-A0B2-91A9A3DCCAFD}" srcOrd="0" destOrd="0" presId="urn:microsoft.com/office/officeart/2008/layout/VerticalCurvedList"/>
    <dgm:cxn modelId="{43C3BC2F-0BC1-4BAC-B092-21A75DD5CFF0}" type="presOf" srcId="{2E5B8D52-4C7D-4C37-8687-221579531F86}" destId="{2B95F744-E02C-4F7F-BDFC-DA6C59A4BAE2}" srcOrd="0" destOrd="0" presId="urn:microsoft.com/office/officeart/2008/layout/VerticalCurvedList"/>
    <dgm:cxn modelId="{42939F4C-3D5F-44DE-AFB5-88722977A506}" type="presOf" srcId="{46E061D1-3D16-4870-9F53-C3897F13D208}" destId="{49107A37-9742-44FC-A896-1C1021B2FD8C}" srcOrd="0" destOrd="0" presId="urn:microsoft.com/office/officeart/2008/layout/VerticalCurvedList"/>
    <dgm:cxn modelId="{8CFDFFD6-FA6E-4F65-BB2A-C93990E1240E}" srcId="{9A7844E0-E6CA-4C02-9FAE-97ECDF62E348}" destId="{4E11E602-8D3A-4D42-922B-D3377BCADDBB}" srcOrd="1" destOrd="0" parTransId="{9879BC38-5C2C-4DCA-89D1-866980C4F427}" sibTransId="{61573B60-0F6F-41A0-9995-A80640F2192C}"/>
    <dgm:cxn modelId="{B0983867-845B-4AA4-85B3-288303BEF395}" srcId="{9A7844E0-E6CA-4C02-9FAE-97ECDF62E348}" destId="{A4B38463-E9AC-4D91-83D5-0D988DB3A8A7}" srcOrd="5" destOrd="0" parTransId="{B416D56D-528B-4337-A061-FDFDDF583625}" sibTransId="{250A6590-3466-4EA3-826E-B2D2192FA847}"/>
    <dgm:cxn modelId="{83E97C8F-EE22-4AD5-B05A-727A394C13A6}" srcId="{9A7844E0-E6CA-4C02-9FAE-97ECDF62E348}" destId="{D0522FDD-C6F3-463E-B695-6FDC057B8CC4}" srcOrd="4" destOrd="0" parTransId="{A47A3660-71D1-40AF-AEC1-F663D65F83AD}" sibTransId="{9C2EFF6C-FBEB-43B7-9ED4-3706A171F637}"/>
    <dgm:cxn modelId="{4F9FF3EA-98FA-4DC1-8F60-63F0153ABA56}" type="presParOf" srcId="{025091BD-BABF-4CAA-A90F-B29047E8FE1F}" destId="{ABB82DD9-F2A2-45B8-9DDC-E284526CA084}" srcOrd="0" destOrd="0" presId="urn:microsoft.com/office/officeart/2008/layout/VerticalCurvedList"/>
    <dgm:cxn modelId="{E758BA15-D07F-4A6C-BA72-08D3B2DAC533}" type="presParOf" srcId="{ABB82DD9-F2A2-45B8-9DDC-E284526CA084}" destId="{5E86E4A6-968D-4A27-A2E5-F79511C5C5BC}" srcOrd="0" destOrd="0" presId="urn:microsoft.com/office/officeart/2008/layout/VerticalCurvedList"/>
    <dgm:cxn modelId="{17E8A884-31F0-4D39-9CF0-3F2A9755917D}" type="presParOf" srcId="{5E86E4A6-968D-4A27-A2E5-F79511C5C5BC}" destId="{04D2FEEC-0E21-4BBF-B749-C1A65CFB525F}" srcOrd="0" destOrd="0" presId="urn:microsoft.com/office/officeart/2008/layout/VerticalCurvedList"/>
    <dgm:cxn modelId="{8AD80B5C-0A9E-4C8F-B596-A68DC9231945}" type="presParOf" srcId="{5E86E4A6-968D-4A27-A2E5-F79511C5C5BC}" destId="{2B95F744-E02C-4F7F-BDFC-DA6C59A4BAE2}" srcOrd="1" destOrd="0" presId="urn:microsoft.com/office/officeart/2008/layout/VerticalCurvedList"/>
    <dgm:cxn modelId="{6F728957-F151-4DB2-9854-B1BDC751E990}" type="presParOf" srcId="{5E86E4A6-968D-4A27-A2E5-F79511C5C5BC}" destId="{09F15095-BE89-478F-A658-A776B37D4AC7}" srcOrd="2" destOrd="0" presId="urn:microsoft.com/office/officeart/2008/layout/VerticalCurvedList"/>
    <dgm:cxn modelId="{AA97A2D2-BBDC-466F-AD35-0EFA446B0586}" type="presParOf" srcId="{5E86E4A6-968D-4A27-A2E5-F79511C5C5BC}" destId="{A7886B85-E1A9-47F5-BA33-C6D7A9995674}" srcOrd="3" destOrd="0" presId="urn:microsoft.com/office/officeart/2008/layout/VerticalCurvedList"/>
    <dgm:cxn modelId="{F00876B3-E067-4D09-87DF-D37910353735}" type="presParOf" srcId="{ABB82DD9-F2A2-45B8-9DDC-E284526CA084}" destId="{49107A37-9742-44FC-A896-1C1021B2FD8C}" srcOrd="1" destOrd="0" presId="urn:microsoft.com/office/officeart/2008/layout/VerticalCurvedList"/>
    <dgm:cxn modelId="{002FA962-7573-4397-9868-8BF2EBA0C55B}" type="presParOf" srcId="{ABB82DD9-F2A2-45B8-9DDC-E284526CA084}" destId="{4B425FCE-71FC-4FE4-A97A-ABBD52EE0B0F}" srcOrd="2" destOrd="0" presId="urn:microsoft.com/office/officeart/2008/layout/VerticalCurvedList"/>
    <dgm:cxn modelId="{942448B9-37B3-4DCB-9024-0BF1EE4C2B98}" type="presParOf" srcId="{4B425FCE-71FC-4FE4-A97A-ABBD52EE0B0F}" destId="{23DD30D4-8E23-4A07-8648-4F11A9418B62}" srcOrd="0" destOrd="0" presId="urn:microsoft.com/office/officeart/2008/layout/VerticalCurvedList"/>
    <dgm:cxn modelId="{F2629331-2E27-49D9-B92F-42336B8BE7D6}" type="presParOf" srcId="{ABB82DD9-F2A2-45B8-9DDC-E284526CA084}" destId="{6B543C93-4E35-4C8B-91EE-C3854ED17E89}" srcOrd="3" destOrd="0" presId="urn:microsoft.com/office/officeart/2008/layout/VerticalCurvedList"/>
    <dgm:cxn modelId="{71F363B0-70B4-4810-9CE4-8A0731BC44A5}" type="presParOf" srcId="{ABB82DD9-F2A2-45B8-9DDC-E284526CA084}" destId="{6599B6DE-1260-487A-9A36-3EB8BEA9EC6D}" srcOrd="4" destOrd="0" presId="urn:microsoft.com/office/officeart/2008/layout/VerticalCurvedList"/>
    <dgm:cxn modelId="{FAF5C591-AFD0-483C-BBFA-707484A6D1C2}" type="presParOf" srcId="{6599B6DE-1260-487A-9A36-3EB8BEA9EC6D}" destId="{14A0AC98-BF2D-46BF-A452-3E6CD6056ABF}" srcOrd="0" destOrd="0" presId="urn:microsoft.com/office/officeart/2008/layout/VerticalCurvedList"/>
    <dgm:cxn modelId="{34BAF547-8ABA-43A2-9196-4C8E8B22357E}" type="presParOf" srcId="{ABB82DD9-F2A2-45B8-9DDC-E284526CA084}" destId="{27C6A1FC-52B7-4F0F-958B-2ED42690D117}" srcOrd="5" destOrd="0" presId="urn:microsoft.com/office/officeart/2008/layout/VerticalCurvedList"/>
    <dgm:cxn modelId="{F64BFBE5-2396-4CB7-B17D-383A0BEFA8E0}" type="presParOf" srcId="{ABB82DD9-F2A2-45B8-9DDC-E284526CA084}" destId="{4F18CEA6-17B4-44DD-824E-51FABB0941ED}" srcOrd="6" destOrd="0" presId="urn:microsoft.com/office/officeart/2008/layout/VerticalCurvedList"/>
    <dgm:cxn modelId="{0341CD84-D344-49A9-AAC2-B6167B766958}" type="presParOf" srcId="{4F18CEA6-17B4-44DD-824E-51FABB0941ED}" destId="{27947CC8-D632-420E-A82A-4F138948DC21}" srcOrd="0" destOrd="0" presId="urn:microsoft.com/office/officeart/2008/layout/VerticalCurvedList"/>
    <dgm:cxn modelId="{B7F34B49-6514-4BB7-8BB5-EB454133AB4D}" type="presParOf" srcId="{ABB82DD9-F2A2-45B8-9DDC-E284526CA084}" destId="{9776B4FC-9777-4302-A933-E529269AA891}" srcOrd="7" destOrd="0" presId="urn:microsoft.com/office/officeart/2008/layout/VerticalCurvedList"/>
    <dgm:cxn modelId="{AB3C13A2-D27B-4575-A045-483381278E2F}" type="presParOf" srcId="{ABB82DD9-F2A2-45B8-9DDC-E284526CA084}" destId="{CC952655-7BB2-4D75-87A5-67D7B519F7C6}" srcOrd="8" destOrd="0" presId="urn:microsoft.com/office/officeart/2008/layout/VerticalCurvedList"/>
    <dgm:cxn modelId="{AEA3D5EC-8943-409C-B984-BB28624657F7}" type="presParOf" srcId="{CC952655-7BB2-4D75-87A5-67D7B519F7C6}" destId="{5832FC20-01BB-4A4D-8966-B1344764F4F9}" srcOrd="0" destOrd="0" presId="urn:microsoft.com/office/officeart/2008/layout/VerticalCurvedList"/>
    <dgm:cxn modelId="{0CA91928-5F2E-481A-848F-32227520FF7F}" type="presParOf" srcId="{ABB82DD9-F2A2-45B8-9DDC-E284526CA084}" destId="{C78FC373-44BC-446E-A0B2-91A9A3DCCAFD}" srcOrd="9" destOrd="0" presId="urn:microsoft.com/office/officeart/2008/layout/VerticalCurvedList"/>
    <dgm:cxn modelId="{3E8D8DED-01FD-48C1-A56E-3D0D93E1A351}" type="presParOf" srcId="{ABB82DD9-F2A2-45B8-9DDC-E284526CA084}" destId="{9C1EFEA9-C986-486B-AEC6-886215C3DCB0}" srcOrd="10" destOrd="0" presId="urn:microsoft.com/office/officeart/2008/layout/VerticalCurvedList"/>
    <dgm:cxn modelId="{3E0AB4FE-6B0B-46BD-AB8C-021B0B6F4449}" type="presParOf" srcId="{9C1EFEA9-C986-486B-AEC6-886215C3DCB0}" destId="{F867C173-30E4-4EB2-92F5-A3EB5DF83921}" srcOrd="0" destOrd="0" presId="urn:microsoft.com/office/officeart/2008/layout/VerticalCurvedList"/>
    <dgm:cxn modelId="{5136DE2A-194D-4C11-8C79-DFFE0AACEB9D}" type="presParOf" srcId="{ABB82DD9-F2A2-45B8-9DDC-E284526CA084}" destId="{7441DAB0-956C-4B6C-839B-7830D5529252}" srcOrd="11" destOrd="0" presId="urn:microsoft.com/office/officeart/2008/layout/VerticalCurvedList"/>
    <dgm:cxn modelId="{023C685D-DB0C-44F1-859C-8E249D4CF52F}" type="presParOf" srcId="{ABB82DD9-F2A2-45B8-9DDC-E284526CA084}" destId="{C342333B-72CC-4C1C-B8DB-B7C0F5D3DBA2}" srcOrd="12" destOrd="0" presId="urn:microsoft.com/office/officeart/2008/layout/VerticalCurvedList"/>
    <dgm:cxn modelId="{CDCC311E-C4A9-4898-9542-921A61DBE54F}" type="presParOf" srcId="{C342333B-72CC-4C1C-B8DB-B7C0F5D3DBA2}" destId="{7EB97DD2-1BA0-4268-B79D-AF07EFC6A471}" srcOrd="0" destOrd="0" presId="urn:microsoft.com/office/officeart/2008/layout/VerticalCurvedList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3857637" y="1"/>
            <a:ext cx="2948010" cy="49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" y="746125"/>
            <a:ext cx="6615113" cy="372268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2694"/>
            <a:ext cx="5443571" cy="446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57637" y="9443662"/>
            <a:ext cx="2946433" cy="49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D97E9A-3A7D-45AF-980A-E96298DD99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593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B41700-5AC0-45E7-AA0A-9B7D22F12950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857637" y="9443663"/>
            <a:ext cx="2948010" cy="49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CB0ACE-A778-4F88-B950-1145DF2ED6F4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6225" cy="3727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986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9D97E9A-3A7D-45AF-980A-E96298DD997C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07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Выпускники</a:t>
            </a:r>
            <a:r>
              <a:rPr lang="ru-RU" sz="1200" baseline="0" dirty="0" smtClean="0">
                <a:solidFill>
                  <a:schemeClr val="bg1"/>
                </a:solidFill>
              </a:rPr>
              <a:t> инженерного класса будут отличаться:</a:t>
            </a:r>
            <a:endParaRPr lang="ru-RU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- высоким уровнем естественнонаучной, информационно - математической и технологической подготовки,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</a:rPr>
              <a:t>мотивацией к непрерывному образованию в области высокотехнологичного производства,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</a:rPr>
              <a:t>высокой общей культурой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</a:rPr>
              <a:t>активной гражданской позицией.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9D97E9A-3A7D-45AF-980A-E96298DD997C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650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A691-AF9B-47AD-9DE9-82471AAA06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11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9B728-ABC0-4AE4-AACB-0F3ABD1D61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628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9B728-ABC0-4AE4-AACB-0F3ABD1D61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99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9B728-ABC0-4AE4-AACB-0F3ABD1D61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77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9B728-ABC0-4AE4-AACB-0F3ABD1D61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302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9B728-ABC0-4AE4-AACB-0F3ABD1D61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78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9B728-ABC0-4AE4-AACB-0F3ABD1D61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515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68B1-85A4-4899-AACA-78B625CDF5F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672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D01A2-3FBD-486D-A2EA-A42189EE3E1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97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4DAA9-90A9-4990-AF72-244CA80FB4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900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84478-6808-4121-B0B9-CF37AC7131C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168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3FFA7-573F-4084-B383-AA6AFFD5195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4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3BCA3-494A-433B-9F44-DF088B5E12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442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17660-E5B7-41DB-8818-9F5016E0F92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34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D28E5-894D-48D7-A47D-2A50989C049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95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2FAAC-8C7E-4164-8C3D-1C8BC542272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72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C6A70-6AF7-4DBF-B92A-057EC484E9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01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E9B728-ABC0-4AE4-AACB-0F3ABD1D61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278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703388" y="58739"/>
            <a:ext cx="82296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>
                <a:latin typeface="Franklin Gothic Heavy" panose="020B0903020102020204" pitchFamily="34" charset="0"/>
              </a:rPr>
              <a:t>  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774826" y="2636839"/>
            <a:ext cx="88931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</a:pP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808664" y="5084763"/>
            <a:ext cx="46005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566988" y="549276"/>
            <a:ext cx="65532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861" y="1341438"/>
            <a:ext cx="9001462" cy="23876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</a:rPr>
              <a:t>Школьное инициативное бюджетирование»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«ИНЖЕНЕРНЫЙ КЛАСС»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gymn1sam.ru/upload/iblock/435/435c19acba0d1702d0e494b113dbb5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3" y="142506"/>
            <a:ext cx="1985365" cy="17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3592" y="314660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chemeClr val="bg1"/>
                </a:solidFill>
              </a:rPr>
              <a:t>Муниципальное бюджетное общеобразовательное учреждение </a:t>
            </a:r>
            <a:br>
              <a:rPr lang="ru-RU" u="sng" dirty="0">
                <a:solidFill>
                  <a:schemeClr val="bg1"/>
                </a:solidFill>
              </a:rPr>
            </a:br>
            <a:r>
              <a:rPr lang="ru-RU" u="sng" dirty="0">
                <a:solidFill>
                  <a:schemeClr val="bg1"/>
                </a:solidFill>
              </a:rPr>
              <a:t>«</a:t>
            </a:r>
            <a:r>
              <a:rPr lang="ru-RU" u="sng" dirty="0" err="1">
                <a:solidFill>
                  <a:schemeClr val="bg1"/>
                </a:solidFill>
              </a:rPr>
              <a:t>Табачновская</a:t>
            </a:r>
            <a:r>
              <a:rPr lang="ru-RU" u="sng" dirty="0">
                <a:solidFill>
                  <a:schemeClr val="bg1"/>
                </a:solidFill>
              </a:rPr>
              <a:t> средняя общеобразовательная школа </a:t>
            </a:r>
            <a:br>
              <a:rPr lang="ru-RU" u="sng" dirty="0">
                <a:solidFill>
                  <a:schemeClr val="bg1"/>
                </a:solidFill>
              </a:rPr>
            </a:br>
            <a:r>
              <a:rPr lang="ru-RU" u="sng" dirty="0">
                <a:solidFill>
                  <a:schemeClr val="bg1"/>
                </a:solidFill>
              </a:rPr>
              <a:t>имени Николая Григорьевича Сотника» </a:t>
            </a:r>
            <a:br>
              <a:rPr lang="ru-RU" u="sng" dirty="0">
                <a:solidFill>
                  <a:schemeClr val="bg1"/>
                </a:solidFill>
              </a:rPr>
            </a:br>
            <a:r>
              <a:rPr lang="ru-RU" u="sng" dirty="0">
                <a:solidFill>
                  <a:schemeClr val="bg1"/>
                </a:solidFill>
              </a:rPr>
              <a:t>Муниципального образования </a:t>
            </a:r>
            <a:br>
              <a:rPr lang="ru-RU" u="sng" dirty="0">
                <a:solidFill>
                  <a:schemeClr val="bg1"/>
                </a:solidFill>
              </a:rPr>
            </a:br>
            <a:r>
              <a:rPr lang="ru-RU" u="sng" dirty="0">
                <a:solidFill>
                  <a:schemeClr val="bg1"/>
                </a:solidFill>
              </a:rPr>
              <a:t>Бахчисарайский район  Республики Крым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 Narrow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340" y="213137"/>
            <a:ext cx="2172042" cy="2234369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35" y="4019891"/>
            <a:ext cx="2238145" cy="2492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73412" y="4413645"/>
            <a:ext cx="870596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chemeClr val="bg1"/>
                </a:solidFill>
              </a:rPr>
              <a:t>Участники проекта: </a:t>
            </a:r>
            <a:r>
              <a:rPr lang="ru-RU" sz="2400" dirty="0">
                <a:solidFill>
                  <a:schemeClr val="bg1"/>
                </a:solidFill>
              </a:rPr>
              <a:t>учащиеся 8, 9, 10, 11 классов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Лобанов Владимир, Черемных </a:t>
            </a:r>
            <a:r>
              <a:rPr lang="ru-RU" sz="2400" dirty="0" err="1">
                <a:solidFill>
                  <a:schemeClr val="bg1"/>
                </a:solidFill>
              </a:rPr>
              <a:t>Виталина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Шорин</a:t>
            </a:r>
            <a:r>
              <a:rPr lang="ru-RU" sz="2400" dirty="0" smtClean="0">
                <a:solidFill>
                  <a:schemeClr val="bg1"/>
                </a:solidFill>
              </a:rPr>
              <a:t> Илья, </a:t>
            </a:r>
            <a:r>
              <a:rPr lang="ru-RU" sz="2400" dirty="0" err="1" smtClean="0">
                <a:solidFill>
                  <a:schemeClr val="bg1"/>
                </a:solidFill>
              </a:rPr>
              <a:t>Петрикина</a:t>
            </a:r>
            <a:r>
              <a:rPr lang="ru-RU" sz="2400" dirty="0" smtClean="0">
                <a:solidFill>
                  <a:schemeClr val="bg1"/>
                </a:solidFill>
              </a:rPr>
              <a:t> Софья, </a:t>
            </a:r>
            <a:r>
              <a:rPr lang="ru-RU" sz="2400" dirty="0" err="1" smtClean="0">
                <a:solidFill>
                  <a:schemeClr val="bg1"/>
                </a:solidFill>
              </a:rPr>
              <a:t>Подоскин</a:t>
            </a:r>
            <a:r>
              <a:rPr lang="ru-RU" sz="2400" dirty="0" smtClean="0">
                <a:solidFill>
                  <a:schemeClr val="bg1"/>
                </a:solidFill>
              </a:rPr>
              <a:t> Владислав, Никитина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Варвара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>
                <a:solidFill>
                  <a:schemeClr val="bg1"/>
                </a:solidFill>
              </a:rPr>
              <a:t>Ситников </a:t>
            </a:r>
            <a:r>
              <a:rPr lang="ru-RU" sz="2400" dirty="0" smtClean="0">
                <a:solidFill>
                  <a:schemeClr val="bg1"/>
                </a:solidFill>
              </a:rPr>
              <a:t>Владислав, </a:t>
            </a:r>
            <a:r>
              <a:rPr lang="ru-RU" sz="2400" dirty="0" err="1" smtClean="0">
                <a:solidFill>
                  <a:schemeClr val="bg1"/>
                </a:solidFill>
              </a:rPr>
              <a:t>Ш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улындин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Кирилл, Климова Елизавета.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35360" y="0"/>
            <a:ext cx="10785809" cy="802913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latin typeface="Arial Narrow" pitchFamily="34" charset="0"/>
              </a:rPr>
              <a:t>Актуальность </a:t>
            </a:r>
            <a:r>
              <a:rPr lang="ru-RU" sz="4000" i="1" dirty="0">
                <a:solidFill>
                  <a:srgbClr val="002060"/>
                </a:solidFill>
                <a:latin typeface="Arial Narrow" pitchFamily="34" charset="0"/>
              </a:rPr>
              <a:t>проекта</a:t>
            </a: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93933908"/>
              </p:ext>
            </p:extLst>
          </p:nvPr>
        </p:nvGraphicFramePr>
        <p:xfrm>
          <a:off x="437493" y="2826582"/>
          <a:ext cx="11287591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s://gymn1sam.ru/upload/iblock/435/435c19acba0d1702d0e494b113dbb51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175" y="5242854"/>
            <a:ext cx="1648825" cy="14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"/>
          <p:cNvSpPr>
            <a:spLocks noChangeArrowheads="1"/>
          </p:cNvSpPr>
          <p:nvPr/>
        </p:nvSpPr>
        <p:spPr bwMode="gray">
          <a:xfrm rot="5400000">
            <a:off x="4770367" y="-4013343"/>
            <a:ext cx="1139097" cy="10441161"/>
          </a:xfrm>
          <a:prstGeom prst="roundRect">
            <a:avLst>
              <a:gd name="adj" fmla="val 19894"/>
            </a:avLst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Актуальность создания </a:t>
            </a:r>
            <a:r>
              <a:rPr lang="ru-RU" dirty="0" smtClean="0">
                <a:solidFill>
                  <a:schemeClr val="bg1"/>
                </a:solidFill>
              </a:rPr>
              <a:t>инженерного класса прежде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сего </a:t>
            </a:r>
            <a:r>
              <a:rPr lang="ru-RU" dirty="0">
                <a:solidFill>
                  <a:schemeClr val="bg1"/>
                </a:solidFill>
              </a:rPr>
              <a:t>связана </a:t>
            </a:r>
            <a:r>
              <a:rPr lang="ru-RU" dirty="0" smtClean="0">
                <a:solidFill>
                  <a:schemeClr val="bg1"/>
                </a:solidFill>
              </a:rPr>
              <a:t>с</a:t>
            </a:r>
            <a:r>
              <a:rPr lang="ru-RU" dirty="0">
                <a:solidFill>
                  <a:schemeClr val="bg1"/>
                </a:solidFill>
              </a:rPr>
              <a:t> потребностями </a:t>
            </a:r>
            <a:r>
              <a:rPr lang="ru-RU" dirty="0" smtClean="0">
                <a:solidFill>
                  <a:schemeClr val="bg1"/>
                </a:solidFill>
              </a:rPr>
              <a:t>рынка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труда</a:t>
            </a:r>
            <a:r>
              <a:rPr lang="ru-RU" dirty="0">
                <a:solidFill>
                  <a:schemeClr val="bg1"/>
                </a:solidFill>
              </a:rPr>
              <a:t> и развитием технологий. Современная экономика </a:t>
            </a:r>
            <a:r>
              <a:rPr lang="ru-RU" dirty="0" smtClean="0">
                <a:solidFill>
                  <a:schemeClr val="bg1"/>
                </a:solidFill>
              </a:rPr>
              <a:t>требует </a:t>
            </a:r>
            <a:r>
              <a:rPr lang="ru-RU" dirty="0">
                <a:solidFill>
                  <a:schemeClr val="bg1"/>
                </a:solidFill>
              </a:rPr>
              <a:t>специалистов, </a:t>
            </a:r>
            <a:r>
              <a:rPr lang="ru-RU" dirty="0" smtClean="0">
                <a:solidFill>
                  <a:schemeClr val="bg1"/>
                </a:solidFill>
              </a:rPr>
              <a:t>умеющих </a:t>
            </a:r>
            <a:r>
              <a:rPr lang="ru-RU" dirty="0">
                <a:solidFill>
                  <a:schemeClr val="bg1"/>
                </a:solidFill>
              </a:rPr>
              <a:t>не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только </a:t>
            </a:r>
            <a:r>
              <a:rPr lang="ru-RU" dirty="0">
                <a:solidFill>
                  <a:schemeClr val="bg1"/>
                </a:solidFill>
              </a:rPr>
              <a:t>разбираться в теории, но и </a:t>
            </a:r>
            <a:r>
              <a:rPr lang="ru-RU" dirty="0" smtClean="0">
                <a:solidFill>
                  <a:schemeClr val="bg1"/>
                </a:solidFill>
              </a:rPr>
              <a:t>применять знания </a:t>
            </a:r>
            <a:r>
              <a:rPr lang="ru-RU" dirty="0">
                <a:solidFill>
                  <a:schemeClr val="bg1"/>
                </a:solidFill>
              </a:rPr>
              <a:t>на практике.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 rot="5400000">
            <a:off x="4670101" y="-2704563"/>
            <a:ext cx="1339630" cy="10441162"/>
          </a:xfrm>
          <a:prstGeom prst="roundRect">
            <a:avLst>
              <a:gd name="adj" fmla="val 19894"/>
            </a:avLst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      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Инженерный класс – </a:t>
            </a:r>
            <a:r>
              <a:rPr lang="ru-RU" dirty="0" smtClean="0">
                <a:solidFill>
                  <a:schemeClr val="bg1"/>
                </a:solidFill>
              </a:rPr>
              <a:t>это обеспечение ранней профессиональной ориентации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чащихся,</a:t>
            </a:r>
          </a:p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 способствующей </a:t>
            </a:r>
            <a:r>
              <a:rPr lang="ru-RU" dirty="0">
                <a:solidFill>
                  <a:schemeClr val="bg1"/>
                </a:solidFill>
              </a:rPr>
              <a:t>формированию у </a:t>
            </a:r>
            <a:r>
              <a:rPr lang="ru-RU" dirty="0" smtClean="0">
                <a:solidFill>
                  <a:schemeClr val="bg1"/>
                </a:solidFill>
              </a:rPr>
              <a:t>учащихся </a:t>
            </a:r>
            <a:r>
              <a:rPr lang="ru-RU" dirty="0">
                <a:solidFill>
                  <a:schemeClr val="bg1"/>
                </a:solidFill>
              </a:rPr>
              <a:t>устойчивого интереса к </a:t>
            </a:r>
            <a:r>
              <a:rPr lang="ru-RU" dirty="0" smtClean="0">
                <a:solidFill>
                  <a:schemeClr val="bg1"/>
                </a:solidFill>
              </a:rPr>
              <a:t>инженерной</a:t>
            </a:r>
          </a:p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геологоразведочной направленности, </a:t>
            </a:r>
            <a:r>
              <a:rPr lang="ru-RU" dirty="0" smtClean="0">
                <a:solidFill>
                  <a:schemeClr val="bg1"/>
                </a:solidFill>
              </a:rPr>
              <a:t>приобретению </a:t>
            </a:r>
            <a:r>
              <a:rPr lang="ru-RU" dirty="0">
                <a:solidFill>
                  <a:schemeClr val="bg1"/>
                </a:solidFill>
              </a:rPr>
              <a:t>ими </a:t>
            </a:r>
            <a:r>
              <a:rPr lang="ru-RU" dirty="0" smtClean="0">
                <a:solidFill>
                  <a:schemeClr val="bg1"/>
                </a:solidFill>
              </a:rPr>
              <a:t>углубленных знаний </a:t>
            </a:r>
            <a:r>
              <a:rPr lang="ru-RU" dirty="0">
                <a:solidFill>
                  <a:schemeClr val="bg1"/>
                </a:solidFill>
              </a:rPr>
              <a:t>и практических </a:t>
            </a:r>
            <a:endParaRPr lang="ru-RU" dirty="0" smtClean="0">
              <a:solidFill>
                <a:schemeClr val="bg1"/>
              </a:solidFill>
            </a:endParaRPr>
          </a:p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навыков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необходимых для </a:t>
            </a:r>
            <a:r>
              <a:rPr lang="ru-RU" dirty="0">
                <a:solidFill>
                  <a:schemeClr val="bg1"/>
                </a:solidFill>
              </a:rPr>
              <a:t>успешной профессиональной деятельности.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 rot="5400000">
            <a:off x="4934446" y="-1573113"/>
            <a:ext cx="810942" cy="10441164"/>
          </a:xfrm>
          <a:prstGeom prst="roundRect">
            <a:avLst>
              <a:gd name="adj" fmla="val 19894"/>
            </a:avLst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  Инженерный </a:t>
            </a:r>
            <a:r>
              <a:rPr lang="ru-RU" b="1" dirty="0">
                <a:solidFill>
                  <a:schemeClr val="bg1"/>
                </a:solidFill>
              </a:rPr>
              <a:t>класс – </a:t>
            </a:r>
            <a:r>
              <a:rPr lang="ru-RU" dirty="0">
                <a:solidFill>
                  <a:schemeClr val="bg1"/>
                </a:solidFill>
              </a:rPr>
              <a:t>это </a:t>
            </a:r>
            <a:r>
              <a:rPr lang="ru-RU" dirty="0" smtClean="0">
                <a:solidFill>
                  <a:schemeClr val="bg1"/>
                </a:solidFill>
              </a:rPr>
              <a:t> образо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ательная среда  </a:t>
            </a:r>
            <a:r>
              <a:rPr lang="ru-RU" dirty="0">
                <a:solidFill>
                  <a:schemeClr val="bg1"/>
                </a:solidFill>
              </a:rPr>
              <a:t>для развития </a:t>
            </a:r>
            <a:r>
              <a:rPr lang="ru-RU" dirty="0" smtClean="0">
                <a:solidFill>
                  <a:schemeClr val="bg1"/>
                </a:solidFill>
              </a:rPr>
              <a:t>научно-исследовательской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деятельности учащихся, а также популяризация естественнонаучных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инженерных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знаний </a:t>
            </a:r>
            <a:r>
              <a:rPr lang="ru-RU" dirty="0">
                <a:solidFill>
                  <a:schemeClr val="bg1"/>
                </a:solidFill>
              </a:rPr>
              <a:t>среди школьников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 rot="5400000">
            <a:off x="4926513" y="365617"/>
            <a:ext cx="810942" cy="10425297"/>
          </a:xfrm>
          <a:prstGeom prst="roundRect">
            <a:avLst>
              <a:gd name="adj" fmla="val 19894"/>
            </a:avLst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 Инженерный </a:t>
            </a:r>
            <a:r>
              <a:rPr lang="ru-RU" b="1" dirty="0">
                <a:solidFill>
                  <a:schemeClr val="bg1"/>
                </a:solidFill>
              </a:rPr>
              <a:t>класс – это </a:t>
            </a:r>
            <a:r>
              <a:rPr lang="ru-RU" dirty="0" smtClean="0">
                <a:solidFill>
                  <a:schemeClr val="bg1"/>
                </a:solidFill>
              </a:rPr>
              <a:t>программа </a:t>
            </a:r>
            <a:r>
              <a:rPr lang="ru-RU" dirty="0">
                <a:solidFill>
                  <a:schemeClr val="bg1"/>
                </a:solidFill>
              </a:rPr>
              <a:t>элементов инженерного проектирования,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 робототехники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программирования </a:t>
            </a:r>
            <a:r>
              <a:rPr lang="ru-RU" dirty="0">
                <a:solidFill>
                  <a:schemeClr val="bg1"/>
                </a:solidFill>
              </a:rPr>
              <a:t>и других технических направлений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">
          <a:xfrm rot="5400000">
            <a:off x="4934445" y="1204452"/>
            <a:ext cx="810942" cy="10441162"/>
          </a:xfrm>
          <a:prstGeom prst="roundRect">
            <a:avLst>
              <a:gd name="adj" fmla="val 19894"/>
            </a:avLst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Инженерный класс – это </a:t>
            </a:r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азвитие </a:t>
            </a:r>
            <a:r>
              <a:rPr lang="ru-RU" dirty="0">
                <a:solidFill>
                  <a:schemeClr val="bg1"/>
                </a:solidFill>
              </a:rPr>
              <a:t>сотрудничества с инженерными профильными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предприятиями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техническими колледжами, вузами </a:t>
            </a:r>
            <a:r>
              <a:rPr lang="ru-RU" dirty="0">
                <a:solidFill>
                  <a:schemeClr val="bg1"/>
                </a:solidFill>
              </a:rPr>
              <a:t>для организации стажировок,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mtClean="0">
                <a:solidFill>
                  <a:schemeClr val="bg1"/>
                </a:solidFill>
              </a:rPr>
              <a:t>мастер-классов и консультаций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gray">
          <a:xfrm rot="5400000">
            <a:off x="4815017" y="-572684"/>
            <a:ext cx="1049798" cy="10441162"/>
          </a:xfrm>
          <a:prstGeom prst="roundRect">
            <a:avLst>
              <a:gd name="adj" fmla="val 19894"/>
            </a:avLst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pPr lvl="1" algn="ctr"/>
            <a:r>
              <a:rPr lang="ru-RU" b="1" dirty="0">
                <a:solidFill>
                  <a:schemeClr val="bg1"/>
                </a:solidFill>
              </a:rPr>
              <a:t>Инженерный класс – это </a:t>
            </a:r>
            <a:r>
              <a:rPr lang="ru-RU" dirty="0">
                <a:solidFill>
                  <a:schemeClr val="bg1"/>
                </a:solidFill>
              </a:rPr>
              <a:t>углубленные и расширенные программы </a:t>
            </a:r>
            <a:r>
              <a:rPr lang="ru-RU" dirty="0" smtClean="0">
                <a:solidFill>
                  <a:schemeClr val="bg1"/>
                </a:solidFill>
              </a:rPr>
              <a:t>по учебным </a:t>
            </a:r>
          </a:p>
          <a:p>
            <a:pPr lvl="1" algn="ctr"/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исциплинам химия, физика, инженерия, математика, география), которые повысят</a:t>
            </a:r>
          </a:p>
          <a:p>
            <a:pPr lvl="1" algn="ctr"/>
            <a:r>
              <a:rPr lang="ru-RU" dirty="0" smtClean="0">
                <a:solidFill>
                  <a:schemeClr val="bg1"/>
                </a:solidFill>
              </a:rPr>
              <a:t> качество подготовки выпускников для поступления в профильные высшие учебные </a:t>
            </a:r>
          </a:p>
          <a:p>
            <a:pPr lvl="1" algn="ctr"/>
            <a:r>
              <a:rPr lang="ru-RU" dirty="0" smtClean="0">
                <a:solidFill>
                  <a:schemeClr val="bg1"/>
                </a:solidFill>
              </a:rPr>
              <a:t>заведения.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10" descr="LB_circle0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76521" y="182072"/>
            <a:ext cx="1259632" cy="12269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98588" y="-54809"/>
            <a:ext cx="41549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  <a:p>
            <a:r>
              <a:rPr lang="ru-RU" sz="6600" b="1" dirty="0" smtClean="0">
                <a:solidFill>
                  <a:srgbClr val="00B0F0"/>
                </a:solidFill>
                <a:latin typeface="Arial Narrow" pitchFamily="34" charset="0"/>
              </a:rPr>
              <a:t>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63353" y="1011785"/>
            <a:ext cx="7622544" cy="14395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образовательной среды </a:t>
            </a:r>
            <a:r>
              <a:rPr lang="ru-RU" dirty="0" smtClean="0">
                <a:effectLst/>
              </a:rPr>
              <a:t>направленной </a:t>
            </a:r>
            <a:r>
              <a:rPr lang="ru-RU" dirty="0">
                <a:effectLst/>
              </a:rPr>
              <a:t>на получение </a:t>
            </a:r>
            <a:r>
              <a:rPr lang="ru-RU" dirty="0" smtClean="0">
                <a:effectLst/>
              </a:rPr>
              <a:t>инженерных геологоразведочных </a:t>
            </a:r>
            <a:r>
              <a:rPr lang="ru-RU" dirty="0">
                <a:effectLst/>
              </a:rPr>
              <a:t>знаний и применения их на практике.</a:t>
            </a:r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2386" y="2060848"/>
            <a:ext cx="3168351" cy="1459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400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gymn1sam.ru/upload/iblock/435/435c19acba0d1702d0e494b113dbb5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442" y="5373216"/>
            <a:ext cx="1432736" cy="12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"/>
          <p:cNvSpPr>
            <a:spLocks noGrp="1" noChangeArrowheads="1"/>
          </p:cNvSpPr>
          <p:nvPr>
            <p:ph type="title"/>
          </p:nvPr>
        </p:nvSpPr>
        <p:spPr bwMode="gray">
          <a:xfrm>
            <a:off x="3215680" y="56814"/>
            <a:ext cx="4886240" cy="857775"/>
          </a:xfrm>
          <a:prstGeom prst="roundRect">
            <a:avLst>
              <a:gd name="adj" fmla="val 19894"/>
            </a:avLst>
          </a:prstGeom>
          <a:solidFill>
            <a:srgbClr val="0070C0"/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Идея  проекта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88640"/>
            <a:ext cx="3389768" cy="2356905"/>
          </a:xfrm>
          <a:prstGeom prst="rect">
            <a:avLst/>
          </a:prstGeom>
        </p:spPr>
      </p:pic>
      <p:graphicFrame>
        <p:nvGraphicFramePr>
          <p:cNvPr id="1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889889"/>
              </p:ext>
            </p:extLst>
          </p:nvPr>
        </p:nvGraphicFramePr>
        <p:xfrm>
          <a:off x="119336" y="2826100"/>
          <a:ext cx="10353762" cy="4047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390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411" y="-5290"/>
            <a:ext cx="10353761" cy="875184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Arial Narrow" pitchFamily="34" charset="0"/>
              </a:rPr>
              <a:t>Ожидаемые результаты проекта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2" descr="https://school20samara.edusite.ru/images/logo-siluet-eksperimen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9" t="-2090" r="21439" b="3007"/>
          <a:stretch/>
        </p:blipFill>
        <p:spPr bwMode="auto">
          <a:xfrm>
            <a:off x="9756297" y="0"/>
            <a:ext cx="2435703" cy="17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855030"/>
            <a:ext cx="3519554" cy="1865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855030"/>
            <a:ext cx="3634195" cy="1865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" y="2852936"/>
            <a:ext cx="3672408" cy="1884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843784"/>
            <a:ext cx="3562187" cy="18941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0" y="4870456"/>
            <a:ext cx="3702877" cy="1798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72" y="4854881"/>
            <a:ext cx="3588876" cy="18144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85" y="2233226"/>
            <a:ext cx="4504674" cy="31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-315416"/>
            <a:ext cx="11089232" cy="1326321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Arial Narrow" pitchFamily="34" charset="0"/>
              </a:rPr>
              <a:t>Смета проекта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03425"/>
              </p:ext>
            </p:extLst>
          </p:nvPr>
        </p:nvGraphicFramePr>
        <p:xfrm>
          <a:off x="191344" y="620688"/>
          <a:ext cx="8827728" cy="4759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05"/>
                <a:gridCol w="3105788"/>
                <a:gridCol w="1765545"/>
                <a:gridCol w="1765545"/>
                <a:gridCol w="1765545"/>
              </a:tblGrid>
              <a:tr h="63971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(руб.)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Итоговая цена (руб.)</a:t>
                      </a:r>
                      <a:endParaRPr lang="ru-RU" dirty="0"/>
                    </a:p>
                  </a:txBody>
                  <a:tcPr/>
                </a:tc>
              </a:tr>
              <a:tr h="7311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Коллекция натурально-интерактивная "Полезные ископаемые"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18 400,00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18 400,00</a:t>
                      </a:r>
                      <a:endParaRPr lang="ru-RU" sz="1400" dirty="0"/>
                    </a:p>
                  </a:txBody>
                  <a:tcPr/>
                </a:tc>
              </a:tr>
              <a:tr h="3706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3D </a:t>
                      </a:r>
                      <a:r>
                        <a:rPr lang="ru-RU" sz="1400" dirty="0" smtClean="0"/>
                        <a:t>принтер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71 500,00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71 500,00</a:t>
                      </a:r>
                      <a:endParaRPr lang="ru-RU" sz="1400" dirty="0"/>
                    </a:p>
                  </a:txBody>
                  <a:tcPr/>
                </a:tc>
              </a:tr>
              <a:tr h="5178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Пластик PLA+ диаметром 1.75 мм (ESUN) Белый , 1000 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3 500,00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14 000,00</a:t>
                      </a:r>
                      <a:endParaRPr lang="ru-RU" sz="1400" dirty="0"/>
                    </a:p>
                  </a:txBody>
                  <a:tcPr/>
                </a:tc>
              </a:tr>
              <a:tr h="5178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Пластик PLA+ диаметром 1.75 мм (ESUN) Оранжевый, 1000 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3 500,00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10 500,00 </a:t>
                      </a:r>
                      <a:endParaRPr lang="ru-RU" sz="1400" dirty="0"/>
                    </a:p>
                  </a:txBody>
                  <a:tcPr/>
                </a:tc>
              </a:tr>
              <a:tr h="5178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Пластик PLA+ диаметром 1.75 мм (ESUN) Голубой, 1000 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3 500,00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10 500,00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178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Пластик PLA+ диаметром 1.75 мм (ESUN) Черный, 1000 г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3 750,00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15 000,00</a:t>
                      </a:r>
                      <a:endParaRPr lang="ru-RU" sz="1400" dirty="0"/>
                    </a:p>
                  </a:txBody>
                  <a:tcPr/>
                </a:tc>
              </a:tr>
              <a:tr h="3046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Робототехнический набор </a:t>
                      </a:r>
                      <a:r>
                        <a:rPr lang="en-US" sz="1400" dirty="0" err="1" smtClean="0"/>
                        <a:t>mBot</a:t>
                      </a:r>
                      <a:r>
                        <a:rPr lang="en-US" sz="1400" dirty="0" smtClean="0"/>
                        <a:t> Ranger Robot Kit (Bluetooth-</a:t>
                      </a:r>
                      <a:r>
                        <a:rPr lang="ru-RU" sz="1400" dirty="0" smtClean="0"/>
                        <a:t>версия)</a:t>
                      </a:r>
                    </a:p>
                    <a:p>
                      <a:r>
                        <a:rPr lang="ru-RU" sz="1400" dirty="0" smtClean="0"/>
                        <a:t>Стенды демонстрационные 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42 000,00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8 500,00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168 000,00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42 500,00</a:t>
                      </a:r>
                      <a:endParaRPr lang="ru-RU" sz="1400" dirty="0"/>
                    </a:p>
                  </a:txBody>
                  <a:tcPr/>
                </a:tc>
              </a:tr>
              <a:tr h="3046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0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https://r1.nubex.ru/s2642-bbe/f8007_c5/%D0%A2%D0%B5%D1%85%D0%BD%D0%B8%D1%87%D0%B5%D1%81%D0%BA%D0%B0%D1%8F.png?16534629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6896"/>
            <a:ext cx="148305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happyprint.ru/image/cache/catalog/zip/zip-kompl-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" b="97600" l="4800" r="99800">
                        <a14:foregroundMark x1="60800" y1="35400" x2="60800" y2="35400"/>
                        <a14:foregroundMark x1="50600" y1="61000" x2="50600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5428772"/>
            <a:ext cx="1353064" cy="13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7928" y="537321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ИТОГО               </a:t>
            </a:r>
            <a:r>
              <a:rPr lang="ru-RU" b="1" dirty="0">
                <a:solidFill>
                  <a:schemeClr val="bg1"/>
                </a:solidFill>
              </a:rPr>
              <a:t>350 400.00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392" y="188640"/>
            <a:ext cx="1806097" cy="1013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6925" y="1685677"/>
            <a:ext cx="1743564" cy="16713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036" y="3573016"/>
            <a:ext cx="1484461" cy="12385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8088" y="5801304"/>
            <a:ext cx="1523179" cy="9896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3494" y="4912646"/>
            <a:ext cx="1419003" cy="16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к консультации &quot;Формирование предпосылок инженерного мышления в  ДОУ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0" b="51667" l="3056" r="56806">
                        <a14:foregroundMark x1="16806" y1="33704" x2="16806" y2="33704"/>
                        <a14:foregroundMark x1="8472" y1="42037" x2="8472" y2="42037"/>
                        <a14:foregroundMark x1="20556" y1="43148" x2="20556" y2="43148"/>
                        <a14:foregroundMark x1="22639" y1="41111" x2="22639" y2="41111"/>
                        <a14:foregroundMark x1="15000" y1="17963" x2="15000" y2="17963"/>
                        <a14:foregroundMark x1="14722" y1="20741" x2="14722" y2="20741"/>
                        <a14:foregroundMark x1="31250" y1="34444" x2="31250" y2="34444"/>
                        <a14:foregroundMark x1="30139" y1="18704" x2="30139" y2="18704"/>
                        <a14:foregroundMark x1="31667" y1="17593" x2="31667" y2="17593"/>
                        <a14:foregroundMark x1="29167" y1="12963" x2="29167" y2="12963"/>
                        <a14:foregroundMark x1="47778" y1="18704" x2="47778" y2="18704"/>
                        <a14:foregroundMark x1="45000" y1="19630" x2="45000" y2="19630"/>
                        <a14:foregroundMark x1="44306" y1="17963" x2="44306" y2="17963"/>
                        <a14:foregroundMark x1="44444" y1="16111" x2="44444" y2="16111"/>
                        <a14:foregroundMark x1="45417" y1="14630" x2="45417" y2="14630"/>
                        <a14:foregroundMark x1="45972" y1="12593" x2="45972" y2="12593"/>
                        <a14:foregroundMark x1="47361" y1="13148" x2="47361" y2="13148"/>
                        <a14:foregroundMark x1="48472" y1="12407" x2="48472" y2="12407"/>
                        <a14:foregroundMark x1="49306" y1="14444" x2="49306" y2="14444"/>
                        <a14:foregroundMark x1="50417" y1="16111" x2="50417" y2="16111"/>
                        <a14:foregroundMark x1="49722" y1="17407" x2="49722" y2="17407"/>
                        <a14:foregroundMark x1="49167" y1="20370" x2="49167" y2="20370"/>
                        <a14:foregroundMark x1="49722" y1="19444" x2="49722" y2="19444"/>
                        <a14:foregroundMark x1="50417" y1="19815" x2="50417" y2="19815"/>
                        <a14:foregroundMark x1="44028" y1="20370" x2="44028" y2="20370"/>
                        <a14:foregroundMark x1="45972" y1="18889" x2="45972" y2="18889"/>
                        <a14:foregroundMark x1="45278" y1="17963" x2="45278" y2="17963"/>
                        <a14:foregroundMark x1="44444" y1="14815" x2="44444" y2="14815"/>
                        <a14:foregroundMark x1="44861" y1="21111" x2="44861" y2="21111"/>
                        <a14:backgroundMark x1="18611" y1="21111" x2="18611" y2="21111"/>
                        <a14:backgroundMark x1="29028" y1="19074" x2="29028" y2="1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670" r="43718" b="48825"/>
          <a:stretch/>
        </p:blipFill>
        <p:spPr bwMode="auto">
          <a:xfrm>
            <a:off x="3501340" y="1548768"/>
            <a:ext cx="5011383" cy="33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177" y="4356257"/>
            <a:ext cx="10353761" cy="132632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9050">
                  <a:solidFill>
                    <a:schemeClr val="bg2">
                      <a:lumMod val="75000"/>
                    </a:schemeClr>
                  </a:solidFill>
                </a:ln>
              </a:rPr>
              <a:t>МЫСЛИТЬ </a:t>
            </a:r>
            <a:br>
              <a:rPr lang="ru-RU" sz="2800" dirty="0" smtClean="0">
                <a:ln w="19050">
                  <a:solidFill>
                    <a:schemeClr val="bg2">
                      <a:lumMod val="75000"/>
                    </a:schemeClr>
                  </a:solidFill>
                </a:ln>
              </a:rPr>
            </a:br>
            <a:r>
              <a:rPr lang="ru-RU" sz="2800" dirty="0" smtClean="0">
                <a:ln w="19050">
                  <a:solidFill>
                    <a:schemeClr val="bg2">
                      <a:lumMod val="75000"/>
                    </a:schemeClr>
                  </a:solidFill>
                </a:ln>
              </a:rPr>
              <a:t>ИНЖЕНЕРНО</a:t>
            </a:r>
            <a:endParaRPr lang="ru-RU" sz="2800" dirty="0">
              <a:ln w="19050"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38087" y="1125889"/>
            <a:ext cx="3116861" cy="144016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Научно-исследовательские центры</a:t>
            </a:r>
            <a:endParaRPr lang="ru-RU" sz="24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35360" y="2768337"/>
            <a:ext cx="3119588" cy="144016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Выпускники</a:t>
            </a:r>
          </a:p>
          <a:p>
            <a:pPr algn="ctr"/>
            <a:r>
              <a:rPr lang="ru-RU" sz="2400" b="1" dirty="0"/>
              <a:t>т</a:t>
            </a:r>
            <a:r>
              <a:rPr lang="ru-RU" sz="2400" b="1" dirty="0" smtClean="0"/>
              <a:t>ехнических</a:t>
            </a:r>
          </a:p>
          <a:p>
            <a:pPr algn="ctr"/>
            <a:r>
              <a:rPr lang="ru-RU" sz="2400" b="1" dirty="0"/>
              <a:t>в</a:t>
            </a:r>
            <a:r>
              <a:rPr lang="ru-RU" sz="2400" b="1" dirty="0" smtClean="0"/>
              <a:t>узов, колледжей</a:t>
            </a:r>
            <a:endParaRPr lang="ru-RU" sz="24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7428" y="4468066"/>
            <a:ext cx="3167520" cy="144016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Центры </a:t>
            </a:r>
          </a:p>
          <a:p>
            <a:pPr algn="ctr"/>
            <a:r>
              <a:rPr lang="ru-RU" sz="2400" b="1" dirty="0"/>
              <a:t>д</a:t>
            </a:r>
            <a:r>
              <a:rPr lang="ru-RU" sz="2400" b="1" dirty="0" smtClean="0"/>
              <a:t>ополнительного</a:t>
            </a:r>
          </a:p>
          <a:p>
            <a:pPr algn="ctr"/>
            <a:r>
              <a:rPr lang="ru-RU" sz="2400" b="1" dirty="0" smtClean="0"/>
              <a:t>образования</a:t>
            </a:r>
            <a:endParaRPr lang="ru-RU" sz="2400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760296" y="1125888"/>
            <a:ext cx="2991096" cy="142540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Педагогический </a:t>
            </a:r>
          </a:p>
          <a:p>
            <a:pPr algn="ctr"/>
            <a:r>
              <a:rPr lang="ru-RU" sz="2400" b="1" dirty="0" smtClean="0"/>
              <a:t>коллектив</a:t>
            </a:r>
            <a:endParaRPr lang="ru-RU" sz="2400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760296" y="2768336"/>
            <a:ext cx="2991096" cy="1381989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Родители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8462" y="713835"/>
            <a:ext cx="4110748" cy="10964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Учащиеся школы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07768" y="5517231"/>
            <a:ext cx="4146752" cy="1234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Предприятия</a:t>
            </a:r>
          </a:p>
          <a:p>
            <a:pPr algn="ctr"/>
            <a:r>
              <a:rPr lang="ru-RU" sz="2400" b="1" dirty="0" smtClean="0"/>
              <a:t>региона</a:t>
            </a:r>
            <a:endParaRPr lang="ru-RU" sz="2400" b="1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760296" y="4468066"/>
            <a:ext cx="2991096" cy="144016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ВУЗы, колледжи</a:t>
            </a:r>
          </a:p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нженерного профиля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02503" y="3823"/>
            <a:ext cx="380905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Целевая аудитория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9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4263</TotalTime>
  <Words>486</Words>
  <Application>Microsoft Office PowerPoint</Application>
  <PresentationFormat>Широкоэкранный</PresentationFormat>
  <Paragraphs>117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Microsoft YaHei</vt:lpstr>
      <vt:lpstr>Arial</vt:lpstr>
      <vt:lpstr>Arial Narrow</vt:lpstr>
      <vt:lpstr>Bookman Old Style</vt:lpstr>
      <vt:lpstr>Calibri</vt:lpstr>
      <vt:lpstr>Franklin Gothic Heavy</vt:lpstr>
      <vt:lpstr>Rockwell</vt:lpstr>
      <vt:lpstr>Times New Roman</vt:lpstr>
      <vt:lpstr>Damask</vt:lpstr>
      <vt:lpstr>   «Школьное инициативное бюджетирование»  «ИНЖЕНЕРНЫЙ КЛАСС»</vt:lpstr>
      <vt:lpstr>Актуальность проекта</vt:lpstr>
      <vt:lpstr>Идея  проекта</vt:lpstr>
      <vt:lpstr>Ожидаемые результаты проекта</vt:lpstr>
      <vt:lpstr>Смета проекта</vt:lpstr>
      <vt:lpstr>МЫСЛИТЬ  ИНЖЕНЕРНО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кружка  «Юный журналист»</dc:title>
  <dc:creator>Chap</dc:creator>
  <cp:lastModifiedBy>Оксана</cp:lastModifiedBy>
  <cp:revision>210</cp:revision>
  <cp:lastPrinted>2023-03-27T09:30:36Z</cp:lastPrinted>
  <dcterms:created xsi:type="dcterms:W3CDTF">2012-02-08T11:18:59Z</dcterms:created>
  <dcterms:modified xsi:type="dcterms:W3CDTF">2025-10-26T15:28:03Z</dcterms:modified>
</cp:coreProperties>
</file>