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958" r:id="rId2"/>
  </p:sldMasterIdLst>
  <p:sldIdLst>
    <p:sldId id="256" r:id="rId3"/>
    <p:sldId id="309" r:id="rId4"/>
    <p:sldId id="314" r:id="rId5"/>
    <p:sldId id="261" r:id="rId6"/>
    <p:sldId id="264" r:id="rId7"/>
    <p:sldId id="266" r:id="rId8"/>
    <p:sldId id="265" r:id="rId9"/>
    <p:sldId id="293" r:id="rId10"/>
    <p:sldId id="267" r:id="rId11"/>
    <p:sldId id="271" r:id="rId12"/>
    <p:sldId id="273" r:id="rId13"/>
    <p:sldId id="308" r:id="rId14"/>
    <p:sldId id="318" r:id="rId15"/>
    <p:sldId id="320" r:id="rId16"/>
    <p:sldId id="275" r:id="rId17"/>
    <p:sldId id="282" r:id="rId18"/>
    <p:sldId id="296" r:id="rId19"/>
    <p:sldId id="288" r:id="rId20"/>
    <p:sldId id="316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>
        <p:scale>
          <a:sx n="76" d="100"/>
          <a:sy n="76" d="100"/>
        </p:scale>
        <p:origin x="-1642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42D5EB-D1BF-44B0-BB88-353EE88ACDF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782EF2DF-7BAC-4FF3-8831-6AF89A9B9E3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Times New Roman" pitchFamily="18" charset="0"/>
              <a:cs typeface="Times New Roman" pitchFamily="18" charset="0"/>
            </a:rPr>
            <a:t>сюжетно - ролевые игры </a:t>
          </a:r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C3B37C7-76EA-4B19-81E5-74BC762D4400}" type="parTrans" cxnId="{8B509D10-C33F-4917-AA01-ACFCB25968D4}">
      <dgm:prSet/>
      <dgm:spPr/>
      <dgm:t>
        <a:bodyPr/>
        <a:lstStyle/>
        <a:p>
          <a:endParaRPr lang="ru-RU"/>
        </a:p>
      </dgm:t>
    </dgm:pt>
    <dgm:pt modelId="{ECF7AF65-F968-4B97-B4B2-FD74BBADFAE3}" type="sibTrans" cxnId="{8B509D10-C33F-4917-AA01-ACFCB25968D4}">
      <dgm:prSet/>
      <dgm:spPr/>
      <dgm:t>
        <a:bodyPr/>
        <a:lstStyle/>
        <a:p>
          <a:endParaRPr lang="ru-RU"/>
        </a:p>
      </dgm:t>
    </dgm:pt>
    <dgm:pt modelId="{3D8C4AD3-C732-4AE0-88DE-8823E6C6286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Times New Roman" pitchFamily="18" charset="0"/>
              <a:cs typeface="Times New Roman" pitchFamily="18" charset="0"/>
            </a:rPr>
            <a:t>игровые сценки 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5E20BF8-3C2A-4A3D-B265-E4E7956AB2BA}" type="parTrans" cxnId="{49EAEC7B-BD68-47BE-8704-7B6EEEC374ED}">
      <dgm:prSet/>
      <dgm:spPr/>
      <dgm:t>
        <a:bodyPr/>
        <a:lstStyle/>
        <a:p>
          <a:endParaRPr lang="ru-RU"/>
        </a:p>
      </dgm:t>
    </dgm:pt>
    <dgm:pt modelId="{94DE8D04-07FC-42E3-B421-0927CCDDC6B1}" type="sibTrans" cxnId="{49EAEC7B-BD68-47BE-8704-7B6EEEC374ED}">
      <dgm:prSet/>
      <dgm:spPr/>
      <dgm:t>
        <a:bodyPr/>
        <a:lstStyle/>
        <a:p>
          <a:endParaRPr lang="ru-RU"/>
        </a:p>
      </dgm:t>
    </dgm:pt>
    <dgm:pt modelId="{42996E6E-6F81-4FC9-A361-57E32BF32466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«жизненно-имитационная»</a:t>
          </a:r>
        </a:p>
      </dgm:t>
    </dgm:pt>
    <dgm:pt modelId="{7F65040B-A354-4B4E-B01F-A3DCE492470C}" type="parTrans" cxnId="{71225303-554C-46F0-A663-B52B5EBCB747}">
      <dgm:prSet/>
      <dgm:spPr/>
      <dgm:t>
        <a:bodyPr/>
        <a:lstStyle/>
        <a:p>
          <a:endParaRPr lang="ru-RU"/>
        </a:p>
      </dgm:t>
    </dgm:pt>
    <dgm:pt modelId="{A6E31BA2-24B5-40F1-B31D-E0AF10326CE8}" type="sibTrans" cxnId="{71225303-554C-46F0-A663-B52B5EBCB747}">
      <dgm:prSet/>
      <dgm:spPr/>
      <dgm:t>
        <a:bodyPr/>
        <a:lstStyle/>
        <a:p>
          <a:endParaRPr lang="ru-RU"/>
        </a:p>
      </dgm:t>
    </dgm:pt>
    <dgm:pt modelId="{35DDA7F3-FA82-4935-A191-B7A5492B1103}" type="pres">
      <dgm:prSet presAssocID="{CC42D5EB-D1BF-44B0-BB88-353EE88ACDF8}" presName="linearFlow" presStyleCnt="0">
        <dgm:presLayoutVars>
          <dgm:dir/>
          <dgm:resizeHandles val="exact"/>
        </dgm:presLayoutVars>
      </dgm:prSet>
      <dgm:spPr/>
    </dgm:pt>
    <dgm:pt modelId="{8730962B-4F96-473B-9B40-975D785138BE}" type="pres">
      <dgm:prSet presAssocID="{782EF2DF-7BAC-4FF3-8831-6AF89A9B9E36}" presName="composite" presStyleCnt="0"/>
      <dgm:spPr/>
    </dgm:pt>
    <dgm:pt modelId="{61F3CF0E-FFC6-455F-88F5-EE2A008DDC5B}" type="pres">
      <dgm:prSet presAssocID="{782EF2DF-7BAC-4FF3-8831-6AF89A9B9E36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5A95433-41FB-479B-AFB6-0891D5BCE09D}" type="pres">
      <dgm:prSet presAssocID="{782EF2DF-7BAC-4FF3-8831-6AF89A9B9E3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A122A-B8A4-4E0E-A4A9-B9EB69F8AF98}" type="pres">
      <dgm:prSet presAssocID="{ECF7AF65-F968-4B97-B4B2-FD74BBADFAE3}" presName="spacing" presStyleCnt="0"/>
      <dgm:spPr/>
    </dgm:pt>
    <dgm:pt modelId="{69E5FE06-D1DC-45D8-B19B-126461632493}" type="pres">
      <dgm:prSet presAssocID="{3D8C4AD3-C732-4AE0-88DE-8823E6C62860}" presName="composite" presStyleCnt="0"/>
      <dgm:spPr/>
    </dgm:pt>
    <dgm:pt modelId="{2A1A462E-D734-4B3A-BC4D-CF2A2B100300}" type="pres">
      <dgm:prSet presAssocID="{3D8C4AD3-C732-4AE0-88DE-8823E6C62860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EBD3AB7-4857-439C-9A22-A325B7F97D79}" type="pres">
      <dgm:prSet presAssocID="{3D8C4AD3-C732-4AE0-88DE-8823E6C6286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E91A4-7263-4762-A164-F864D8347E27}" type="pres">
      <dgm:prSet presAssocID="{94DE8D04-07FC-42E3-B421-0927CCDDC6B1}" presName="spacing" presStyleCnt="0"/>
      <dgm:spPr/>
    </dgm:pt>
    <dgm:pt modelId="{2BFE77EB-E3B6-45A0-B640-6B90A6D3FF7E}" type="pres">
      <dgm:prSet presAssocID="{42996E6E-6F81-4FC9-A361-57E32BF32466}" presName="composite" presStyleCnt="0"/>
      <dgm:spPr/>
    </dgm:pt>
    <dgm:pt modelId="{1F771DB6-17D5-4671-AA0E-3472A07BF384}" type="pres">
      <dgm:prSet presAssocID="{42996E6E-6F81-4FC9-A361-57E32BF32466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D9D139F-6053-419D-8459-9EA0D95AA2D0}" type="pres">
      <dgm:prSet presAssocID="{42996E6E-6F81-4FC9-A361-57E32BF3246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665748-F0C8-4A5B-929B-D00F5752273B}" type="presOf" srcId="{42996E6E-6F81-4FC9-A361-57E32BF32466}" destId="{FD9D139F-6053-419D-8459-9EA0D95AA2D0}" srcOrd="0" destOrd="0" presId="urn:microsoft.com/office/officeart/2005/8/layout/vList3#1"/>
    <dgm:cxn modelId="{F90261CB-73BA-4E60-9B86-35CE386E55CB}" type="presOf" srcId="{3D8C4AD3-C732-4AE0-88DE-8823E6C62860}" destId="{3EBD3AB7-4857-439C-9A22-A325B7F97D79}" srcOrd="0" destOrd="0" presId="urn:microsoft.com/office/officeart/2005/8/layout/vList3#1"/>
    <dgm:cxn modelId="{49EAEC7B-BD68-47BE-8704-7B6EEEC374ED}" srcId="{CC42D5EB-D1BF-44B0-BB88-353EE88ACDF8}" destId="{3D8C4AD3-C732-4AE0-88DE-8823E6C62860}" srcOrd="1" destOrd="0" parTransId="{55E20BF8-3C2A-4A3D-B265-E4E7956AB2BA}" sibTransId="{94DE8D04-07FC-42E3-B421-0927CCDDC6B1}"/>
    <dgm:cxn modelId="{68E51204-CB31-410F-93C5-90D422BE5A27}" type="presOf" srcId="{CC42D5EB-D1BF-44B0-BB88-353EE88ACDF8}" destId="{35DDA7F3-FA82-4935-A191-B7A5492B1103}" srcOrd="0" destOrd="0" presId="urn:microsoft.com/office/officeart/2005/8/layout/vList3#1"/>
    <dgm:cxn modelId="{7A21646D-9B27-4B07-AEE7-95C015AA1D86}" type="presOf" srcId="{782EF2DF-7BAC-4FF3-8831-6AF89A9B9E36}" destId="{85A95433-41FB-479B-AFB6-0891D5BCE09D}" srcOrd="0" destOrd="0" presId="urn:microsoft.com/office/officeart/2005/8/layout/vList3#1"/>
    <dgm:cxn modelId="{71225303-554C-46F0-A663-B52B5EBCB747}" srcId="{CC42D5EB-D1BF-44B0-BB88-353EE88ACDF8}" destId="{42996E6E-6F81-4FC9-A361-57E32BF32466}" srcOrd="2" destOrd="0" parTransId="{7F65040B-A354-4B4E-B01F-A3DCE492470C}" sibTransId="{A6E31BA2-24B5-40F1-B31D-E0AF10326CE8}"/>
    <dgm:cxn modelId="{8B509D10-C33F-4917-AA01-ACFCB25968D4}" srcId="{CC42D5EB-D1BF-44B0-BB88-353EE88ACDF8}" destId="{782EF2DF-7BAC-4FF3-8831-6AF89A9B9E36}" srcOrd="0" destOrd="0" parTransId="{EC3B37C7-76EA-4B19-81E5-74BC762D4400}" sibTransId="{ECF7AF65-F968-4B97-B4B2-FD74BBADFAE3}"/>
    <dgm:cxn modelId="{958C0226-F946-452D-A3EB-EC3FCE2870AF}" type="presParOf" srcId="{35DDA7F3-FA82-4935-A191-B7A5492B1103}" destId="{8730962B-4F96-473B-9B40-975D785138BE}" srcOrd="0" destOrd="0" presId="urn:microsoft.com/office/officeart/2005/8/layout/vList3#1"/>
    <dgm:cxn modelId="{A0E82E81-4A4E-4596-8077-B30EDA8E11EE}" type="presParOf" srcId="{8730962B-4F96-473B-9B40-975D785138BE}" destId="{61F3CF0E-FFC6-455F-88F5-EE2A008DDC5B}" srcOrd="0" destOrd="0" presId="urn:microsoft.com/office/officeart/2005/8/layout/vList3#1"/>
    <dgm:cxn modelId="{D4322468-3600-4D08-8293-59FFAD4E1B10}" type="presParOf" srcId="{8730962B-4F96-473B-9B40-975D785138BE}" destId="{85A95433-41FB-479B-AFB6-0891D5BCE09D}" srcOrd="1" destOrd="0" presId="urn:microsoft.com/office/officeart/2005/8/layout/vList3#1"/>
    <dgm:cxn modelId="{85493417-A312-407E-9DB5-35583E7802B0}" type="presParOf" srcId="{35DDA7F3-FA82-4935-A191-B7A5492B1103}" destId="{8EBA122A-B8A4-4E0E-A4A9-B9EB69F8AF98}" srcOrd="1" destOrd="0" presId="urn:microsoft.com/office/officeart/2005/8/layout/vList3#1"/>
    <dgm:cxn modelId="{25DEC8AB-5F09-426E-BB9F-C8C4552FB16F}" type="presParOf" srcId="{35DDA7F3-FA82-4935-A191-B7A5492B1103}" destId="{69E5FE06-D1DC-45D8-B19B-126461632493}" srcOrd="2" destOrd="0" presId="urn:microsoft.com/office/officeart/2005/8/layout/vList3#1"/>
    <dgm:cxn modelId="{6C0D98E3-BFC2-46EE-84D7-5ECC7A7B3DC9}" type="presParOf" srcId="{69E5FE06-D1DC-45D8-B19B-126461632493}" destId="{2A1A462E-D734-4B3A-BC4D-CF2A2B100300}" srcOrd="0" destOrd="0" presId="urn:microsoft.com/office/officeart/2005/8/layout/vList3#1"/>
    <dgm:cxn modelId="{D8BA8748-D512-45DC-AA8B-EAAAD05CB83B}" type="presParOf" srcId="{69E5FE06-D1DC-45D8-B19B-126461632493}" destId="{3EBD3AB7-4857-439C-9A22-A325B7F97D79}" srcOrd="1" destOrd="0" presId="urn:microsoft.com/office/officeart/2005/8/layout/vList3#1"/>
    <dgm:cxn modelId="{256A8011-0E0B-47EA-9032-CCD647558485}" type="presParOf" srcId="{35DDA7F3-FA82-4935-A191-B7A5492B1103}" destId="{244E91A4-7263-4762-A164-F864D8347E27}" srcOrd="3" destOrd="0" presId="urn:microsoft.com/office/officeart/2005/8/layout/vList3#1"/>
    <dgm:cxn modelId="{E5BC2ECF-EE37-457B-B27B-0BCB8D120E24}" type="presParOf" srcId="{35DDA7F3-FA82-4935-A191-B7A5492B1103}" destId="{2BFE77EB-E3B6-45A0-B640-6B90A6D3FF7E}" srcOrd="4" destOrd="0" presId="urn:microsoft.com/office/officeart/2005/8/layout/vList3#1"/>
    <dgm:cxn modelId="{0061591A-5FB3-4AC4-BAF7-0F53B36DAB22}" type="presParOf" srcId="{2BFE77EB-E3B6-45A0-B640-6B90A6D3FF7E}" destId="{1F771DB6-17D5-4671-AA0E-3472A07BF384}" srcOrd="0" destOrd="0" presId="urn:microsoft.com/office/officeart/2005/8/layout/vList3#1"/>
    <dgm:cxn modelId="{EE9435AB-3673-43DF-8CAF-B0DAECA25C00}" type="presParOf" srcId="{2BFE77EB-E3B6-45A0-B640-6B90A6D3FF7E}" destId="{FD9D139F-6053-419D-8459-9EA0D95AA2D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1/7/2025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723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«Формирование финансовой 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грамотности у обучающихся 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начальной школы»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26064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mbria" pitchFamily="18" charset="0"/>
              </a:rPr>
              <a:t>МБОУ </a:t>
            </a:r>
            <a:r>
              <a:rPr lang="ru-RU" sz="2400" b="1" dirty="0" smtClean="0">
                <a:latin typeface="Cambria" pitchFamily="18" charset="0"/>
              </a:rPr>
              <a:t>«</a:t>
            </a:r>
            <a:r>
              <a:rPr lang="ru-RU" sz="2400" b="1" dirty="0" smtClean="0">
                <a:latin typeface="Cambria" pitchFamily="18" charset="0"/>
              </a:rPr>
              <a:t>Петровская </a:t>
            </a:r>
            <a:r>
              <a:rPr lang="ru-RU" sz="2400" b="1" dirty="0" smtClean="0">
                <a:latin typeface="Cambria" pitchFamily="18" charset="0"/>
              </a:rPr>
              <a:t>ОШ</a:t>
            </a:r>
            <a:r>
              <a:rPr lang="ru-RU" sz="2400" b="1" dirty="0" smtClean="0">
                <a:latin typeface="Cambria" pitchFamily="18" charset="0"/>
              </a:rPr>
              <a:t>» Белогорского </a:t>
            </a:r>
          </a:p>
          <a:p>
            <a:pPr algn="ctr"/>
            <a:r>
              <a:rPr lang="ru-RU" sz="2400" b="1" dirty="0" smtClean="0">
                <a:latin typeface="Cambria" pitchFamily="18" charset="0"/>
              </a:rPr>
              <a:t>района Республики Крым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6631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2024 </a:t>
            </a:r>
            <a:r>
              <a:rPr lang="ru-RU" b="1" dirty="0">
                <a:latin typeface="Cambria" pitchFamily="18" charset="0"/>
              </a:rPr>
              <a:t>г</a:t>
            </a:r>
          </a:p>
        </p:txBody>
      </p:sp>
      <p:pic>
        <p:nvPicPr>
          <p:cNvPr id="7" name="Picture 2" descr="C:\Users\1\Desktop\hello_html_m77ef7f7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3143272" cy="342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1\Desktop\hello_html_m77ef7f7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212976"/>
            <a:ext cx="3143272" cy="342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1\Desktop\hello_html_m77ef7f7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3143272" cy="342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357562"/>
            <a:ext cx="5931153" cy="300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5500726" cy="19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40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</a:p>
        </p:txBody>
      </p:sp>
      <p:sp>
        <p:nvSpPr>
          <p:cNvPr id="6" name="Заголовок 12"/>
          <p:cNvSpPr>
            <a:spLocks noGrp="1"/>
          </p:cNvSpPr>
          <p:nvPr>
            <p:ph idx="1"/>
          </p:nvPr>
        </p:nvSpPr>
        <p:spPr bwMode="auto">
          <a:xfrm>
            <a:off x="1187624" y="1112978"/>
            <a:ext cx="6624736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25000" lnSpcReduction="2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rgbClr val="F0932C"/>
              </a:solidFill>
              <a:latin typeface="Cambria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sng" strike="noStrike" kern="1200" cap="none" spc="0" normalizeH="0" baseline="0" noProof="0" dirty="0">
                <a:ln>
                  <a:noFill/>
                </a:ln>
                <a:solidFill>
                  <a:srgbClr val="F0932C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Ребусы. Отгадайте названия валют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987824" y="1511942"/>
            <a:ext cx="2438525" cy="1306307"/>
            <a:chOff x="1364023" y="1233734"/>
            <a:chExt cx="4010309" cy="190723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364023" y="1233734"/>
              <a:ext cx="4010309" cy="1907234"/>
            </a:xfrm>
            <a:prstGeom prst="rect">
              <a:avLst/>
            </a:prstGeom>
            <a:solidFill>
              <a:srgbClr val="F7C547"/>
            </a:solidFill>
            <a:ln w="12700" cap="flat" cmpd="sng" algn="ctr">
              <a:solidFill>
                <a:srgbClr val="F7C547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973" y="1368303"/>
              <a:ext cx="3672408" cy="163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8086"/>
            <a:ext cx="2736304" cy="130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988" y="2049636"/>
            <a:ext cx="2496307" cy="1028526"/>
          </a:xfrm>
        </p:spPr>
      </p:pic>
      <p:grpSp>
        <p:nvGrpSpPr>
          <p:cNvPr id="13" name="Группа 11"/>
          <p:cNvGrpSpPr>
            <a:grpSpLocks/>
          </p:cNvGrpSpPr>
          <p:nvPr/>
        </p:nvGrpSpPr>
        <p:grpSpPr bwMode="auto">
          <a:xfrm>
            <a:off x="5562821" y="1772816"/>
            <a:ext cx="3528392" cy="1183025"/>
            <a:chOff x="2488900" y="4523614"/>
            <a:chExt cx="5477720" cy="1929721"/>
          </a:xfrm>
        </p:grpSpPr>
        <p:pic>
          <p:nvPicPr>
            <p:cNvPr id="14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00" y="4523614"/>
              <a:ext cx="5477720" cy="192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306" y="4680541"/>
              <a:ext cx="1101714" cy="155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036" y="4691488"/>
              <a:ext cx="3980270" cy="154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1161964" y="3214251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>
                <a:ln>
                  <a:noFill/>
                </a:ln>
                <a:solidFill>
                  <a:srgbClr val="F0932C"/>
                </a:solidFill>
                <a:effectLst/>
                <a:uLnTx/>
                <a:uFillTx/>
                <a:latin typeface="Cambria"/>
                <a:ea typeface="+mj-ea"/>
                <a:cs typeface="Times New Roman" pitchFamily="18" charset="0"/>
              </a:rPr>
              <a:t>Анаграммы. Расшифруйте слова</a:t>
            </a:r>
            <a:endParaRPr kumimoji="0" lang="ru-RU" sz="12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3789040"/>
            <a:ext cx="8300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СИПЕНЯ 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(ПЕНСИЯ)</a:t>
            </a: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ЛАКМЕРА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(РЕКЛАМА)</a:t>
            </a: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ПАРТАЛАЗ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(ЗАРПЛАТА)</a:t>
            </a: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ОВОДРОГ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(ДОГОВОР)</a:t>
            </a: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КАНОЭКОМИ</a:t>
            </a:r>
            <a:r>
              <a:rPr lang="ru-RU" sz="28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(ЭКОНОМИКА)</a:t>
            </a:r>
          </a:p>
        </p:txBody>
      </p:sp>
      <p:pic>
        <p:nvPicPr>
          <p:cNvPr id="19" name="Picture 2" descr="http://www.cliparthut.com/clip-arts/346/mystery-clip-art-34664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45" y="3776438"/>
            <a:ext cx="3291239" cy="228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19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/>
          <a:lstStyle/>
          <a:p>
            <a:pPr algn="ctr">
              <a:buNone/>
            </a:pPr>
            <a:r>
              <a:rPr lang="ru-RU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  мастерской </a:t>
            </a:r>
            <a:br>
              <a:rPr lang="ru-RU" sz="4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кондитера»</a:t>
            </a:r>
            <a:br>
              <a:rPr lang="ru-RU" sz="4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стоит торт?</a:t>
            </a:r>
            <a:r>
              <a:rPr lang="ru-RU" sz="4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2714612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ПРОТ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643182"/>
            <a:ext cx="3071834" cy="3265226"/>
          </a:xfrm>
          <a:prstGeom prst="rect">
            <a:avLst/>
          </a:prstGeom>
        </p:spPr>
      </p:pic>
      <p:pic>
        <p:nvPicPr>
          <p:cNvPr id="7" name="Picture 2" descr="http://www.cvk-vityaz.ru/_img/catalog/cakes-mak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929066"/>
            <a:ext cx="2786082" cy="273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1"/>
            <a:ext cx="7128792" cy="1505415"/>
          </a:xfrm>
        </p:spPr>
        <p:txBody>
          <a:bodyPr/>
          <a:lstStyle/>
          <a:p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путь детей к познанию мира, в котором они живут и который призваны изменить»                                                  </a:t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Максим Горький</a:t>
            </a:r>
            <a:r>
              <a:rPr lang="ru-RU" sz="4800" dirty="0">
                <a:solidFill>
                  <a:srgbClr val="C00000"/>
                </a:solidFill>
                <a:latin typeface="+mj-lt"/>
              </a:rPr>
              <a:t/>
            </a:r>
            <a:br>
              <a:rPr lang="ru-RU" sz="4800" dirty="0">
                <a:solidFill>
                  <a:srgbClr val="C00000"/>
                </a:solidFill>
                <a:latin typeface="+mj-lt"/>
              </a:rPr>
            </a:br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060848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alibri" pitchFamily="34" charset="0"/>
              </a:rPr>
              <a:t>Игра</a:t>
            </a:r>
            <a:r>
              <a:rPr lang="ru-RU" sz="2000" dirty="0">
                <a:latin typeface="Calibri" pitchFamily="34" charset="0"/>
              </a:rPr>
              <a:t> – это вид деятельности в условиях ситуаций, направленных на  воссоздание и усвоение общественного опыта, в котором складывается и совершенствуется самоуправление поведением.</a:t>
            </a:r>
          </a:p>
          <a:p>
            <a:pPr algn="just"/>
            <a:r>
              <a:rPr lang="ru-RU" sz="2000" b="1" dirty="0">
                <a:latin typeface="Calibri" pitchFamily="34" charset="0"/>
              </a:rPr>
              <a:t>    </a:t>
            </a:r>
          </a:p>
          <a:p>
            <a:pPr algn="just"/>
            <a:r>
              <a:rPr lang="ru-RU" sz="2000" b="1" dirty="0">
                <a:latin typeface="Calibri" pitchFamily="34" charset="0"/>
              </a:rPr>
              <a:t> Учебная игра</a:t>
            </a:r>
            <a:r>
              <a:rPr lang="ru-RU" sz="2000" dirty="0">
                <a:latin typeface="Calibri" pitchFamily="34" charset="0"/>
              </a:rPr>
              <a:t> – это образовательная технология, основанная на</a:t>
            </a:r>
          </a:p>
          <a:p>
            <a:pPr algn="just"/>
            <a:r>
              <a:rPr lang="ru-RU" sz="2000" dirty="0">
                <a:latin typeface="Calibri" pitchFamily="34" charset="0"/>
              </a:rPr>
              <a:t>  моделировании конкретных ситуаций, через проживание которых учащиеся   осваивают определенные педагогом (модератором) способы деятельности.</a:t>
            </a:r>
          </a:p>
          <a:p>
            <a:pPr algn="just"/>
            <a:r>
              <a:rPr lang="ru-RU" sz="2000" b="1" dirty="0">
                <a:latin typeface="Calibri" pitchFamily="34" charset="0"/>
              </a:rPr>
              <a:t>    </a:t>
            </a:r>
          </a:p>
          <a:p>
            <a:pPr algn="just"/>
            <a:r>
              <a:rPr lang="ru-RU" sz="2000" b="1" dirty="0">
                <a:latin typeface="Calibri" pitchFamily="34" charset="0"/>
              </a:rPr>
              <a:t>Учебная игра по финансовой грамотности</a:t>
            </a:r>
            <a:r>
              <a:rPr lang="ru-RU" sz="2000" dirty="0">
                <a:latin typeface="Calibri" pitchFamily="34" charset="0"/>
              </a:rPr>
              <a:t> – это игра, в которой</a:t>
            </a:r>
          </a:p>
          <a:p>
            <a:pPr algn="just"/>
            <a:r>
              <a:rPr lang="ru-RU" sz="2000" dirty="0">
                <a:latin typeface="Calibri" pitchFamily="34" charset="0"/>
              </a:rPr>
              <a:t>моделируются ситуации в сфере личных финансов и    взаимоотношений людей с финансовыми, государственными и иными организациями с целью  формирования или развития у игрока финансовых компетенций.</a:t>
            </a:r>
          </a:p>
        </p:txBody>
      </p:sp>
    </p:spTree>
    <p:extLst>
      <p:ext uri="{BB962C8B-B14F-4D97-AF65-F5344CB8AC3E}">
        <p14:creationId xmlns:p14="http://schemas.microsoft.com/office/powerpoint/2010/main" val="377756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4625"/>
            <a:ext cx="7992888" cy="151216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игровой технологии во внеурочной  деятельности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0"/>
            <p:extLst/>
          </p:nvPr>
        </p:nvGraphicFramePr>
        <p:xfrm>
          <a:off x="468313" y="2428868"/>
          <a:ext cx="8032777" cy="3929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62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25935"/>
            <a:ext cx="8229600" cy="4606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0932C"/>
                </a:solidFill>
                <a:latin typeface="Cambria"/>
                <a:ea typeface="Calibri" panose="020F0502020204030204" pitchFamily="34" charset="0"/>
                <a:cs typeface="Times New Roman" panose="02020603050405020304" pitchFamily="18" charset="0"/>
              </a:rPr>
              <a:t>Загадки «Доскажи словечко»</a:t>
            </a:r>
            <a:r>
              <a:rPr lang="ru-RU" sz="3200" dirty="0">
                <a:solidFill>
                  <a:srgbClr val="F7C5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7C5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Внеурочная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«Развитие речи»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21532" y="1988840"/>
            <a:ext cx="3203575" cy="172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Получил купец доход,</a:t>
            </a:r>
          </a:p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Увеличил оборот,</a:t>
            </a:r>
          </a:p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Все расходы оплатил,</a:t>
            </a:r>
          </a:p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Свою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ДОЛЮ</a:t>
            </a:r>
            <a:r>
              <a:rPr lang="ru-RU" sz="2200" b="1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получил.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069927" y="1988840"/>
            <a:ext cx="3203575" cy="172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Обязан деньги ты вложить,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Чтоб производство запустить,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И чтоб ты прибыль получал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Начальный нужен </a:t>
            </a:r>
            <a:r>
              <a:rPr lang="ru-RU" b="1" dirty="0">
                <a:solidFill>
                  <a:srgbClr val="C00000"/>
                </a:solidFill>
                <a:latin typeface="Cambria"/>
              </a:rPr>
              <a:t>КАПИТАЛ</a:t>
            </a:r>
            <a:endParaRPr lang="ru-RU" b="1" dirty="0">
              <a:solidFill>
                <a:srgbClr val="000000">
                  <a:lumMod val="95000"/>
                  <a:lumOff val="5000"/>
                </a:srgbClr>
              </a:solidFill>
              <a:latin typeface="Cambria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98315" y="4293096"/>
            <a:ext cx="3629669" cy="19442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Деньги взяты в долг, на срок</a:t>
            </a:r>
          </a:p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возможно, под залог.</a:t>
            </a:r>
          </a:p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Делу это не вредит,</a:t>
            </a:r>
          </a:p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Коль под дело взят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</a:t>
            </a:r>
            <a:endParaRPr lang="ru-RU" sz="2000" dirty="0">
              <a:solidFill>
                <a:srgbClr val="000000">
                  <a:lumMod val="95000"/>
                  <a:lumOff val="5000"/>
                </a:srgbClr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716017" y="4293096"/>
            <a:ext cx="3563216" cy="19442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 труда, что можно обменять,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Купить и самому перепродать …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Свезти на ярмарку, на рынок, на базар.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 за продукт? Скажи – </a:t>
            </a:r>
            <a:r>
              <a:rPr lang="ru-RU" b="1" dirty="0">
                <a:solidFill>
                  <a:srgbClr val="C0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</a:t>
            </a:r>
            <a:endParaRPr lang="ru-RU" dirty="0">
              <a:solidFill>
                <a:srgbClr val="000000">
                  <a:lumMod val="95000"/>
                  <a:lumOff val="5000"/>
                </a:srgbClr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36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42" y="2420888"/>
            <a:ext cx="2259282" cy="360045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Комплексные метапредметные работы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9" y="1700808"/>
            <a:ext cx="2375480" cy="326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60" y="1124744"/>
            <a:ext cx="2678697" cy="347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41" y="4744475"/>
            <a:ext cx="4389959" cy="211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976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344816" cy="5376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Модель формирования финансовой грамотности младших школьников 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52426" r="33615" b="22250"/>
          <a:stretch/>
        </p:blipFill>
        <p:spPr bwMode="auto">
          <a:xfrm>
            <a:off x="611560" y="1628800"/>
            <a:ext cx="8246720" cy="501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Финансовая грамотность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196752"/>
            <a:ext cx="68042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u="sng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В результате изучения основ финансовой </a:t>
            </a:r>
            <a:endParaRPr lang="ru-RU" sz="2000" b="1" u="sng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грамотности  </a:t>
            </a:r>
            <a:r>
              <a:rPr lang="ru-RU" sz="2000" b="1" u="sng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обучающиеся должны знать: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latin typeface="Cambria" pitchFamily="18" charset="0"/>
              </a:rPr>
              <a:t>понимание природы и функции денег;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latin typeface="Cambria" pitchFamily="18" charset="0"/>
              </a:rPr>
              <a:t>умение ценить деньги;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latin typeface="Cambria" pitchFamily="18" charset="0"/>
              </a:rPr>
              <a:t>умение считать деньги;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latin typeface="Cambria" pitchFamily="18" charset="0"/>
              </a:rPr>
              <a:t>умение составлять финансовый отчет;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latin typeface="Cambria" pitchFamily="18" charset="0"/>
              </a:rPr>
              <a:t>умение экономить и сберегать;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latin typeface="Cambria" pitchFamily="18" charset="0"/>
              </a:rPr>
              <a:t>умение тратить деньги и жить по средствам;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>
                <a:latin typeface="Cambria" pitchFamily="18" charset="0"/>
              </a:rPr>
              <a:t>умение делиться.</a:t>
            </a:r>
          </a:p>
        </p:txBody>
      </p:sp>
      <p:pic>
        <p:nvPicPr>
          <p:cNvPr id="16386" name="Picture 2" descr="https://ds04.infourok.ru/uploads/ex/1305/001792a4-8080fa18/img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996918"/>
            <a:ext cx="3505753" cy="262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01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290816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7237" y="1825625"/>
            <a:ext cx="9525" cy="95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4896859" cy="3781289"/>
          </a:xfrm>
          <a:prstGeom prst="rect">
            <a:avLst/>
          </a:prstGeom>
        </p:spPr>
      </p:pic>
      <p:pic>
        <p:nvPicPr>
          <p:cNvPr id="7" name="Picture 2" descr="C:\Users\1\Desktop\hello_html_m77ef7f7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3320286"/>
            <a:ext cx="3647328" cy="342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19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«Нажить много денег – храбрость;</a:t>
            </a:r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сохранить их –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мудрость,</a:t>
            </a: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умело</a:t>
            </a:r>
          </a:p>
          <a:p>
            <a:pPr algn="just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расходовать – искусство».</a:t>
            </a:r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Бертольд Авербах</a:t>
            </a:r>
            <a:endParaRPr lang="ru-RU" sz="3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934"/>
            <a:ext cx="5364088" cy="40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3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3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556792"/>
            <a:ext cx="7344816" cy="460648"/>
          </a:xfrm>
        </p:spPr>
        <p:txBody>
          <a:bodyPr>
            <a:noAutofit/>
          </a:bodyPr>
          <a:lstStyle/>
          <a:p>
            <a:pPr indent="270510" algn="just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Финансовая грамотность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 – это способность человека управлять своими доходами и расходами, принимать правильные решения по распределению денежных средств (жить по средствам) и грамотно их приумножать.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29000"/>
            <a:ext cx="6564313" cy="250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99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428604"/>
            <a:ext cx="7840490" cy="3647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Cambria" pitchFamily="18" charset="0"/>
              </a:rPr>
              <a:t>Потребности семьи          Сколько стоит автомобиль?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357299"/>
            <a:ext cx="3714776" cy="5077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428736"/>
            <a:ext cx="3643338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87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Как разумно делать покупки                  Зачем семье сбережения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8036396" cy="29460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071942"/>
            <a:ext cx="5982290" cy="2786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8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500174"/>
            <a:ext cx="3286148" cy="427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Cambria" pitchFamily="18" charset="0"/>
              </a:rPr>
              <a:t>Из истории денег, денежные единицы, способы обмена товара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8851"/>
            <a:ext cx="4865194" cy="2742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4005064"/>
            <a:ext cx="4429156" cy="263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64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  <a:br>
              <a:rPr lang="ru-RU" sz="3200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  <a:r>
              <a:rPr lang="ru-RU" sz="4800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800" dirty="0">
                <a:solidFill>
                  <a:srgbClr val="C00000"/>
                </a:solidFill>
                <a:latin typeface="Cambria" pitchFamily="18" charset="0"/>
              </a:rPr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85818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0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2928934"/>
            <a:ext cx="764386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57224" y="4429132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altLang="ru-RU" sz="4800" b="1" dirty="0"/>
              <a:t>100 копеек = 1 рубль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altLang="ru-RU" sz="4800" b="1" dirty="0"/>
              <a:t>1 рубль = 100 копеек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4853990" cy="3102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572008"/>
            <a:ext cx="5247023" cy="189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6336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396</Words>
  <Application>Microsoft Office PowerPoint</Application>
  <PresentationFormat>Экран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Custom Design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Урочная деятельность. Математика </vt:lpstr>
      <vt:lpstr>Презентация PowerPoint</vt:lpstr>
      <vt:lpstr>Презентация PowerPoint</vt:lpstr>
      <vt:lpstr>Презентация PowerPoint</vt:lpstr>
      <vt:lpstr>   «В  мастерской              кондитера» Сколько стоит торт? </vt:lpstr>
      <vt:lpstr>   «Игра – путь детей к познанию мира, в котором они живут и который призваны изменить»                                                                                                   Максим Горький </vt:lpstr>
      <vt:lpstr>Презентация PowerPoint</vt:lpstr>
      <vt:lpstr>Презентация PowerPoint</vt:lpstr>
      <vt:lpstr>Презентация PowerPoint</vt:lpstr>
      <vt:lpstr>Модель формирования финансовой грамотности младших школьников </vt:lpstr>
      <vt:lpstr>Презентация PowerPoint</vt:lpstr>
      <vt:lpstr>Спасибо за внимание!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Lenovo ideapad</cp:lastModifiedBy>
  <cp:revision>136</cp:revision>
  <dcterms:created xsi:type="dcterms:W3CDTF">2014-04-01T16:35:38Z</dcterms:created>
  <dcterms:modified xsi:type="dcterms:W3CDTF">2025-01-07T18:08:18Z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1676071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